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4" r:id="rId2"/>
    <p:sldId id="256" r:id="rId3"/>
    <p:sldId id="317" r:id="rId4"/>
    <p:sldId id="295" r:id="rId5"/>
    <p:sldId id="320" r:id="rId6"/>
    <p:sldId id="273" r:id="rId7"/>
    <p:sldId id="312" r:id="rId8"/>
    <p:sldId id="292" r:id="rId9"/>
    <p:sldId id="321" r:id="rId10"/>
    <p:sldId id="322" r:id="rId11"/>
    <p:sldId id="309" r:id="rId12"/>
    <p:sldId id="310" r:id="rId13"/>
    <p:sldId id="323" r:id="rId14"/>
    <p:sldId id="279" r:id="rId15"/>
    <p:sldId id="274" r:id="rId16"/>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1" autoAdjust="0"/>
  </p:normalViewPr>
  <p:slideViewPr>
    <p:cSldViewPr>
      <p:cViewPr>
        <p:scale>
          <a:sx n="75" d="100"/>
          <a:sy n="75" d="100"/>
        </p:scale>
        <p:origin x="1950" y="636"/>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4556C-E2C2-40B8-8995-CF58C226F5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070F21-1713-4DA2-A962-B1CE5DCE1A98}">
      <dgm:prSet/>
      <dgm:spPr/>
      <dgm:t>
        <a:bodyPr/>
        <a:lstStyle/>
        <a:p>
          <a:pPr>
            <a:lnSpc>
              <a:spcPct val="100000"/>
            </a:lnSpc>
          </a:pPr>
          <a:r>
            <a:rPr lang="en-IE" dirty="0"/>
            <a:t>Arts Development Strategy 2022- 2026</a:t>
          </a:r>
          <a:endParaRPr lang="en-US" dirty="0"/>
        </a:p>
      </dgm:t>
    </dgm:pt>
    <dgm:pt modelId="{94A99E6B-3277-4637-B038-8CD3F131A14C}" type="parTrans" cxnId="{D731A9AF-947C-4853-80EC-9965A71FB3DD}">
      <dgm:prSet/>
      <dgm:spPr/>
      <dgm:t>
        <a:bodyPr/>
        <a:lstStyle/>
        <a:p>
          <a:endParaRPr lang="en-US"/>
        </a:p>
      </dgm:t>
    </dgm:pt>
    <dgm:pt modelId="{42E9305D-6174-49BA-AA27-C607E2289666}" type="sibTrans" cxnId="{D731A9AF-947C-4853-80EC-9965A71FB3DD}">
      <dgm:prSet/>
      <dgm:spPr/>
      <dgm:t>
        <a:bodyPr/>
        <a:lstStyle/>
        <a:p>
          <a:endParaRPr lang="en-US"/>
        </a:p>
      </dgm:t>
    </dgm:pt>
    <dgm:pt modelId="{557FA1B5-F74A-4F9D-A806-42326828AD64}">
      <dgm:prSet/>
      <dgm:spPr/>
      <dgm:t>
        <a:bodyPr/>
        <a:lstStyle/>
        <a:p>
          <a:pPr>
            <a:lnSpc>
              <a:spcPct val="100000"/>
            </a:lnSpc>
          </a:pPr>
          <a:r>
            <a:rPr lang="en-IE" dirty="0"/>
            <a:t>Climate Action Plan 2024 – 2029 </a:t>
          </a:r>
          <a:endParaRPr lang="en-US" dirty="0"/>
        </a:p>
      </dgm:t>
    </dgm:pt>
    <dgm:pt modelId="{9B55B5C4-57C0-4632-BA55-008F0F1BF004}" type="parTrans" cxnId="{6E176F94-3C89-46DC-BC78-7861F81597EB}">
      <dgm:prSet/>
      <dgm:spPr/>
      <dgm:t>
        <a:bodyPr/>
        <a:lstStyle/>
        <a:p>
          <a:endParaRPr lang="en-US"/>
        </a:p>
      </dgm:t>
    </dgm:pt>
    <dgm:pt modelId="{DDB8FBC0-4CBD-4CAA-AC08-703688F7BF62}" type="sibTrans" cxnId="{6E176F94-3C89-46DC-BC78-7861F81597EB}">
      <dgm:prSet/>
      <dgm:spPr/>
      <dgm:t>
        <a:bodyPr/>
        <a:lstStyle/>
        <a:p>
          <a:endParaRPr lang="en-US"/>
        </a:p>
      </dgm:t>
    </dgm:pt>
    <dgm:pt modelId="{5FCEB31A-F85E-4766-8BDD-5FD086273D1C}">
      <dgm:prSet/>
      <dgm:spPr/>
      <dgm:t>
        <a:bodyPr/>
        <a:lstStyle/>
        <a:p>
          <a:pPr>
            <a:lnSpc>
              <a:spcPct val="100000"/>
            </a:lnSpc>
          </a:pPr>
          <a:r>
            <a:rPr lang="en-IE" dirty="0"/>
            <a:t>South Dublin County Development Plan 2022 - 2028</a:t>
          </a:r>
          <a:endParaRPr lang="en-US" dirty="0"/>
        </a:p>
      </dgm:t>
    </dgm:pt>
    <dgm:pt modelId="{BA028657-A421-4C31-AAF5-02DB95859ADD}" type="parTrans" cxnId="{049974DF-C866-4933-893C-B47D1D780D8A}">
      <dgm:prSet/>
      <dgm:spPr/>
      <dgm:t>
        <a:bodyPr/>
        <a:lstStyle/>
        <a:p>
          <a:endParaRPr lang="en-US"/>
        </a:p>
      </dgm:t>
    </dgm:pt>
    <dgm:pt modelId="{F915CF61-57A4-4226-8B25-585116A6F0BF}" type="sibTrans" cxnId="{049974DF-C866-4933-893C-B47D1D780D8A}">
      <dgm:prSet/>
      <dgm:spPr/>
      <dgm:t>
        <a:bodyPr/>
        <a:lstStyle/>
        <a:p>
          <a:endParaRPr lang="en-US"/>
        </a:p>
      </dgm:t>
    </dgm:pt>
    <dgm:pt modelId="{5838F0DC-8D69-4CC9-85CF-B96CDB1FAE29}">
      <dgm:prSet/>
      <dgm:spPr/>
      <dgm:t>
        <a:bodyPr/>
        <a:lstStyle/>
        <a:p>
          <a:pPr>
            <a:lnSpc>
              <a:spcPct val="100000"/>
            </a:lnSpc>
          </a:pPr>
          <a:r>
            <a:rPr lang="en-IE" dirty="0"/>
            <a:t>Biodiversity Plan 2020 – 2026 </a:t>
          </a:r>
          <a:endParaRPr lang="en-US" dirty="0"/>
        </a:p>
      </dgm:t>
    </dgm:pt>
    <dgm:pt modelId="{14D54456-218F-41C5-95AB-E273CD071031}" type="parTrans" cxnId="{F7D01EB5-0784-46E0-A05A-114FAFAC5C41}">
      <dgm:prSet/>
      <dgm:spPr/>
      <dgm:t>
        <a:bodyPr/>
        <a:lstStyle/>
        <a:p>
          <a:endParaRPr lang="en-IE"/>
        </a:p>
      </dgm:t>
    </dgm:pt>
    <dgm:pt modelId="{4C469144-F3CF-4211-BF40-675D5CDB3A4C}" type="sibTrans" cxnId="{F7D01EB5-0784-46E0-A05A-114FAFAC5C41}">
      <dgm:prSet/>
      <dgm:spPr/>
      <dgm:t>
        <a:bodyPr/>
        <a:lstStyle/>
        <a:p>
          <a:endParaRPr lang="en-IE"/>
        </a:p>
      </dgm:t>
    </dgm:pt>
    <dgm:pt modelId="{97F897FD-A21F-4767-9CFC-18FE2F5B4403}" type="pres">
      <dgm:prSet presAssocID="{B744556C-E2C2-40B8-8995-CF58C226F545}" presName="root" presStyleCnt="0">
        <dgm:presLayoutVars>
          <dgm:dir/>
          <dgm:resizeHandles val="exact"/>
        </dgm:presLayoutVars>
      </dgm:prSet>
      <dgm:spPr/>
    </dgm:pt>
    <dgm:pt modelId="{6998E068-A2EB-4614-8B70-F69D40EB71C8}" type="pres">
      <dgm:prSet presAssocID="{D1070F21-1713-4DA2-A962-B1CE5DCE1A98}" presName="compNode" presStyleCnt="0"/>
      <dgm:spPr/>
    </dgm:pt>
    <dgm:pt modelId="{9B461762-CDE9-4D40-87EA-139DADA5EDFE}" type="pres">
      <dgm:prSet presAssocID="{D1070F21-1713-4DA2-A962-B1CE5DCE1A98}" presName="bgRect" presStyleLbl="bgShp" presStyleIdx="0" presStyleCnt="4"/>
      <dgm:spPr/>
    </dgm:pt>
    <dgm:pt modelId="{98D2C31B-3857-469B-A9CC-AFD049BCB10F}" type="pres">
      <dgm:prSet presAssocID="{D1070F21-1713-4DA2-A962-B1CE5DCE1A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CC769DC-28EF-4E07-A44D-2C3D987980D1}" type="pres">
      <dgm:prSet presAssocID="{D1070F21-1713-4DA2-A962-B1CE5DCE1A98}" presName="spaceRect" presStyleCnt="0"/>
      <dgm:spPr/>
    </dgm:pt>
    <dgm:pt modelId="{03BA986A-C3AD-4BF6-8994-E198DC2D4E11}" type="pres">
      <dgm:prSet presAssocID="{D1070F21-1713-4DA2-A962-B1CE5DCE1A98}" presName="parTx" presStyleLbl="revTx" presStyleIdx="0" presStyleCnt="4">
        <dgm:presLayoutVars>
          <dgm:chMax val="0"/>
          <dgm:chPref val="0"/>
        </dgm:presLayoutVars>
      </dgm:prSet>
      <dgm:spPr/>
    </dgm:pt>
    <dgm:pt modelId="{D6D68444-69F4-4AFD-83B7-BE3F03725AA8}" type="pres">
      <dgm:prSet presAssocID="{42E9305D-6174-49BA-AA27-C607E2289666}" presName="sibTrans" presStyleCnt="0"/>
      <dgm:spPr/>
    </dgm:pt>
    <dgm:pt modelId="{3ABE81F7-DCA0-4B9E-B084-2FAD558B8900}" type="pres">
      <dgm:prSet presAssocID="{557FA1B5-F74A-4F9D-A806-42326828AD64}" presName="compNode" presStyleCnt="0"/>
      <dgm:spPr/>
    </dgm:pt>
    <dgm:pt modelId="{8B3F9326-5342-4EE7-B699-253593DFDCA1}" type="pres">
      <dgm:prSet presAssocID="{557FA1B5-F74A-4F9D-A806-42326828AD64}" presName="bgRect" presStyleLbl="bgShp" presStyleIdx="1" presStyleCnt="4"/>
      <dgm:spPr/>
    </dgm:pt>
    <dgm:pt modelId="{18EB6BC6-40D8-4B24-AE35-99461C9563B0}" type="pres">
      <dgm:prSet presAssocID="{557FA1B5-F74A-4F9D-A806-42326828AD6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cket"/>
        </a:ext>
      </dgm:extLst>
    </dgm:pt>
    <dgm:pt modelId="{9B90F0CB-9010-4F7B-B7C4-3A9E5649865C}" type="pres">
      <dgm:prSet presAssocID="{557FA1B5-F74A-4F9D-A806-42326828AD64}" presName="spaceRect" presStyleCnt="0"/>
      <dgm:spPr/>
    </dgm:pt>
    <dgm:pt modelId="{7D93ED16-F591-40CB-A835-DD5907C7DF96}" type="pres">
      <dgm:prSet presAssocID="{557FA1B5-F74A-4F9D-A806-42326828AD64}" presName="parTx" presStyleLbl="revTx" presStyleIdx="1" presStyleCnt="4">
        <dgm:presLayoutVars>
          <dgm:chMax val="0"/>
          <dgm:chPref val="0"/>
        </dgm:presLayoutVars>
      </dgm:prSet>
      <dgm:spPr/>
    </dgm:pt>
    <dgm:pt modelId="{2A999D2C-4350-430A-83F1-AACC699DC096}" type="pres">
      <dgm:prSet presAssocID="{DDB8FBC0-4CBD-4CAA-AC08-703688F7BF62}" presName="sibTrans" presStyleCnt="0"/>
      <dgm:spPr/>
    </dgm:pt>
    <dgm:pt modelId="{0083E4FD-9AB7-4F2D-9693-C8A94A14763E}" type="pres">
      <dgm:prSet presAssocID="{5FCEB31A-F85E-4766-8BDD-5FD086273D1C}" presName="compNode" presStyleCnt="0"/>
      <dgm:spPr/>
    </dgm:pt>
    <dgm:pt modelId="{AADDA9D0-9DC5-44FA-8FCE-80392295779E}" type="pres">
      <dgm:prSet presAssocID="{5FCEB31A-F85E-4766-8BDD-5FD086273D1C}" presName="bgRect" presStyleLbl="bgShp" presStyleIdx="2" presStyleCnt="4"/>
      <dgm:spPr/>
    </dgm:pt>
    <dgm:pt modelId="{5326267B-02A1-4B74-8BCA-5A6754B96F81}" type="pres">
      <dgm:prSet presAssocID="{5FCEB31A-F85E-4766-8BDD-5FD086273D1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DD201441-9BEF-4E42-BE66-DE80576B73B4}" type="pres">
      <dgm:prSet presAssocID="{5FCEB31A-F85E-4766-8BDD-5FD086273D1C}" presName="spaceRect" presStyleCnt="0"/>
      <dgm:spPr/>
    </dgm:pt>
    <dgm:pt modelId="{BF2360F5-EA0B-43DB-A648-2371294EEAA4}" type="pres">
      <dgm:prSet presAssocID="{5FCEB31A-F85E-4766-8BDD-5FD086273D1C}" presName="parTx" presStyleLbl="revTx" presStyleIdx="2" presStyleCnt="4">
        <dgm:presLayoutVars>
          <dgm:chMax val="0"/>
          <dgm:chPref val="0"/>
        </dgm:presLayoutVars>
      </dgm:prSet>
      <dgm:spPr/>
    </dgm:pt>
    <dgm:pt modelId="{E7784AB3-B77A-4707-B33E-2B6DDD883D8A}" type="pres">
      <dgm:prSet presAssocID="{F915CF61-57A4-4226-8B25-585116A6F0BF}" presName="sibTrans" presStyleCnt="0"/>
      <dgm:spPr/>
    </dgm:pt>
    <dgm:pt modelId="{D7B6CA44-E2BE-4D52-AE7B-27E83013103C}" type="pres">
      <dgm:prSet presAssocID="{5838F0DC-8D69-4CC9-85CF-B96CDB1FAE29}" presName="compNode" presStyleCnt="0"/>
      <dgm:spPr/>
    </dgm:pt>
    <dgm:pt modelId="{09D1BBF4-A215-461A-9761-2B18F1BE4F31}" type="pres">
      <dgm:prSet presAssocID="{5838F0DC-8D69-4CC9-85CF-B96CDB1FAE29}" presName="bgRect" presStyleLbl="bgShp" presStyleIdx="3" presStyleCnt="4"/>
      <dgm:spPr/>
    </dgm:pt>
    <dgm:pt modelId="{139460AC-9B43-4758-A02D-6BE4EBC75A35}" type="pres">
      <dgm:prSet presAssocID="{5838F0DC-8D69-4CC9-85CF-B96CDB1FAE29}" presName="iconRect" presStyleLbl="node1" presStyleIdx="3" presStyleCnt="4"/>
      <dgm:spPr/>
    </dgm:pt>
    <dgm:pt modelId="{A850C44C-CB1A-4824-AD74-C94CB29C42FA}" type="pres">
      <dgm:prSet presAssocID="{5838F0DC-8D69-4CC9-85CF-B96CDB1FAE29}" presName="spaceRect" presStyleCnt="0"/>
      <dgm:spPr/>
    </dgm:pt>
    <dgm:pt modelId="{065BB7A9-D89A-4F2A-AC59-2D3718AB75B6}" type="pres">
      <dgm:prSet presAssocID="{5838F0DC-8D69-4CC9-85CF-B96CDB1FAE29}" presName="parTx" presStyleLbl="revTx" presStyleIdx="3" presStyleCnt="4">
        <dgm:presLayoutVars>
          <dgm:chMax val="0"/>
          <dgm:chPref val="0"/>
        </dgm:presLayoutVars>
      </dgm:prSet>
      <dgm:spPr/>
    </dgm:pt>
  </dgm:ptLst>
  <dgm:cxnLst>
    <dgm:cxn modelId="{C46E0609-24CC-434C-8F85-7971BC6E2311}" type="presOf" srcId="{D1070F21-1713-4DA2-A962-B1CE5DCE1A98}" destId="{03BA986A-C3AD-4BF6-8994-E198DC2D4E11}" srcOrd="0" destOrd="0" presId="urn:microsoft.com/office/officeart/2018/2/layout/IconVerticalSolidList"/>
    <dgm:cxn modelId="{20A76B0E-4F7B-4A7A-A033-895287D95F93}" type="presOf" srcId="{B744556C-E2C2-40B8-8995-CF58C226F545}" destId="{97F897FD-A21F-4767-9CFC-18FE2F5B4403}" srcOrd="0" destOrd="0" presId="urn:microsoft.com/office/officeart/2018/2/layout/IconVerticalSolidList"/>
    <dgm:cxn modelId="{755A281A-D1E2-4A40-8E4C-1F1D523DCF71}" type="presOf" srcId="{5FCEB31A-F85E-4766-8BDD-5FD086273D1C}" destId="{BF2360F5-EA0B-43DB-A648-2371294EEAA4}" srcOrd="0" destOrd="0" presId="urn:microsoft.com/office/officeart/2018/2/layout/IconVerticalSolidList"/>
    <dgm:cxn modelId="{6E176F94-3C89-46DC-BC78-7861F81597EB}" srcId="{B744556C-E2C2-40B8-8995-CF58C226F545}" destId="{557FA1B5-F74A-4F9D-A806-42326828AD64}" srcOrd="1" destOrd="0" parTransId="{9B55B5C4-57C0-4632-BA55-008F0F1BF004}" sibTransId="{DDB8FBC0-4CBD-4CAA-AC08-703688F7BF62}"/>
    <dgm:cxn modelId="{D731A9AF-947C-4853-80EC-9965A71FB3DD}" srcId="{B744556C-E2C2-40B8-8995-CF58C226F545}" destId="{D1070F21-1713-4DA2-A962-B1CE5DCE1A98}" srcOrd="0" destOrd="0" parTransId="{94A99E6B-3277-4637-B038-8CD3F131A14C}" sibTransId="{42E9305D-6174-49BA-AA27-C607E2289666}"/>
    <dgm:cxn modelId="{F7D01EB5-0784-46E0-A05A-114FAFAC5C41}" srcId="{B744556C-E2C2-40B8-8995-CF58C226F545}" destId="{5838F0DC-8D69-4CC9-85CF-B96CDB1FAE29}" srcOrd="3" destOrd="0" parTransId="{14D54456-218F-41C5-95AB-E273CD071031}" sibTransId="{4C469144-F3CF-4211-BF40-675D5CDB3A4C}"/>
    <dgm:cxn modelId="{D55FDCC1-7812-4BA2-A5A1-648918A2EDE2}" type="presOf" srcId="{5838F0DC-8D69-4CC9-85CF-B96CDB1FAE29}" destId="{065BB7A9-D89A-4F2A-AC59-2D3718AB75B6}" srcOrd="0" destOrd="0" presId="urn:microsoft.com/office/officeart/2018/2/layout/IconVerticalSolidList"/>
    <dgm:cxn modelId="{8F1E2BDD-7766-4B83-A233-B6F88577FC46}" type="presOf" srcId="{557FA1B5-F74A-4F9D-A806-42326828AD64}" destId="{7D93ED16-F591-40CB-A835-DD5907C7DF96}" srcOrd="0" destOrd="0" presId="urn:microsoft.com/office/officeart/2018/2/layout/IconVerticalSolidList"/>
    <dgm:cxn modelId="{049974DF-C866-4933-893C-B47D1D780D8A}" srcId="{B744556C-E2C2-40B8-8995-CF58C226F545}" destId="{5FCEB31A-F85E-4766-8BDD-5FD086273D1C}" srcOrd="2" destOrd="0" parTransId="{BA028657-A421-4C31-AAF5-02DB95859ADD}" sibTransId="{F915CF61-57A4-4226-8B25-585116A6F0BF}"/>
    <dgm:cxn modelId="{3F215959-97BF-4B86-80D7-39C1B6BE1C3C}" type="presParOf" srcId="{97F897FD-A21F-4767-9CFC-18FE2F5B4403}" destId="{6998E068-A2EB-4614-8B70-F69D40EB71C8}" srcOrd="0" destOrd="0" presId="urn:microsoft.com/office/officeart/2018/2/layout/IconVerticalSolidList"/>
    <dgm:cxn modelId="{68812A58-CA01-4633-A051-CF1A525BC16F}" type="presParOf" srcId="{6998E068-A2EB-4614-8B70-F69D40EB71C8}" destId="{9B461762-CDE9-4D40-87EA-139DADA5EDFE}" srcOrd="0" destOrd="0" presId="urn:microsoft.com/office/officeart/2018/2/layout/IconVerticalSolidList"/>
    <dgm:cxn modelId="{923B4885-282C-4330-B8D1-9206079EFE28}" type="presParOf" srcId="{6998E068-A2EB-4614-8B70-F69D40EB71C8}" destId="{98D2C31B-3857-469B-A9CC-AFD049BCB10F}" srcOrd="1" destOrd="0" presId="urn:microsoft.com/office/officeart/2018/2/layout/IconVerticalSolidList"/>
    <dgm:cxn modelId="{51208CDC-5D64-4485-B63A-AD286637E9E8}" type="presParOf" srcId="{6998E068-A2EB-4614-8B70-F69D40EB71C8}" destId="{BCC769DC-28EF-4E07-A44D-2C3D987980D1}" srcOrd="2" destOrd="0" presId="urn:microsoft.com/office/officeart/2018/2/layout/IconVerticalSolidList"/>
    <dgm:cxn modelId="{C4D01A04-2821-4F05-BC8C-1740F7A15487}" type="presParOf" srcId="{6998E068-A2EB-4614-8B70-F69D40EB71C8}" destId="{03BA986A-C3AD-4BF6-8994-E198DC2D4E11}" srcOrd="3" destOrd="0" presId="urn:microsoft.com/office/officeart/2018/2/layout/IconVerticalSolidList"/>
    <dgm:cxn modelId="{BAC993D7-5905-4F57-B0A2-68B45774FFCE}" type="presParOf" srcId="{97F897FD-A21F-4767-9CFC-18FE2F5B4403}" destId="{D6D68444-69F4-4AFD-83B7-BE3F03725AA8}" srcOrd="1" destOrd="0" presId="urn:microsoft.com/office/officeart/2018/2/layout/IconVerticalSolidList"/>
    <dgm:cxn modelId="{0C17BFBB-C07F-4421-81F1-DF564A6C0CFA}" type="presParOf" srcId="{97F897FD-A21F-4767-9CFC-18FE2F5B4403}" destId="{3ABE81F7-DCA0-4B9E-B084-2FAD558B8900}" srcOrd="2" destOrd="0" presId="urn:microsoft.com/office/officeart/2018/2/layout/IconVerticalSolidList"/>
    <dgm:cxn modelId="{D12130E1-01C6-465C-9C8E-EFB766F9C104}" type="presParOf" srcId="{3ABE81F7-DCA0-4B9E-B084-2FAD558B8900}" destId="{8B3F9326-5342-4EE7-B699-253593DFDCA1}" srcOrd="0" destOrd="0" presId="urn:microsoft.com/office/officeart/2018/2/layout/IconVerticalSolidList"/>
    <dgm:cxn modelId="{E949408C-EF30-41F2-BF2E-41959006B068}" type="presParOf" srcId="{3ABE81F7-DCA0-4B9E-B084-2FAD558B8900}" destId="{18EB6BC6-40D8-4B24-AE35-99461C9563B0}" srcOrd="1" destOrd="0" presId="urn:microsoft.com/office/officeart/2018/2/layout/IconVerticalSolidList"/>
    <dgm:cxn modelId="{73E985CD-E33C-4290-B40F-42979CB29667}" type="presParOf" srcId="{3ABE81F7-DCA0-4B9E-B084-2FAD558B8900}" destId="{9B90F0CB-9010-4F7B-B7C4-3A9E5649865C}" srcOrd="2" destOrd="0" presId="urn:microsoft.com/office/officeart/2018/2/layout/IconVerticalSolidList"/>
    <dgm:cxn modelId="{65E55A49-4D4B-4148-86CF-97F4170D52D1}" type="presParOf" srcId="{3ABE81F7-DCA0-4B9E-B084-2FAD558B8900}" destId="{7D93ED16-F591-40CB-A835-DD5907C7DF96}" srcOrd="3" destOrd="0" presId="urn:microsoft.com/office/officeart/2018/2/layout/IconVerticalSolidList"/>
    <dgm:cxn modelId="{04BE9DDA-15C8-42F2-BD18-0DC57180009A}" type="presParOf" srcId="{97F897FD-A21F-4767-9CFC-18FE2F5B4403}" destId="{2A999D2C-4350-430A-83F1-AACC699DC096}" srcOrd="3" destOrd="0" presId="urn:microsoft.com/office/officeart/2018/2/layout/IconVerticalSolidList"/>
    <dgm:cxn modelId="{CC1D3C4D-C654-4A74-8E49-41813359A712}" type="presParOf" srcId="{97F897FD-A21F-4767-9CFC-18FE2F5B4403}" destId="{0083E4FD-9AB7-4F2D-9693-C8A94A14763E}" srcOrd="4" destOrd="0" presId="urn:microsoft.com/office/officeart/2018/2/layout/IconVerticalSolidList"/>
    <dgm:cxn modelId="{17939EE5-E067-4FD7-AB81-D1B65D2F2F4E}" type="presParOf" srcId="{0083E4FD-9AB7-4F2D-9693-C8A94A14763E}" destId="{AADDA9D0-9DC5-44FA-8FCE-80392295779E}" srcOrd="0" destOrd="0" presId="urn:microsoft.com/office/officeart/2018/2/layout/IconVerticalSolidList"/>
    <dgm:cxn modelId="{A32B233C-5F74-499E-B75E-E506EBC58767}" type="presParOf" srcId="{0083E4FD-9AB7-4F2D-9693-C8A94A14763E}" destId="{5326267B-02A1-4B74-8BCA-5A6754B96F81}" srcOrd="1" destOrd="0" presId="urn:microsoft.com/office/officeart/2018/2/layout/IconVerticalSolidList"/>
    <dgm:cxn modelId="{CA5E30F1-B9B1-4511-83C6-3453ABC12C40}" type="presParOf" srcId="{0083E4FD-9AB7-4F2D-9693-C8A94A14763E}" destId="{DD201441-9BEF-4E42-BE66-DE80576B73B4}" srcOrd="2" destOrd="0" presId="urn:microsoft.com/office/officeart/2018/2/layout/IconVerticalSolidList"/>
    <dgm:cxn modelId="{24439984-0027-4C3F-8821-9B9A71F8D177}" type="presParOf" srcId="{0083E4FD-9AB7-4F2D-9693-C8A94A14763E}" destId="{BF2360F5-EA0B-43DB-A648-2371294EEAA4}" srcOrd="3" destOrd="0" presId="urn:microsoft.com/office/officeart/2018/2/layout/IconVerticalSolidList"/>
    <dgm:cxn modelId="{A81E6502-C005-4048-BF3F-1DE20E8ED801}" type="presParOf" srcId="{97F897FD-A21F-4767-9CFC-18FE2F5B4403}" destId="{E7784AB3-B77A-4707-B33E-2B6DDD883D8A}" srcOrd="5" destOrd="0" presId="urn:microsoft.com/office/officeart/2018/2/layout/IconVerticalSolidList"/>
    <dgm:cxn modelId="{158E5F12-1094-4FF3-914C-70C9C9CA4EBD}" type="presParOf" srcId="{97F897FD-A21F-4767-9CFC-18FE2F5B4403}" destId="{D7B6CA44-E2BE-4D52-AE7B-27E83013103C}" srcOrd="6" destOrd="0" presId="urn:microsoft.com/office/officeart/2018/2/layout/IconVerticalSolidList"/>
    <dgm:cxn modelId="{BEE0FC3F-3987-451A-91AB-34FAF5F48E9A}" type="presParOf" srcId="{D7B6CA44-E2BE-4D52-AE7B-27E83013103C}" destId="{09D1BBF4-A215-461A-9761-2B18F1BE4F31}" srcOrd="0" destOrd="0" presId="urn:microsoft.com/office/officeart/2018/2/layout/IconVerticalSolidList"/>
    <dgm:cxn modelId="{81AA68BB-E008-44B2-9144-A4E2AE2E2EA4}" type="presParOf" srcId="{D7B6CA44-E2BE-4D52-AE7B-27E83013103C}" destId="{139460AC-9B43-4758-A02D-6BE4EBC75A35}" srcOrd="1" destOrd="0" presId="urn:microsoft.com/office/officeart/2018/2/layout/IconVerticalSolidList"/>
    <dgm:cxn modelId="{945FB2B7-BBE6-4651-BF98-22E8B2E4182F}" type="presParOf" srcId="{D7B6CA44-E2BE-4D52-AE7B-27E83013103C}" destId="{A850C44C-CB1A-4824-AD74-C94CB29C42FA}" srcOrd="2" destOrd="0" presId="urn:microsoft.com/office/officeart/2018/2/layout/IconVerticalSolidList"/>
    <dgm:cxn modelId="{91015919-6384-4535-9DB0-878F0B969F09}" type="presParOf" srcId="{D7B6CA44-E2BE-4D52-AE7B-27E83013103C}" destId="{065BB7A9-D89A-4F2A-AC59-2D3718AB75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61762-CDE9-4D40-87EA-139DADA5EDFE}">
      <dsp:nvSpPr>
        <dsp:cNvPr id="0" name=""/>
        <dsp:cNvSpPr/>
      </dsp:nvSpPr>
      <dsp:spPr>
        <a:xfrm>
          <a:off x="0" y="231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D2C31B-3857-469B-A9CC-AFD049BCB10F}">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BA986A-C3AD-4BF6-8994-E198DC2D4E11}">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en-IE" sz="2200" kern="1200" dirty="0"/>
            <a:t>Arts Development Strategy 2022- 2026</a:t>
          </a:r>
          <a:endParaRPr lang="en-US" sz="2200" kern="1200" dirty="0"/>
        </a:p>
      </dsp:txBody>
      <dsp:txXfrm>
        <a:off x="1357965" y="2319"/>
        <a:ext cx="4887299" cy="1175727"/>
      </dsp:txXfrm>
    </dsp:sp>
    <dsp:sp modelId="{8B3F9326-5342-4EE7-B699-253593DFDCA1}">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B6BC6-40D8-4B24-AE35-99461C9563B0}">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93ED16-F591-40CB-A835-DD5907C7DF96}">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en-IE" sz="2200" kern="1200" dirty="0"/>
            <a:t>Climate Action Plan 2024 – 2029 </a:t>
          </a:r>
          <a:endParaRPr lang="en-US" sz="2200" kern="1200" dirty="0"/>
        </a:p>
      </dsp:txBody>
      <dsp:txXfrm>
        <a:off x="1357965" y="1471979"/>
        <a:ext cx="4887299" cy="1175727"/>
      </dsp:txXfrm>
    </dsp:sp>
    <dsp:sp modelId="{AADDA9D0-9DC5-44FA-8FCE-80392295779E}">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6267B-02A1-4B74-8BCA-5A6754B96F81}">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2360F5-EA0B-43DB-A648-2371294EEAA4}">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en-IE" sz="2200" kern="1200" dirty="0"/>
            <a:t>South Dublin County Development Plan 2022 - 2028</a:t>
          </a:r>
          <a:endParaRPr lang="en-US" sz="2200" kern="1200" dirty="0"/>
        </a:p>
      </dsp:txBody>
      <dsp:txXfrm>
        <a:off x="1357965" y="2941639"/>
        <a:ext cx="4887299" cy="1175727"/>
      </dsp:txXfrm>
    </dsp:sp>
    <dsp:sp modelId="{09D1BBF4-A215-461A-9761-2B18F1BE4F31}">
      <dsp:nvSpPr>
        <dsp:cNvPr id="0" name=""/>
        <dsp:cNvSpPr/>
      </dsp:nvSpPr>
      <dsp:spPr>
        <a:xfrm>
          <a:off x="0" y="441129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9460AC-9B43-4758-A02D-6BE4EBC75A35}">
      <dsp:nvSpPr>
        <dsp:cNvPr id="0" name=""/>
        <dsp:cNvSpPr/>
      </dsp:nvSpPr>
      <dsp:spPr>
        <a:xfrm>
          <a:off x="355657" y="4675838"/>
          <a:ext cx="646650" cy="646650"/>
        </a:xfrm>
        <a:prstGeom prst="rect">
          <a:avLst/>
        </a:prstGeom>
        <a:solidFill>
          <a:schemeClr val="accent5">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BB7A9-D89A-4F2A-AC59-2D3718AB75B6}">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en-IE" sz="2200" kern="1200" dirty="0"/>
            <a:t>Biodiversity Plan 2020 – 2026 </a:t>
          </a:r>
          <a:endParaRPr lang="en-US" sz="2200" kern="1200" dirty="0"/>
        </a:p>
      </dsp:txBody>
      <dsp:txXfrm>
        <a:off x="1357965" y="4411299"/>
        <a:ext cx="4887299" cy="1175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11/4/2025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6</a:t>
            </a:fld>
            <a:endParaRPr lang="en-US"/>
          </a:p>
        </p:txBody>
      </p:sp>
    </p:spTree>
    <p:extLst>
      <p:ext uri="{BB962C8B-B14F-4D97-AF65-F5344CB8AC3E}">
        <p14:creationId xmlns:p14="http://schemas.microsoft.com/office/powerpoint/2010/main" val="260937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8</a:t>
            </a:fld>
            <a:endParaRPr lang="en-US"/>
          </a:p>
        </p:txBody>
      </p:sp>
    </p:spTree>
    <p:extLst>
      <p:ext uri="{BB962C8B-B14F-4D97-AF65-F5344CB8AC3E}">
        <p14:creationId xmlns:p14="http://schemas.microsoft.com/office/powerpoint/2010/main" val="286842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9</a:t>
            </a:fld>
            <a:endParaRPr lang="en-US"/>
          </a:p>
        </p:txBody>
      </p:sp>
    </p:spTree>
    <p:extLst>
      <p:ext uri="{BB962C8B-B14F-4D97-AF65-F5344CB8AC3E}">
        <p14:creationId xmlns:p14="http://schemas.microsoft.com/office/powerpoint/2010/main" val="3582335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8A9A8-0670-06ED-2A3B-DAF4CE0FF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79120-810B-0438-082C-0961B2FD2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5D4C8-3EE9-B9E1-367A-8647BFA07E0E}"/>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F06F1423-3000-9183-07C3-3D2FE810E5EE}"/>
              </a:ext>
            </a:extLst>
          </p:cNvPr>
          <p:cNvSpPr>
            <a:spLocks noGrp="1"/>
          </p:cNvSpPr>
          <p:nvPr>
            <p:ph type="sldNum" sz="quarter" idx="5"/>
          </p:nvPr>
        </p:nvSpPr>
        <p:spPr/>
        <p:txBody>
          <a:bodyPr/>
          <a:lstStyle/>
          <a:p>
            <a:fld id="{F374F5B9-8B24-7A4E-B5A9-4C8F6F8C6B31}" type="slidenum">
              <a:rPr lang="en-US" smtClean="0"/>
              <a:t>10</a:t>
            </a:fld>
            <a:endParaRPr lang="en-US"/>
          </a:p>
        </p:txBody>
      </p:sp>
    </p:spTree>
    <p:extLst>
      <p:ext uri="{BB962C8B-B14F-4D97-AF65-F5344CB8AC3E}">
        <p14:creationId xmlns:p14="http://schemas.microsoft.com/office/powerpoint/2010/main" val="1696813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GB"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buNone/>
            </a:pPr>
            <a:endParaRPr lang="en-GB" sz="387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DE3476F3-8F62-48A5-9B4A-96B31845AE82}"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403007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Image 7">
            <a:extLst>
              <a:ext uri="{FF2B5EF4-FFF2-40B4-BE49-F238E27FC236}">
                <a16:creationId xmlns:a16="http://schemas.microsoft.com/office/drawing/2014/main" id="{07482F98-2FC7-FD26-C3AB-4C18F6151EA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0630" y="1174686"/>
            <a:ext cx="2090738" cy="858837"/>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 8">
            <a:extLst>
              <a:ext uri="{FF2B5EF4-FFF2-40B4-BE49-F238E27FC236}">
                <a16:creationId xmlns:a16="http://schemas.microsoft.com/office/drawing/2014/main" id="{E20A11ED-55EF-0A59-8097-07AF248B04C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555" y="2344482"/>
            <a:ext cx="750888" cy="917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3">
            <a:extLst>
              <a:ext uri="{FF2B5EF4-FFF2-40B4-BE49-F238E27FC236}">
                <a16:creationId xmlns:a16="http://schemas.microsoft.com/office/drawing/2014/main" id="{87CBC0B9-5382-BCF8-1F84-CE69DDACD83D}"/>
              </a:ext>
            </a:extLst>
          </p:cNvPr>
          <p:cNvSpPr>
            <a:spLocks noChangeArrowheads="1"/>
          </p:cNvSpPr>
          <p:nvPr/>
        </p:nvSpPr>
        <p:spPr bwMode="auto">
          <a:xfrm>
            <a:off x="3050134" y="620688"/>
            <a:ext cx="6091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SDCC Sans" pitchFamily="2" charset="0"/>
                <a:cs typeface="SDCC Sans" pitchFamily="2" charset="0"/>
              </a:rPr>
              <a:t>COMHAIRLE CONTAE ÁTHA CLIATH THEAS SOUTH DUBLIN COUNTY COUNCIL</a:t>
            </a:r>
            <a:endParaRPr kumimoji="0" lang="en-IE"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4">
            <a:extLst>
              <a:ext uri="{FF2B5EF4-FFF2-40B4-BE49-F238E27FC236}">
                <a16:creationId xmlns:a16="http://schemas.microsoft.com/office/drawing/2014/main" id="{15B5AC74-12B7-0ECF-100E-95E242DA0F66}"/>
              </a:ext>
            </a:extLst>
          </p:cNvPr>
          <p:cNvSpPr>
            <a:spLocks noChangeArrowheads="1"/>
          </p:cNvSpPr>
          <p:nvPr/>
        </p:nvSpPr>
        <p:spPr bwMode="auto">
          <a:xfrm>
            <a:off x="9867386" y="137390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SDCC Sans" pitchFamily="2" charset="0"/>
                <a:cs typeface="SDCC San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74A289AB-57D9-9ED6-3331-09E1DFE75822}"/>
              </a:ext>
            </a:extLst>
          </p:cNvPr>
          <p:cNvSpPr txBox="1"/>
          <p:nvPr/>
        </p:nvSpPr>
        <p:spPr>
          <a:xfrm>
            <a:off x="1667507" y="3662655"/>
            <a:ext cx="8856984" cy="2585323"/>
          </a:xfrm>
          <a:prstGeom prst="rect">
            <a:avLst/>
          </a:prstGeom>
          <a:noFill/>
        </p:spPr>
        <p:txBody>
          <a:bodyPr wrap="square" rtlCol="0">
            <a:spAutoFit/>
          </a:bodyPr>
          <a:lstStyle/>
          <a:p>
            <a:r>
              <a:rPr lang="en-GB" b="1" u="sng" dirty="0"/>
              <a:t>MEETING OF ARTS, CULTURE, GAEILGE, HERITAGE AND LIBRARIES SPC</a:t>
            </a:r>
          </a:p>
          <a:p>
            <a:br>
              <a:rPr lang="en-GB" dirty="0"/>
            </a:br>
            <a:endParaRPr lang="en-IE" dirty="0"/>
          </a:p>
          <a:p>
            <a:pPr algn="ctr"/>
            <a:r>
              <a:rPr lang="en-US" sz="1800" b="1" u="sng" dirty="0"/>
              <a:t>Wednesday, November 05, 2025</a:t>
            </a:r>
          </a:p>
          <a:p>
            <a:pPr algn="ctr"/>
            <a:endParaRPr lang="en-US" sz="1800" b="1" u="sng" dirty="0"/>
          </a:p>
          <a:p>
            <a:pPr algn="ctr"/>
            <a:r>
              <a:rPr lang="en-US" sz="1800" b="1" u="sng" dirty="0"/>
              <a:t>HEADED ITEM NO. 2</a:t>
            </a:r>
            <a:endParaRPr lang="en-IE" sz="1800" dirty="0"/>
          </a:p>
          <a:p>
            <a:pPr algn="ctr"/>
            <a:endParaRPr lang="en-US" sz="1800" b="1" u="sng" dirty="0"/>
          </a:p>
          <a:p>
            <a:pPr algn="ctr"/>
            <a:r>
              <a:rPr lang="en-GB" sz="1800" b="1" u="sng" dirty="0"/>
              <a:t>IN CONTEXT 5, Strand 2: SDCC’s Public Art programme 2023-26 under the Percent for Art Scheme</a:t>
            </a:r>
            <a:endParaRPr lang="en-IE" dirty="0"/>
          </a:p>
        </p:txBody>
      </p:sp>
    </p:spTree>
    <p:extLst>
      <p:ext uri="{BB962C8B-B14F-4D97-AF65-F5344CB8AC3E}">
        <p14:creationId xmlns:p14="http://schemas.microsoft.com/office/powerpoint/2010/main" val="340942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80463-A0D7-12F9-7F7D-0C81DFD10A0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D738F53-A454-8E93-8AC8-280868AE3D46}"/>
              </a:ext>
            </a:extLst>
          </p:cNvPr>
          <p:cNvSpPr>
            <a:spLocks noGrp="1"/>
          </p:cNvSpPr>
          <p:nvPr>
            <p:ph type="title"/>
          </p:nvPr>
        </p:nvSpPr>
        <p:spPr>
          <a:xfrm>
            <a:off x="375712" y="620688"/>
            <a:ext cx="4784184" cy="1085458"/>
          </a:xfrm>
        </p:spPr>
        <p:txBody>
          <a:bodyPr anchor="b">
            <a:noAutofit/>
          </a:bodyPr>
          <a:lstStyle/>
          <a:p>
            <a:pPr algn="l"/>
            <a:r>
              <a:rPr lang="en-GB" sz="3200" dirty="0">
                <a:latin typeface="Calibri" panose="020F0502020204030204" pitchFamily="34" charset="0"/>
                <a:ea typeface="Calibri" panose="020F0502020204030204" pitchFamily="34" charset="0"/>
                <a:cs typeface="Calibri" panose="020F0502020204030204" pitchFamily="34" charset="0"/>
              </a:rPr>
              <a:t>Shane Finan and drop table ensemble</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7168B4F2-618F-6C7A-BCB5-C7F1634E8360}"/>
              </a:ext>
            </a:extLst>
          </p:cNvPr>
          <p:cNvSpPr txBox="1">
            <a:spLocks/>
          </p:cNvSpPr>
          <p:nvPr/>
        </p:nvSpPr>
        <p:spPr>
          <a:xfrm>
            <a:off x="375712" y="1988840"/>
            <a:ext cx="5360248" cy="4464496"/>
          </a:xfrm>
          <a:prstGeom prst="rect">
            <a:avLst/>
          </a:prstGeom>
        </p:spPr>
        <p:txBody>
          <a:bodyPr vert="horz" lIns="0" tIns="0" rIns="0" bIns="0" rtlCol="0">
            <a:no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sz="1600" b="1" dirty="0">
                <a:solidFill>
                  <a:schemeClr val="accent1"/>
                </a:solidFill>
                <a:latin typeface="Calibri "/>
              </a:rPr>
              <a:t>Area: </a:t>
            </a:r>
            <a:r>
              <a:rPr lang="en-GB" sz="1600" dirty="0">
                <a:solidFill>
                  <a:schemeClr val="accent1"/>
                </a:solidFill>
                <a:latin typeface="Calibri "/>
              </a:rPr>
              <a:t>St Marks Avenue, Clondalkin &amp; St </a:t>
            </a:r>
            <a:r>
              <a:rPr lang="en-GB" sz="1600" dirty="0" err="1">
                <a:solidFill>
                  <a:schemeClr val="accent1"/>
                </a:solidFill>
                <a:latin typeface="Calibri "/>
              </a:rPr>
              <a:t>Ronans</a:t>
            </a:r>
            <a:r>
              <a:rPr lang="en-GB" sz="1600" dirty="0">
                <a:solidFill>
                  <a:schemeClr val="accent1"/>
                </a:solidFill>
                <a:latin typeface="Calibri "/>
              </a:rPr>
              <a:t> Crescent, </a:t>
            </a:r>
            <a:r>
              <a:rPr lang="en-GB" sz="1600" dirty="0" err="1">
                <a:solidFill>
                  <a:schemeClr val="accent1"/>
                </a:solidFill>
                <a:latin typeface="Calibri "/>
              </a:rPr>
              <a:t>Rowlagh</a:t>
            </a:r>
            <a:endParaRPr lang="en-GB" sz="1600" dirty="0">
              <a:solidFill>
                <a:schemeClr val="accent1"/>
              </a:solidFill>
              <a:latin typeface="Calibri "/>
            </a:endParaRPr>
          </a:p>
          <a:p>
            <a:r>
              <a:rPr lang="en-US" sz="1600" b="1" dirty="0">
                <a:solidFill>
                  <a:schemeClr val="accent1"/>
                </a:solidFill>
                <a:latin typeface="Calibri "/>
              </a:rPr>
              <a:t>Project: </a:t>
            </a:r>
            <a:r>
              <a:rPr lang="en-GB" sz="1600" b="1" dirty="0">
                <a:solidFill>
                  <a:schemeClr val="accent1"/>
                </a:solidFill>
                <a:latin typeface="Calibri "/>
              </a:rPr>
              <a:t>Title: Another Infrastructure (AI)</a:t>
            </a:r>
          </a:p>
          <a:p>
            <a:r>
              <a:rPr lang="en-GB" sz="1500" dirty="0">
                <a:solidFill>
                  <a:schemeClr val="accent1"/>
                </a:solidFill>
                <a:latin typeface="Calibri "/>
              </a:rPr>
              <a:t>Arts ensemble Drop Table will create works with the community in Clondalkin about how we use technology together. We will run a series of socially engaged arts events about developing agency around our network technologies. These will consider the environmental, ethical and social impact of using commercial technologies that run information through energy-intensive data centres. We will explore how the Clondalkin community can build their own server technologies and self-hosted websites and create a community-run web space. Our team of six artists will run a series of workshops and social events that will develop artworks and documentation for web, and we will then create a low-yield website to host this documentation and these artworks as a final output. This web artwork and any associated objects will be hosted in south Dublin, and the community will decide how it can be accessed (</a:t>
            </a:r>
            <a:r>
              <a:rPr lang="en-GB" sz="1500" dirty="0" err="1">
                <a:solidFill>
                  <a:schemeClr val="accent1"/>
                </a:solidFill>
                <a:latin typeface="Calibri "/>
              </a:rPr>
              <a:t>eg.</a:t>
            </a:r>
            <a:r>
              <a:rPr lang="en-GB" sz="1500" dirty="0">
                <a:solidFill>
                  <a:schemeClr val="accent1"/>
                </a:solidFill>
                <a:latin typeface="Calibri "/>
              </a:rPr>
              <a:t> globally or locally accessible).</a:t>
            </a:r>
          </a:p>
          <a:p>
            <a:endParaRPr lang="en-US" sz="1400" dirty="0">
              <a:solidFill>
                <a:schemeClr val="accent1"/>
              </a:solidFill>
              <a:latin typeface="Calibri "/>
            </a:endParaRPr>
          </a:p>
        </p:txBody>
      </p:sp>
      <p:sp>
        <p:nvSpPr>
          <p:cNvPr id="8" name="TextBox 7">
            <a:extLst>
              <a:ext uri="{FF2B5EF4-FFF2-40B4-BE49-F238E27FC236}">
                <a16:creationId xmlns:a16="http://schemas.microsoft.com/office/drawing/2014/main" id="{1BFD3D17-64C1-1103-633F-1E96168E3EE3}"/>
              </a:ext>
            </a:extLst>
          </p:cNvPr>
          <p:cNvSpPr txBox="1"/>
          <p:nvPr/>
        </p:nvSpPr>
        <p:spPr>
          <a:xfrm>
            <a:off x="7896200" y="6396335"/>
            <a:ext cx="4056112" cy="276999"/>
          </a:xfrm>
          <a:prstGeom prst="rect">
            <a:avLst/>
          </a:prstGeom>
          <a:noFill/>
        </p:spPr>
        <p:txBody>
          <a:bodyPr wrap="square">
            <a:spAutoFit/>
          </a:bodyPr>
          <a:lstStyle/>
          <a:p>
            <a:pPr algn="r">
              <a:buNone/>
            </a:pPr>
            <a:r>
              <a:rPr lang="en-I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Image courtesy the artists</a:t>
            </a:r>
          </a:p>
        </p:txBody>
      </p:sp>
      <p:pic>
        <p:nvPicPr>
          <p:cNvPr id="4" name="Picture 3">
            <a:extLst>
              <a:ext uri="{FF2B5EF4-FFF2-40B4-BE49-F238E27FC236}">
                <a16:creationId xmlns:a16="http://schemas.microsoft.com/office/drawing/2014/main" id="{2B8CB998-C41F-B3D1-CAD0-83DA67BFCE5B}"/>
              </a:ext>
            </a:extLst>
          </p:cNvPr>
          <p:cNvPicPr>
            <a:picLocks noChangeAspect="1"/>
          </p:cNvPicPr>
          <p:nvPr/>
        </p:nvPicPr>
        <p:blipFill>
          <a:blip r:embed="rId3"/>
          <a:stretch>
            <a:fillRect/>
          </a:stretch>
        </p:blipFill>
        <p:spPr>
          <a:xfrm>
            <a:off x="5951984" y="656760"/>
            <a:ext cx="6228008" cy="6201240"/>
          </a:xfrm>
          <a:prstGeom prst="rect">
            <a:avLst/>
          </a:prstGeom>
        </p:spPr>
      </p:pic>
    </p:spTree>
    <p:extLst>
      <p:ext uri="{BB962C8B-B14F-4D97-AF65-F5344CB8AC3E}">
        <p14:creationId xmlns:p14="http://schemas.microsoft.com/office/powerpoint/2010/main" val="180196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A032-E43F-F41B-F84D-B5EE21E1B74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2249E28-A0F5-8690-E81E-63C0F0176383}"/>
              </a:ext>
            </a:extLst>
          </p:cNvPr>
          <p:cNvPicPr>
            <a:picLocks noChangeAspect="1"/>
          </p:cNvPicPr>
          <p:nvPr/>
        </p:nvPicPr>
        <p:blipFill>
          <a:blip r:embed="rId2" cstate="print">
            <a:extLst>
              <a:ext uri="{28A0092B-C50C-407E-A947-70E740481C1C}">
                <a14:useLocalDpi xmlns:a14="http://schemas.microsoft.com/office/drawing/2010/main" val="0"/>
              </a:ext>
            </a:extLst>
          </a:blip>
          <a:srcRect l="12394" r="12394"/>
          <a:stretch/>
        </p:blipFill>
        <p:spPr>
          <a:xfrm rot="5400000">
            <a:off x="5857954" y="389644"/>
            <a:ext cx="5949319" cy="596735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itle 1">
            <a:extLst>
              <a:ext uri="{FF2B5EF4-FFF2-40B4-BE49-F238E27FC236}">
                <a16:creationId xmlns:a16="http://schemas.microsoft.com/office/drawing/2014/main" id="{8FF88D0E-90B5-2182-A4F0-AA7B196574DB}"/>
              </a:ext>
            </a:extLst>
          </p:cNvPr>
          <p:cNvSpPr>
            <a:spLocks noGrp="1"/>
          </p:cNvSpPr>
          <p:nvPr>
            <p:ph type="title"/>
          </p:nvPr>
        </p:nvSpPr>
        <p:spPr>
          <a:xfrm>
            <a:off x="375712" y="620688"/>
            <a:ext cx="4784184" cy="1085458"/>
          </a:xfrm>
        </p:spPr>
        <p:txBody>
          <a:bodyPr anchor="b">
            <a:noAutofit/>
          </a:bodyPr>
          <a:lstStyle/>
          <a:p>
            <a:pPr algn="l"/>
            <a:r>
              <a:rPr lang="en-US" sz="3200" dirty="0">
                <a:latin typeface="Calibri" panose="020F0502020204030204" pitchFamily="34" charset="0"/>
                <a:ea typeface="Calibri" panose="020F0502020204030204" pitchFamily="34" charset="0"/>
                <a:cs typeface="Calibri" panose="020F0502020204030204" pitchFamily="34" charset="0"/>
              </a:rPr>
              <a:t>Katie Watchorn &amp; </a:t>
            </a:r>
            <a:br>
              <a:rPr lang="en-US" sz="3200" dirty="0">
                <a:latin typeface="Calibri" panose="020F0502020204030204" pitchFamily="34" charset="0"/>
                <a:ea typeface="Calibri" panose="020F0502020204030204" pitchFamily="34" charset="0"/>
                <a:cs typeface="Calibri" panose="020F0502020204030204" pitchFamily="34" charset="0"/>
              </a:rPr>
            </a:br>
            <a:r>
              <a:rPr lang="en-IE" sz="3200" dirty="0">
                <a:latin typeface="Calibri" panose="020F0502020204030204" pitchFamily="34" charset="0"/>
                <a:ea typeface="Calibri" panose="020F0502020204030204" pitchFamily="34" charset="0"/>
                <a:cs typeface="Calibri" panose="020F0502020204030204" pitchFamily="34" charset="0"/>
              </a:rPr>
              <a:t>Áine Mac Giolla </a:t>
            </a:r>
            <a:r>
              <a:rPr lang="en-IE" sz="3200" dirty="0" err="1">
                <a:latin typeface="Calibri" panose="020F0502020204030204" pitchFamily="34" charset="0"/>
                <a:ea typeface="Calibri" panose="020F0502020204030204" pitchFamily="34" charset="0"/>
                <a:cs typeface="Calibri" panose="020F0502020204030204" pitchFamily="34" charset="0"/>
              </a:rPr>
              <a:t>Bhríde</a:t>
            </a:r>
            <a:r>
              <a:rPr lang="en-IE" sz="3200" dirty="0">
                <a:latin typeface="Calibri" panose="020F0502020204030204" pitchFamily="34" charset="0"/>
                <a:ea typeface="Calibri" panose="020F0502020204030204" pitchFamily="34" charset="0"/>
                <a:cs typeface="Calibri" panose="020F0502020204030204" pitchFamily="34" charset="0"/>
              </a:rPr>
              <a:t> </a:t>
            </a:r>
            <a:r>
              <a:rPr lang="en-US" sz="3200" dirty="0">
                <a:latin typeface="Calibri" panose="020F0502020204030204" pitchFamily="34" charset="0"/>
                <a:ea typeface="Calibri" panose="020F0502020204030204" pitchFamily="34" charset="0"/>
                <a:cs typeface="Calibri" panose="020F0502020204030204" pitchFamily="34" charset="0"/>
              </a:rPr>
              <a:t> </a:t>
            </a:r>
          </a:p>
        </p:txBody>
      </p:sp>
      <p:sp>
        <p:nvSpPr>
          <p:cNvPr id="9" name="Content Placeholder 8">
            <a:extLst>
              <a:ext uri="{FF2B5EF4-FFF2-40B4-BE49-F238E27FC236}">
                <a16:creationId xmlns:a16="http://schemas.microsoft.com/office/drawing/2014/main" id="{9CD1A8B8-9ABF-972B-076A-D55BE9B654B2}"/>
              </a:ext>
            </a:extLst>
          </p:cNvPr>
          <p:cNvSpPr txBox="1">
            <a:spLocks/>
          </p:cNvSpPr>
          <p:nvPr/>
        </p:nvSpPr>
        <p:spPr>
          <a:xfrm>
            <a:off x="375712" y="1988840"/>
            <a:ext cx="5360248" cy="4464496"/>
          </a:xfrm>
          <a:prstGeom prst="rect">
            <a:avLst/>
          </a:prstGeom>
        </p:spPr>
        <p:txBody>
          <a:bodyPr vert="horz" lIns="0" tIns="0" rIns="0" bIns="0" rtlCol="0">
            <a:no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sz="1600" b="1" dirty="0">
                <a:solidFill>
                  <a:schemeClr val="accent1"/>
                </a:solidFill>
                <a:latin typeface="Calibri" panose="020F0502020204030204" pitchFamily="34" charset="0"/>
                <a:ea typeface="Calibri" panose="020F0502020204030204" pitchFamily="34" charset="0"/>
                <a:cs typeface="Calibri" panose="020F0502020204030204" pitchFamily="34" charset="0"/>
              </a:rPr>
              <a:t>Area: </a:t>
            </a:r>
            <a:r>
              <a:rPr lang="en-US" sz="1600" dirty="0">
                <a:solidFill>
                  <a:schemeClr val="accent1"/>
                </a:solidFill>
                <a:latin typeface="Calibri" panose="020F0502020204030204" pitchFamily="34" charset="0"/>
                <a:ea typeface="Calibri" panose="020F0502020204030204" pitchFamily="34" charset="0"/>
                <a:cs typeface="Calibri" panose="020F0502020204030204" pitchFamily="34" charset="0"/>
              </a:rPr>
              <a:t>Homeville, </a:t>
            </a:r>
            <a:r>
              <a:rPr lang="en-US" sz="1600" dirty="0" err="1">
                <a:solidFill>
                  <a:schemeClr val="accent1"/>
                </a:solidFill>
                <a:latin typeface="Calibri" panose="020F0502020204030204" pitchFamily="34" charset="0"/>
                <a:ea typeface="Calibri" panose="020F0502020204030204" pitchFamily="34" charset="0"/>
                <a:cs typeface="Calibri" panose="020F0502020204030204" pitchFamily="34" charset="0"/>
              </a:rPr>
              <a:t>Knocklyon</a:t>
            </a:r>
            <a:endParaRPr lang="en-US" sz="16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r>
              <a:rPr lang="en-US" sz="1600" b="1" dirty="0">
                <a:solidFill>
                  <a:schemeClr val="accent1"/>
                </a:solidFill>
                <a:latin typeface="Calibri" panose="020F0502020204030204" pitchFamily="34" charset="0"/>
                <a:ea typeface="Calibri" panose="020F0502020204030204" pitchFamily="34" charset="0"/>
                <a:cs typeface="Calibri" panose="020F0502020204030204" pitchFamily="34" charset="0"/>
              </a:rPr>
              <a:t>Project: </a:t>
            </a:r>
            <a:r>
              <a:rPr lang="en-IE" sz="1600" dirty="0">
                <a:solidFill>
                  <a:schemeClr val="accent1"/>
                </a:solidFill>
                <a:latin typeface="Calibri" panose="020F0502020204030204" pitchFamily="34" charset="0"/>
                <a:ea typeface="Calibri" panose="020F0502020204030204" pitchFamily="34" charset="0"/>
                <a:cs typeface="Calibri" panose="020F0502020204030204" pitchFamily="34" charset="0"/>
              </a:rPr>
              <a:t>Operating under the collaborative moniker of </a:t>
            </a:r>
            <a:r>
              <a:rPr lang="en-IE" sz="1600" i="1" dirty="0">
                <a:solidFill>
                  <a:schemeClr val="accent1"/>
                </a:solidFill>
                <a:latin typeface="Calibri" panose="020F0502020204030204" pitchFamily="34" charset="0"/>
                <a:ea typeface="Calibri" panose="020F0502020204030204" pitchFamily="34" charset="0"/>
                <a:cs typeface="Calibri" panose="020F0502020204030204" pitchFamily="34" charset="0"/>
              </a:rPr>
              <a:t>served </a:t>
            </a:r>
            <a:r>
              <a:rPr lang="en-IE" sz="1600" dirty="0">
                <a:solidFill>
                  <a:schemeClr val="accent1"/>
                </a:solidFill>
                <a:latin typeface="Calibri" panose="020F0502020204030204" pitchFamily="34" charset="0"/>
                <a:ea typeface="Calibri" panose="020F0502020204030204" pitchFamily="34" charset="0"/>
                <a:cs typeface="Calibri" panose="020F0502020204030204" pitchFamily="34" charset="0"/>
              </a:rPr>
              <a:t>this project between artists Áine Mac Giolla Bhríde and Katie Watchorn is an artwork rooted in sculpture and performance, using food as a medium for climate action and community connection. Centred on a community garden in South County Dublin, it will explore biodiversity, sustainability, and collective memory through shared sensory experiences. The culmination will be a performative tasting event: an immersive meal shaped by the garden’s yields and participants’ stories. </a:t>
            </a:r>
          </a:p>
          <a:p>
            <a:r>
              <a:rPr lang="en-IE" sz="1600" dirty="0">
                <a:solidFill>
                  <a:schemeClr val="accent1"/>
                </a:solidFill>
                <a:latin typeface="Calibri" panose="020F0502020204030204" pitchFamily="34" charset="0"/>
                <a:ea typeface="Calibri" panose="020F0502020204030204" pitchFamily="34" charset="0"/>
                <a:cs typeface="Calibri" panose="020F0502020204030204" pitchFamily="34" charset="0"/>
              </a:rPr>
              <a:t>Presented theatrically—with attention to atmosphere, storytelling, and participation—the meal reframes food not simply as sustenance but as an imaginative, communal act of climate engagement.</a:t>
            </a:r>
          </a:p>
          <a:p>
            <a:endParaRPr lang="en-US" sz="1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E849D43-7A29-9FD2-A980-535B1BF8CEBE}"/>
              </a:ext>
            </a:extLst>
          </p:cNvPr>
          <p:cNvSpPr txBox="1"/>
          <p:nvPr/>
        </p:nvSpPr>
        <p:spPr>
          <a:xfrm>
            <a:off x="7896200" y="6396335"/>
            <a:ext cx="4056112" cy="461665"/>
          </a:xfrm>
          <a:prstGeom prst="rect">
            <a:avLst/>
          </a:prstGeom>
          <a:noFill/>
        </p:spPr>
        <p:txBody>
          <a:bodyPr wrap="square">
            <a:spAutoFit/>
          </a:bodyPr>
          <a:lstStyle/>
          <a:p>
            <a:pPr algn="r">
              <a:buNone/>
            </a:pPr>
            <a:r>
              <a:rPr lang="en-IE" sz="12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Bar </a:t>
            </a:r>
            <a:r>
              <a:rPr lang="en-IE" sz="1200" i="1" kern="100"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Bás</a:t>
            </a:r>
            <a:r>
              <a:rPr lang="en-IE" sz="12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in </a:t>
            </a:r>
            <a:r>
              <a:rPr lang="en-IE" sz="1200" i="1" kern="100"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Éirinn</a:t>
            </a:r>
            <a:r>
              <a:rPr lang="en-IE" sz="12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Drop Everything , 2022</a:t>
            </a:r>
          </a:p>
          <a:p>
            <a:pPr algn="r">
              <a:buNone/>
            </a:pPr>
            <a:r>
              <a:rPr lang="en-I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Image courtesy the artists</a:t>
            </a:r>
          </a:p>
        </p:txBody>
      </p:sp>
    </p:spTree>
    <p:extLst>
      <p:ext uri="{BB962C8B-B14F-4D97-AF65-F5344CB8AC3E}">
        <p14:creationId xmlns:p14="http://schemas.microsoft.com/office/powerpoint/2010/main" val="214735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3A415-3E28-A715-52DA-94930DB35AD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FF256DE-2700-E1DA-3BAA-45FB0365D33B}"/>
              </a:ext>
            </a:extLst>
          </p:cNvPr>
          <p:cNvPicPr>
            <a:picLocks noChangeAspect="1"/>
          </p:cNvPicPr>
          <p:nvPr/>
        </p:nvPicPr>
        <p:blipFill>
          <a:blip r:embed="rId2" cstate="print">
            <a:extLst>
              <a:ext uri="{28A0092B-C50C-407E-A947-70E740481C1C}">
                <a14:useLocalDpi xmlns:a14="http://schemas.microsoft.com/office/drawing/2010/main" val="0"/>
              </a:ext>
            </a:extLst>
          </a:blip>
          <a:srcRect l="28" r="28"/>
          <a:stretch/>
        </p:blipFill>
        <p:spPr>
          <a:xfrm>
            <a:off x="6045325" y="692696"/>
            <a:ext cx="6146675" cy="616530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itle 1">
            <a:extLst>
              <a:ext uri="{FF2B5EF4-FFF2-40B4-BE49-F238E27FC236}">
                <a16:creationId xmlns:a16="http://schemas.microsoft.com/office/drawing/2014/main" id="{87743D3C-D2B2-4CD2-FC44-8A5448782B2A}"/>
              </a:ext>
            </a:extLst>
          </p:cNvPr>
          <p:cNvSpPr>
            <a:spLocks noGrp="1"/>
          </p:cNvSpPr>
          <p:nvPr>
            <p:ph type="title"/>
          </p:nvPr>
        </p:nvSpPr>
        <p:spPr>
          <a:xfrm>
            <a:off x="335360" y="657600"/>
            <a:ext cx="4784184" cy="1085458"/>
          </a:xfrm>
        </p:spPr>
        <p:txBody>
          <a:bodyPr anchor="b">
            <a:noAutofit/>
          </a:bodyPr>
          <a:lstStyle/>
          <a:p>
            <a:pPr algn="l"/>
            <a:r>
              <a:rPr lang="en-IE" sz="3200" noProof="0" dirty="0">
                <a:latin typeface="Calibri" panose="020F0502020204030204" pitchFamily="34" charset="0"/>
                <a:ea typeface="Calibri" panose="020F0502020204030204" pitchFamily="34" charset="0"/>
                <a:cs typeface="Calibri" panose="020F0502020204030204" pitchFamily="34" charset="0"/>
              </a:rPr>
              <a:t>Anne Cleary and </a:t>
            </a:r>
            <a:br>
              <a:rPr lang="en-IE" sz="3200" noProof="0" dirty="0">
                <a:latin typeface="Calibri" panose="020F0502020204030204" pitchFamily="34" charset="0"/>
                <a:ea typeface="Calibri" panose="020F0502020204030204" pitchFamily="34" charset="0"/>
                <a:cs typeface="Calibri" panose="020F0502020204030204" pitchFamily="34" charset="0"/>
              </a:rPr>
            </a:br>
            <a:r>
              <a:rPr lang="en-IE" sz="3200" noProof="0" dirty="0">
                <a:latin typeface="Calibri" panose="020F0502020204030204" pitchFamily="34" charset="0"/>
                <a:ea typeface="Calibri" panose="020F0502020204030204" pitchFamily="34" charset="0"/>
                <a:cs typeface="Calibri" panose="020F0502020204030204" pitchFamily="34" charset="0"/>
              </a:rPr>
              <a:t>Denis Connolly </a:t>
            </a:r>
          </a:p>
        </p:txBody>
      </p:sp>
      <p:sp>
        <p:nvSpPr>
          <p:cNvPr id="9" name="Content Placeholder 8">
            <a:extLst>
              <a:ext uri="{FF2B5EF4-FFF2-40B4-BE49-F238E27FC236}">
                <a16:creationId xmlns:a16="http://schemas.microsoft.com/office/drawing/2014/main" id="{3F76589D-3BE5-DF29-A46C-3109E3465288}"/>
              </a:ext>
            </a:extLst>
          </p:cNvPr>
          <p:cNvSpPr txBox="1">
            <a:spLocks/>
          </p:cNvSpPr>
          <p:nvPr/>
        </p:nvSpPr>
        <p:spPr>
          <a:xfrm>
            <a:off x="335360" y="1953744"/>
            <a:ext cx="5576272" cy="4608512"/>
          </a:xfrm>
          <a:prstGeom prst="rect">
            <a:avLst/>
          </a:prstGeom>
        </p:spPr>
        <p:txBody>
          <a:bodyPr vert="horz" lIns="0" tIns="0" rIns="0" bIns="0" rtlCol="0">
            <a:no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IE" sz="1200" b="1"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Area: </a:t>
            </a:r>
            <a:r>
              <a:rPr lang="en-IE" sz="1200"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Templeogue Village &amp; Pearse Brothers Park, Rathfarnham </a:t>
            </a:r>
          </a:p>
          <a:p>
            <a:r>
              <a:rPr lang="en-IE" sz="1200" b="1"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Project: </a:t>
            </a:r>
            <a:r>
              <a:rPr lang="en-IE" sz="1200"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In artistic practice, framing is a very important device, focusing attention and elevating the significance of that which is captured within the frame.  Frames are used in science too. A quadrat is a square frame that can be placed on site to delineate a small area to survey (i.e. to investigate the abundance of plants and/or animals in a habitat).</a:t>
            </a:r>
          </a:p>
          <a:p>
            <a:r>
              <a:rPr lang="en-IE" sz="1200"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Artists Cleary and Connolly propose, with their project, Nature Squared, to take this simple device and use it as an artistic framing device to make art with communities along the Dodder River. </a:t>
            </a:r>
          </a:p>
          <a:p>
            <a:r>
              <a:rPr lang="en-IE" sz="1200"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"The artistic possibilities of the quadrat in a natural site are endless" says artist Anne Cleary, "ranging from macro photography, drawing, video, poetry…. the important thing is that the quadrat frames and focuses our attention on the beauty of nature, unleashing the imagination to make art."</a:t>
            </a:r>
          </a:p>
          <a:p>
            <a:r>
              <a:rPr lang="en-IE" sz="1200"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The artists hope to demonstrate the important role of art - and particularly art made and shared by citizens - in raising awareness and mobilising public response to the many problems of our environment, nurturing both scientific curiosity and artistic creativity to support and spark positive climate action in the unique and very special context of the Dodder linear park.</a:t>
            </a:r>
          </a:p>
          <a:p>
            <a:r>
              <a:rPr lang="en-IE" sz="1200"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Anne and Denis propose to work with numerous communities along the River Dodder and expect multiple artistic outputs to emerge, leading to an exhibition to take place in late 2026 or early 2027.</a:t>
            </a:r>
          </a:p>
          <a:p>
            <a:endParaRPr lang="en-IE" sz="1100" noProof="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741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0834D-9183-CA6A-51CA-40A69BD40EF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81599AB-47FC-FF63-430D-7AB0755295BF}"/>
              </a:ext>
            </a:extLst>
          </p:cNvPr>
          <p:cNvSpPr>
            <a:spLocks noGrp="1"/>
          </p:cNvSpPr>
          <p:nvPr>
            <p:ph type="title"/>
          </p:nvPr>
        </p:nvSpPr>
        <p:spPr>
          <a:xfrm>
            <a:off x="335360" y="657600"/>
            <a:ext cx="4784184" cy="1296144"/>
          </a:xfrm>
        </p:spPr>
        <p:txBody>
          <a:bodyPr anchor="b">
            <a:noAutofit/>
          </a:bodyPr>
          <a:lstStyle/>
          <a:p>
            <a:pPr algn="l"/>
            <a:r>
              <a:rPr lang="en-GB" sz="3200" dirty="0">
                <a:latin typeface="Calibri" panose="020F0502020204030204" pitchFamily="34" charset="0"/>
                <a:ea typeface="Calibri" panose="020F0502020204030204" pitchFamily="34" charset="0"/>
                <a:cs typeface="Calibri" panose="020F0502020204030204" pitchFamily="34" charset="0"/>
              </a:rPr>
              <a:t>Sophie von Maltzan</a:t>
            </a:r>
            <a:br>
              <a:rPr lang="en-GB" sz="3200" dirty="0">
                <a:latin typeface="Calibri" panose="020F0502020204030204" pitchFamily="34" charset="0"/>
                <a:ea typeface="Calibri" panose="020F0502020204030204" pitchFamily="34" charset="0"/>
                <a:cs typeface="Calibri" panose="020F0502020204030204" pitchFamily="34" charset="0"/>
              </a:rPr>
            </a:b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A9BBA1C1-9B30-C9FA-42D5-F7D3660EDCD1}"/>
              </a:ext>
            </a:extLst>
          </p:cNvPr>
          <p:cNvSpPr txBox="1">
            <a:spLocks/>
          </p:cNvSpPr>
          <p:nvPr/>
        </p:nvSpPr>
        <p:spPr>
          <a:xfrm>
            <a:off x="335360" y="1953744"/>
            <a:ext cx="5576272" cy="4608512"/>
          </a:xfrm>
          <a:prstGeom prst="rect">
            <a:avLst/>
          </a:prstGeom>
        </p:spPr>
        <p:txBody>
          <a:bodyPr vert="horz" lIns="0" tIns="0" rIns="0" bIns="0" rtlCol="0">
            <a:no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sz="2000" b="1" dirty="0">
                <a:solidFill>
                  <a:schemeClr val="accent1"/>
                </a:solidFill>
                <a:latin typeface="Calibri "/>
              </a:rPr>
              <a:t>Area: </a:t>
            </a:r>
            <a:r>
              <a:rPr lang="en-GB" sz="2000" dirty="0">
                <a:solidFill>
                  <a:schemeClr val="accent1"/>
                </a:solidFill>
                <a:latin typeface="Calibri "/>
              </a:rPr>
              <a:t>Killinarden</a:t>
            </a:r>
            <a:endParaRPr lang="en-US" sz="2000" dirty="0">
              <a:solidFill>
                <a:schemeClr val="accent1"/>
              </a:solidFill>
              <a:latin typeface="Calibri "/>
            </a:endParaRPr>
          </a:p>
          <a:p>
            <a:r>
              <a:rPr lang="en-US" sz="2000" b="1" dirty="0">
                <a:solidFill>
                  <a:schemeClr val="accent1"/>
                </a:solidFill>
                <a:latin typeface="Calibri "/>
              </a:rPr>
              <a:t>Project: </a:t>
            </a:r>
            <a:r>
              <a:rPr lang="en-US" sz="2000" dirty="0">
                <a:solidFill>
                  <a:schemeClr val="accent1"/>
                </a:solidFill>
                <a:latin typeface="Calibri "/>
              </a:rPr>
              <a:t>Sophie has been engaged with groups in Killinarden Community Centre in undertaking a project called ‘Rooting Resilience’ for In Context 5 Strand 1. She has engaged with people at the </a:t>
            </a:r>
            <a:r>
              <a:rPr lang="en-US" sz="2000" dirty="0" err="1">
                <a:solidFill>
                  <a:schemeClr val="accent1"/>
                </a:solidFill>
                <a:latin typeface="Calibri "/>
              </a:rPr>
              <a:t>centre</a:t>
            </a:r>
            <a:r>
              <a:rPr lang="en-US" sz="2000" dirty="0">
                <a:solidFill>
                  <a:schemeClr val="accent1"/>
                </a:solidFill>
                <a:latin typeface="Calibri "/>
              </a:rPr>
              <a:t> in activities such as willow weaving, puppet making, and folklore storytelling. </a:t>
            </a:r>
          </a:p>
          <a:p>
            <a:r>
              <a:rPr lang="en-US" sz="2000" dirty="0">
                <a:solidFill>
                  <a:schemeClr val="accent1"/>
                </a:solidFill>
                <a:latin typeface="Calibri "/>
              </a:rPr>
              <a:t>Sophie will continue to work with Killinarden Community Centre for In Context 5 Strand 2 and undertake activities such as a portrait workshops, planting within the grounds of the </a:t>
            </a:r>
            <a:r>
              <a:rPr lang="en-US" sz="2000" dirty="0" err="1">
                <a:solidFill>
                  <a:schemeClr val="accent1"/>
                </a:solidFill>
                <a:latin typeface="Calibri "/>
              </a:rPr>
              <a:t>centre</a:t>
            </a:r>
            <a:r>
              <a:rPr lang="en-US" sz="2000" dirty="0">
                <a:solidFill>
                  <a:schemeClr val="accent1"/>
                </a:solidFill>
                <a:latin typeface="Calibri "/>
              </a:rPr>
              <a:t>, textile workshops with youth, </a:t>
            </a:r>
            <a:r>
              <a:rPr lang="en-US" sz="2000" dirty="0" err="1">
                <a:solidFill>
                  <a:schemeClr val="accent1"/>
                </a:solidFill>
                <a:latin typeface="Calibri "/>
              </a:rPr>
              <a:t>Mens</a:t>
            </a:r>
            <a:r>
              <a:rPr lang="en-US" sz="2000" dirty="0">
                <a:solidFill>
                  <a:schemeClr val="accent1"/>
                </a:solidFill>
                <a:latin typeface="Calibri "/>
              </a:rPr>
              <a:t> Shed, and Sisters Shed groups.  </a:t>
            </a:r>
          </a:p>
          <a:p>
            <a:r>
              <a:rPr lang="en-US" sz="2000" dirty="0">
                <a:solidFill>
                  <a:schemeClr val="accent1"/>
                </a:solidFill>
                <a:latin typeface="Calibri "/>
              </a:rPr>
              <a:t> </a:t>
            </a:r>
            <a:endParaRPr lang="en-US" sz="1800" dirty="0">
              <a:solidFill>
                <a:schemeClr val="accent1"/>
              </a:solidFill>
              <a:latin typeface="Calibri "/>
            </a:endParaRPr>
          </a:p>
        </p:txBody>
      </p:sp>
      <p:pic>
        <p:nvPicPr>
          <p:cNvPr id="2" name="Picture 1" descr="A group of people outside in a garden&#10;&#10;Description automatically generated">
            <a:extLst>
              <a:ext uri="{FF2B5EF4-FFF2-40B4-BE49-F238E27FC236}">
                <a16:creationId xmlns:a16="http://schemas.microsoft.com/office/drawing/2014/main" id="{ECAA72F4-1CFC-7222-8F33-217B2F677A85}"/>
              </a:ext>
            </a:extLst>
          </p:cNvPr>
          <p:cNvPicPr>
            <a:picLocks noChangeAspect="1"/>
          </p:cNvPicPr>
          <p:nvPr/>
        </p:nvPicPr>
        <p:blipFill rotWithShape="1">
          <a:blip r:embed="rId2">
            <a:extLst>
              <a:ext uri="{28A0092B-C50C-407E-A947-70E740481C1C}">
                <a14:useLocalDpi xmlns:a14="http://schemas.microsoft.com/office/drawing/2010/main" val="0"/>
              </a:ext>
            </a:extLst>
          </a:blip>
          <a:srcRect l="2426" r="22346"/>
          <a:stretch/>
        </p:blipFill>
        <p:spPr>
          <a:xfrm>
            <a:off x="6085324" y="908720"/>
            <a:ext cx="6106676" cy="594928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98304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pic>
        <p:nvPicPr>
          <p:cNvPr id="1026" name="Picture 2" descr="Work starts on €50k sculpture on roundabout">
            <a:extLst>
              <a:ext uri="{FF2B5EF4-FFF2-40B4-BE49-F238E27FC236}">
                <a16:creationId xmlns:a16="http://schemas.microsoft.com/office/drawing/2014/main" id="{53EC1C1C-5103-9D44-BB60-FD31DB158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392" y="260648"/>
            <a:ext cx="5141216" cy="289450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C6F5C50B-05B1-A21B-F5CC-3AFDA34CAC75}"/>
              </a:ext>
            </a:extLst>
          </p:cNvPr>
          <p:cNvSpPr>
            <a:spLocks noGrp="1"/>
          </p:cNvSpPr>
          <p:nvPr>
            <p:ph type="body" idx="1"/>
          </p:nvPr>
        </p:nvSpPr>
        <p:spPr>
          <a:xfrm>
            <a:off x="1149514" y="4488380"/>
            <a:ext cx="10354440" cy="2108971"/>
          </a:xfrm>
        </p:spPr>
        <p:txBody>
          <a:bodyPr>
            <a:normAutofit/>
          </a:bodyPr>
          <a:lstStyle/>
          <a:p>
            <a:pPr lvl="0">
              <a:lnSpc>
                <a:spcPct val="90000"/>
              </a:lnSpc>
            </a:pPr>
            <a:r>
              <a:rPr lang="en-IE" sz="1700" dirty="0"/>
              <a:t>Installation began in October of a new sculpture on the N81 Glenview Roundabout. The artwork was commissioned in 2021 as part of a large scale infrastructure project N81 Landscape Improvement Scheme. </a:t>
            </a:r>
          </a:p>
          <a:p>
            <a:pPr lvl="0">
              <a:lnSpc>
                <a:spcPct val="90000"/>
              </a:lnSpc>
            </a:pPr>
            <a:r>
              <a:rPr lang="en-IE" sz="1700" dirty="0"/>
              <a:t>Liam O’Callaghan and Mark Clare were selected following a two-stage open competition and were awarded the commission </a:t>
            </a:r>
            <a:r>
              <a:rPr lang="en-IE" sz="1700"/>
              <a:t>of €50,000</a:t>
            </a:r>
            <a:r>
              <a:rPr lang="en-IE" sz="1700" dirty="0"/>
              <a:t>. The </a:t>
            </a:r>
            <a:r>
              <a:rPr lang="en-GB" sz="1700" dirty="0"/>
              <a:t>selection panel was made up of members of the project team, the Arts Officer, Conservation Officer, Chair of the Tallaght Area Committee, with two independent arts advisors. </a:t>
            </a:r>
          </a:p>
          <a:p>
            <a:pPr lvl="0">
              <a:lnSpc>
                <a:spcPct val="90000"/>
              </a:lnSpc>
            </a:pPr>
            <a:r>
              <a:rPr lang="en-GB" sz="1700" dirty="0">
                <a:solidFill>
                  <a:schemeClr val="bg1"/>
                </a:solidFill>
              </a:rPr>
              <a:t>The commission process, which followed the National Guidelines for the commissioning of Public Art under the Percent for Art Scheme, was administered through the SDCC Arts Office. </a:t>
            </a:r>
            <a:endParaRPr lang="en-IE" sz="1700" dirty="0">
              <a:solidFill>
                <a:schemeClr val="bg1"/>
              </a:solidFill>
            </a:endParaRPr>
          </a:p>
          <a:p>
            <a:pPr>
              <a:lnSpc>
                <a:spcPct val="90000"/>
              </a:lnSpc>
            </a:pPr>
            <a:endParaRPr lang="en-US" sz="1200" dirty="0"/>
          </a:p>
        </p:txBody>
      </p:sp>
      <p:sp>
        <p:nvSpPr>
          <p:cNvPr id="3" name="Title 1">
            <a:extLst>
              <a:ext uri="{FF2B5EF4-FFF2-40B4-BE49-F238E27FC236}">
                <a16:creationId xmlns:a16="http://schemas.microsoft.com/office/drawing/2014/main" id="{A361424E-DDC6-91E4-0104-E7BC5302968E}"/>
              </a:ext>
            </a:extLst>
          </p:cNvPr>
          <p:cNvSpPr>
            <a:spLocks noGrp="1"/>
          </p:cNvSpPr>
          <p:nvPr>
            <p:ph type="title"/>
          </p:nvPr>
        </p:nvSpPr>
        <p:spPr>
          <a:xfrm>
            <a:off x="2703960" y="3405758"/>
            <a:ext cx="7245549" cy="856798"/>
          </a:xfrm>
        </p:spPr>
        <p:txBody>
          <a:bodyPr anchor="ctr">
            <a:normAutofit fontScale="90000"/>
          </a:bodyPr>
          <a:lstStyle/>
          <a:p>
            <a:pPr algn="ctr"/>
            <a:r>
              <a:rPr lang="en-US" dirty="0"/>
              <a:t>N81 Node</a:t>
            </a:r>
            <a:br>
              <a:rPr lang="en-US" dirty="0"/>
            </a:br>
            <a:r>
              <a:rPr lang="en-US" sz="3100" dirty="0"/>
              <a:t>Glenview Roundabout Sculpture Installation</a:t>
            </a:r>
          </a:p>
        </p:txBody>
      </p:sp>
    </p:spTree>
    <p:extLst>
      <p:ext uri="{BB962C8B-B14F-4D97-AF65-F5344CB8AC3E}">
        <p14:creationId xmlns:p14="http://schemas.microsoft.com/office/powerpoint/2010/main" val="379925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t>
            </a:r>
            <a:br>
              <a:rPr lang="en-US" dirty="0"/>
            </a:br>
            <a:r>
              <a:rPr lang="en-US" dirty="0"/>
              <a:t>Arts Office November SPC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Richie O’Sullivan</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NOVEMBER 2025</a:t>
            </a:r>
          </a:p>
        </p:txBody>
      </p:sp>
    </p:spTree>
    <p:extLst>
      <p:ext uri="{BB962C8B-B14F-4D97-AF65-F5344CB8AC3E}">
        <p14:creationId xmlns:p14="http://schemas.microsoft.com/office/powerpoint/2010/main" val="1930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A7202-7B99-2CC7-7D07-48CAD80CE88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EC22579-CDFD-943D-DB27-8B99E5C5036B}"/>
              </a:ext>
            </a:extLst>
          </p:cNvPr>
          <p:cNvSpPr>
            <a:spLocks noGrp="1" noChangeArrowheads="1"/>
          </p:cNvSpPr>
          <p:nvPr>
            <p:ph type="title"/>
          </p:nvPr>
        </p:nvSpPr>
        <p:spPr>
          <a:xfrm>
            <a:off x="1697095" y="392147"/>
            <a:ext cx="9229849" cy="1015793"/>
          </a:xfrm>
        </p:spPr>
        <p:txBody>
          <a:bodyPr>
            <a:normAutofit/>
          </a:bodyPr>
          <a:lstStyle/>
          <a:p>
            <a:pPr algn="ctr"/>
            <a:r>
              <a:rPr lang="en-IE" altLang="en-US" b="1" dirty="0">
                <a:solidFill>
                  <a:srgbClr val="FF6600"/>
                </a:solidFill>
              </a:rPr>
              <a:t>What is the In Context Public Art Programme? </a:t>
            </a:r>
            <a:endParaRPr lang="en-GB" altLang="en-US" sz="4800" dirty="0"/>
          </a:p>
        </p:txBody>
      </p:sp>
      <p:sp>
        <p:nvSpPr>
          <p:cNvPr id="3" name="Text Box 9">
            <a:extLst>
              <a:ext uri="{FF2B5EF4-FFF2-40B4-BE49-F238E27FC236}">
                <a16:creationId xmlns:a16="http://schemas.microsoft.com/office/drawing/2014/main" id="{6326D613-0A2B-55AD-8604-82EAABEF4C1A}"/>
              </a:ext>
            </a:extLst>
          </p:cNvPr>
          <p:cNvSpPr txBox="1">
            <a:spLocks noChangeArrowheads="1"/>
          </p:cNvSpPr>
          <p:nvPr/>
        </p:nvSpPr>
        <p:spPr bwMode="auto">
          <a:xfrm>
            <a:off x="370923" y="4012338"/>
            <a:ext cx="50687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571500" indent="-285750">
              <a:spcBef>
                <a:spcPct val="0"/>
              </a:spcBef>
              <a:defRPr sz="2400">
                <a:solidFill>
                  <a:schemeClr val="tx1"/>
                </a:solidFill>
                <a:latin typeface="Times New Roman" panose="02020603050405020304" pitchFamily="18" charset="0"/>
              </a:defRPr>
            </a:lvl1pPr>
            <a:lvl2pPr marL="1047750" indent="-285750">
              <a:spcBef>
                <a:spcPct val="0"/>
              </a:spcBef>
              <a:defRPr sz="2400">
                <a:solidFill>
                  <a:schemeClr val="tx1"/>
                </a:solidFill>
                <a:latin typeface="Times New Roman" panose="02020603050405020304" pitchFamily="18" charset="0"/>
              </a:defRPr>
            </a:lvl2pPr>
            <a:lvl3pPr marL="1466850" indent="-228600">
              <a:spcBef>
                <a:spcPct val="0"/>
              </a:spcBef>
              <a:defRPr sz="2400">
                <a:solidFill>
                  <a:schemeClr val="tx1"/>
                </a:solidFill>
                <a:latin typeface="Times New Roman" panose="02020603050405020304" pitchFamily="18" charset="0"/>
              </a:defRPr>
            </a:lvl3pPr>
            <a:lvl4pPr marL="1885950" indent="-228600">
              <a:spcBef>
                <a:spcPct val="0"/>
              </a:spcBef>
              <a:defRPr sz="2400">
                <a:solidFill>
                  <a:schemeClr val="tx1"/>
                </a:solidFill>
                <a:latin typeface="Times New Roman" panose="02020603050405020304" pitchFamily="18" charset="0"/>
              </a:defRPr>
            </a:lvl4pPr>
            <a:lvl5pPr marL="2305050" indent="-228600">
              <a:spcBef>
                <a:spcPct val="0"/>
              </a:spcBef>
              <a:defRPr sz="2400">
                <a:solidFill>
                  <a:schemeClr val="tx1"/>
                </a:solidFill>
                <a:latin typeface="Times New Roman" panose="02020603050405020304" pitchFamily="18" charset="0"/>
              </a:defRPr>
            </a:lvl5pPr>
            <a:lvl6pPr marL="2762250" indent="-228600" eaLnBrk="0" fontAlgn="base" hangingPunct="0">
              <a:spcBef>
                <a:spcPct val="0"/>
              </a:spcBef>
              <a:spcAft>
                <a:spcPct val="0"/>
              </a:spcAft>
              <a:defRPr sz="2400">
                <a:solidFill>
                  <a:schemeClr val="tx1"/>
                </a:solidFill>
                <a:latin typeface="Times New Roman" panose="02020603050405020304" pitchFamily="18" charset="0"/>
              </a:defRPr>
            </a:lvl6pPr>
            <a:lvl7pPr marL="3219450" indent="-228600" eaLnBrk="0" fontAlgn="base" hangingPunct="0">
              <a:spcBef>
                <a:spcPct val="0"/>
              </a:spcBef>
              <a:spcAft>
                <a:spcPct val="0"/>
              </a:spcAft>
              <a:defRPr sz="2400">
                <a:solidFill>
                  <a:schemeClr val="tx1"/>
                </a:solidFill>
                <a:latin typeface="Times New Roman" panose="02020603050405020304" pitchFamily="18" charset="0"/>
              </a:defRPr>
            </a:lvl7pPr>
            <a:lvl8pPr marL="3676650" indent="-228600" eaLnBrk="0" fontAlgn="base" hangingPunct="0">
              <a:spcBef>
                <a:spcPct val="0"/>
              </a:spcBef>
              <a:spcAft>
                <a:spcPct val="0"/>
              </a:spcAft>
              <a:defRPr sz="2400">
                <a:solidFill>
                  <a:schemeClr val="tx1"/>
                </a:solidFill>
                <a:latin typeface="Times New Roman" panose="02020603050405020304" pitchFamily="18" charset="0"/>
              </a:defRPr>
            </a:lvl8pPr>
            <a:lvl9pPr marL="413385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85750" indent="0">
              <a:spcBef>
                <a:spcPct val="20000"/>
              </a:spcBef>
            </a:pPr>
            <a:endParaRPr lang="en-GB" altLang="en-US" dirty="0">
              <a:solidFill>
                <a:schemeClr val="bg1"/>
              </a:solidFill>
              <a:latin typeface="Calibri" panose="020F0502020204030204" pitchFamily="34" charset="0"/>
            </a:endParaRPr>
          </a:p>
        </p:txBody>
      </p:sp>
      <p:sp>
        <p:nvSpPr>
          <p:cNvPr id="5" name="TextBox 4">
            <a:extLst>
              <a:ext uri="{FF2B5EF4-FFF2-40B4-BE49-F238E27FC236}">
                <a16:creationId xmlns:a16="http://schemas.microsoft.com/office/drawing/2014/main" id="{5AC2F972-47B2-AD96-EFB2-76422C690738}"/>
              </a:ext>
            </a:extLst>
          </p:cNvPr>
          <p:cNvSpPr txBox="1"/>
          <p:nvPr/>
        </p:nvSpPr>
        <p:spPr>
          <a:xfrm>
            <a:off x="1415475" y="1224452"/>
            <a:ext cx="9793088" cy="3247043"/>
          </a:xfrm>
          <a:prstGeom prst="rect">
            <a:avLst/>
          </a:prstGeom>
          <a:noFill/>
        </p:spPr>
        <p:txBody>
          <a:bodyPr wrap="square">
            <a:spAutoFit/>
          </a:bodyPr>
          <a:lstStyle/>
          <a:p>
            <a:pPr algn="ctr"/>
            <a:r>
              <a:rPr lang="en-GB" sz="1700" b="0" i="0" dirty="0">
                <a:solidFill>
                  <a:schemeClr val="bg1"/>
                </a:solidFill>
                <a:effectLst/>
                <a:latin typeface="SDCC Sans" pitchFamily="2" charset="0"/>
              </a:rPr>
              <a:t>SDCC has been one of the most prolific local authority commissioners of public art since it began its In Context Programmes in 1997. Over 25 commissions have been awarded, some delivering multiple artworks, through the Per Cent for Art Scheme. </a:t>
            </a:r>
            <a:br>
              <a:rPr lang="en-GB" sz="1700" b="0" i="0" dirty="0">
                <a:solidFill>
                  <a:schemeClr val="bg1"/>
                </a:solidFill>
                <a:effectLst/>
                <a:latin typeface="SDCC Sans" pitchFamily="2" charset="0"/>
              </a:rPr>
            </a:br>
            <a:br>
              <a:rPr lang="en-GB" sz="1700" b="0" i="0" dirty="0">
                <a:solidFill>
                  <a:schemeClr val="bg1"/>
                </a:solidFill>
                <a:effectLst/>
                <a:latin typeface="SDCC Sans" pitchFamily="2" charset="0"/>
              </a:rPr>
            </a:br>
            <a:r>
              <a:rPr lang="en-GB" sz="1700" dirty="0">
                <a:solidFill>
                  <a:schemeClr val="bg1"/>
                </a:solidFill>
                <a:latin typeface="SDCC Sans" pitchFamily="2" charset="0"/>
              </a:rPr>
              <a:t>The Scheme is a government initiative, first introduced in 1978, whereby 1% of the cost of any publicly funded capital, infrastructural and building development can be allocated to the commissioning of a work of art. Since 1997 this scheme has been made available to all capital projects across all government departments. </a:t>
            </a:r>
          </a:p>
          <a:p>
            <a:pPr algn="ctr"/>
            <a:endParaRPr lang="en-GB" sz="1700" dirty="0">
              <a:solidFill>
                <a:schemeClr val="bg1"/>
              </a:solidFill>
              <a:latin typeface="SDCC Sans" pitchFamily="2" charset="0"/>
            </a:endParaRPr>
          </a:p>
          <a:p>
            <a:pPr algn="ctr"/>
            <a:r>
              <a:rPr lang="en-GB" sz="1700" dirty="0">
                <a:solidFill>
                  <a:schemeClr val="bg1"/>
                </a:solidFill>
                <a:latin typeface="SDCC Sans" pitchFamily="2" charset="0"/>
              </a:rPr>
              <a:t>The majority of Per Cent For Art commissions are generated from public housing projects (social and affordable schemes) in South Dublin County.</a:t>
            </a:r>
          </a:p>
          <a:p>
            <a:pPr algn="ctr"/>
            <a:endParaRPr lang="en-IE" dirty="0">
              <a:solidFill>
                <a:schemeClr val="bg1"/>
              </a:solidFill>
            </a:endParaRPr>
          </a:p>
        </p:txBody>
      </p:sp>
      <p:pic>
        <p:nvPicPr>
          <p:cNvPr id="1026" name="Picture 2" descr="Cropped_OutWall-by-Selma-Daniel-Copy">
            <a:extLst>
              <a:ext uri="{FF2B5EF4-FFF2-40B4-BE49-F238E27FC236}">
                <a16:creationId xmlns:a16="http://schemas.microsoft.com/office/drawing/2014/main" id="{F34E44C8-2495-2E7D-3BA4-18649EA6E1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1744" y="4195826"/>
            <a:ext cx="4608512" cy="253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26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AA468-06AA-49D3-9274-39B760AB208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AFBA88C-DE9E-6EE6-C827-56DE9B06C01E}"/>
              </a:ext>
            </a:extLst>
          </p:cNvPr>
          <p:cNvSpPr>
            <a:spLocks noGrp="1" noChangeArrowheads="1"/>
          </p:cNvSpPr>
          <p:nvPr>
            <p:ph type="title"/>
          </p:nvPr>
        </p:nvSpPr>
        <p:spPr>
          <a:xfrm>
            <a:off x="1625091" y="795870"/>
            <a:ext cx="8941817" cy="1401271"/>
          </a:xfrm>
        </p:spPr>
        <p:txBody>
          <a:bodyPr>
            <a:normAutofit/>
          </a:bodyPr>
          <a:lstStyle/>
          <a:p>
            <a:pPr algn="ctr"/>
            <a:r>
              <a:rPr lang="en-IE" altLang="en-US" b="1" dirty="0">
                <a:solidFill>
                  <a:srgbClr val="FF6600"/>
                </a:solidFill>
              </a:rPr>
              <a:t>In Context – South Dublin County Council’s Public Art Programme </a:t>
            </a:r>
            <a:endParaRPr lang="en-GB" altLang="en-US" sz="4800" dirty="0"/>
          </a:p>
        </p:txBody>
      </p:sp>
      <p:sp>
        <p:nvSpPr>
          <p:cNvPr id="3" name="Text Box 9">
            <a:extLst>
              <a:ext uri="{FF2B5EF4-FFF2-40B4-BE49-F238E27FC236}">
                <a16:creationId xmlns:a16="http://schemas.microsoft.com/office/drawing/2014/main" id="{9552FD48-58AD-9E39-2780-7A2A2097495D}"/>
              </a:ext>
            </a:extLst>
          </p:cNvPr>
          <p:cNvSpPr txBox="1">
            <a:spLocks noChangeArrowheads="1"/>
          </p:cNvSpPr>
          <p:nvPr/>
        </p:nvSpPr>
        <p:spPr bwMode="auto">
          <a:xfrm>
            <a:off x="370923" y="2202612"/>
            <a:ext cx="5068776"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571500" indent="-285750">
              <a:spcBef>
                <a:spcPct val="0"/>
              </a:spcBef>
              <a:defRPr sz="2400">
                <a:solidFill>
                  <a:schemeClr val="tx1"/>
                </a:solidFill>
                <a:latin typeface="Times New Roman" panose="02020603050405020304" pitchFamily="18" charset="0"/>
              </a:defRPr>
            </a:lvl1pPr>
            <a:lvl2pPr marL="1047750" indent="-285750">
              <a:spcBef>
                <a:spcPct val="0"/>
              </a:spcBef>
              <a:defRPr sz="2400">
                <a:solidFill>
                  <a:schemeClr val="tx1"/>
                </a:solidFill>
                <a:latin typeface="Times New Roman" panose="02020603050405020304" pitchFamily="18" charset="0"/>
              </a:defRPr>
            </a:lvl2pPr>
            <a:lvl3pPr marL="1466850" indent="-228600">
              <a:spcBef>
                <a:spcPct val="0"/>
              </a:spcBef>
              <a:defRPr sz="2400">
                <a:solidFill>
                  <a:schemeClr val="tx1"/>
                </a:solidFill>
                <a:latin typeface="Times New Roman" panose="02020603050405020304" pitchFamily="18" charset="0"/>
              </a:defRPr>
            </a:lvl3pPr>
            <a:lvl4pPr marL="1885950" indent="-228600">
              <a:spcBef>
                <a:spcPct val="0"/>
              </a:spcBef>
              <a:defRPr sz="2400">
                <a:solidFill>
                  <a:schemeClr val="tx1"/>
                </a:solidFill>
                <a:latin typeface="Times New Roman" panose="02020603050405020304" pitchFamily="18" charset="0"/>
              </a:defRPr>
            </a:lvl4pPr>
            <a:lvl5pPr marL="2305050" indent="-228600">
              <a:spcBef>
                <a:spcPct val="0"/>
              </a:spcBef>
              <a:defRPr sz="2400">
                <a:solidFill>
                  <a:schemeClr val="tx1"/>
                </a:solidFill>
                <a:latin typeface="Times New Roman" panose="02020603050405020304" pitchFamily="18" charset="0"/>
              </a:defRPr>
            </a:lvl5pPr>
            <a:lvl6pPr marL="2762250" indent="-228600" eaLnBrk="0" fontAlgn="base" hangingPunct="0">
              <a:spcBef>
                <a:spcPct val="0"/>
              </a:spcBef>
              <a:spcAft>
                <a:spcPct val="0"/>
              </a:spcAft>
              <a:defRPr sz="2400">
                <a:solidFill>
                  <a:schemeClr val="tx1"/>
                </a:solidFill>
                <a:latin typeface="Times New Roman" panose="02020603050405020304" pitchFamily="18" charset="0"/>
              </a:defRPr>
            </a:lvl6pPr>
            <a:lvl7pPr marL="3219450" indent="-228600" eaLnBrk="0" fontAlgn="base" hangingPunct="0">
              <a:spcBef>
                <a:spcPct val="0"/>
              </a:spcBef>
              <a:spcAft>
                <a:spcPct val="0"/>
              </a:spcAft>
              <a:defRPr sz="2400">
                <a:solidFill>
                  <a:schemeClr val="tx1"/>
                </a:solidFill>
                <a:latin typeface="Times New Roman" panose="02020603050405020304" pitchFamily="18" charset="0"/>
              </a:defRPr>
            </a:lvl7pPr>
            <a:lvl8pPr marL="3676650" indent="-228600" eaLnBrk="0" fontAlgn="base" hangingPunct="0">
              <a:spcBef>
                <a:spcPct val="0"/>
              </a:spcBef>
              <a:spcAft>
                <a:spcPct val="0"/>
              </a:spcAft>
              <a:defRPr sz="2400">
                <a:solidFill>
                  <a:schemeClr val="tx1"/>
                </a:solidFill>
                <a:latin typeface="Times New Roman" panose="02020603050405020304" pitchFamily="18" charset="0"/>
              </a:defRPr>
            </a:lvl8pPr>
            <a:lvl9pPr marL="413385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628650" indent="-342900">
              <a:spcBef>
                <a:spcPct val="20000"/>
              </a:spcBef>
              <a:buFont typeface="Arial" panose="020B0604020202020204" pitchFamily="34" charset="0"/>
              <a:buChar char="•"/>
            </a:pPr>
            <a:r>
              <a:rPr lang="en-IE" altLang="en-US" dirty="0">
                <a:solidFill>
                  <a:schemeClr val="bg1"/>
                </a:solidFill>
                <a:latin typeface="Calibri" panose="020F0502020204030204" pitchFamily="34" charset="0"/>
              </a:rPr>
              <a:t>This is the 5th iteration of In Context since 1997.</a:t>
            </a:r>
          </a:p>
          <a:p>
            <a:pPr marL="628650" indent="-342900">
              <a:spcBef>
                <a:spcPct val="20000"/>
              </a:spcBef>
              <a:buFont typeface="Arial" panose="020B0604020202020204" pitchFamily="34" charset="0"/>
              <a:buChar char="•"/>
            </a:pPr>
            <a:r>
              <a:rPr lang="en-IE" altLang="en-US" dirty="0">
                <a:solidFill>
                  <a:schemeClr val="bg1"/>
                </a:solidFill>
                <a:latin typeface="Calibri" panose="020F0502020204030204" pitchFamily="34" charset="0"/>
              </a:rPr>
              <a:t>27 commissions and projects across the county – temporary, socially engaged, and permanent interventions.</a:t>
            </a:r>
          </a:p>
          <a:p>
            <a:pPr marL="628650" indent="-342900">
              <a:spcBef>
                <a:spcPct val="20000"/>
              </a:spcBef>
              <a:buFont typeface="Arial" panose="020B0604020202020204" pitchFamily="34" charset="0"/>
              <a:buChar char="•"/>
            </a:pPr>
            <a:r>
              <a:rPr lang="en-IE" altLang="en-US" dirty="0">
                <a:solidFill>
                  <a:schemeClr val="bg1"/>
                </a:solidFill>
                <a:latin typeface="Calibri" panose="020F0502020204030204" pitchFamily="34" charset="0"/>
              </a:rPr>
              <a:t>In Context 5 Strand 1: </a:t>
            </a:r>
          </a:p>
          <a:p>
            <a:pPr marL="285750" indent="0">
              <a:spcBef>
                <a:spcPct val="20000"/>
              </a:spcBef>
            </a:pPr>
            <a:r>
              <a:rPr lang="en-IE" altLang="en-US" dirty="0">
                <a:solidFill>
                  <a:schemeClr val="bg1"/>
                </a:solidFill>
                <a:latin typeface="Calibri" panose="020F0502020204030204" pitchFamily="34" charset="0"/>
              </a:rPr>
              <a:t>	6 commissions for children and 	young people</a:t>
            </a:r>
          </a:p>
          <a:p>
            <a:pPr marL="628650" indent="-342900">
              <a:spcBef>
                <a:spcPct val="20000"/>
              </a:spcBef>
              <a:buFont typeface="Arial" panose="020B0604020202020204" pitchFamily="34" charset="0"/>
              <a:buChar char="•"/>
            </a:pPr>
            <a:endParaRPr lang="en-GB" altLang="en-US" dirty="0">
              <a:solidFill>
                <a:schemeClr val="bg1"/>
              </a:solidFill>
              <a:latin typeface="Calibri" panose="020F0502020204030204" pitchFamily="34" charset="0"/>
            </a:endParaRPr>
          </a:p>
        </p:txBody>
      </p:sp>
      <p:sp>
        <p:nvSpPr>
          <p:cNvPr id="6" name="TextBox 5">
            <a:extLst>
              <a:ext uri="{FF2B5EF4-FFF2-40B4-BE49-F238E27FC236}">
                <a16:creationId xmlns:a16="http://schemas.microsoft.com/office/drawing/2014/main" id="{1AEEC515-8FA2-89D6-9333-CE5E93E5E8D2}"/>
              </a:ext>
            </a:extLst>
          </p:cNvPr>
          <p:cNvSpPr txBox="1"/>
          <p:nvPr/>
        </p:nvSpPr>
        <p:spPr>
          <a:xfrm>
            <a:off x="8125705" y="5785131"/>
            <a:ext cx="3672408" cy="276999"/>
          </a:xfrm>
          <a:prstGeom prst="rect">
            <a:avLst/>
          </a:prstGeom>
          <a:noFill/>
        </p:spPr>
        <p:txBody>
          <a:bodyPr wrap="square" rtlCol="0">
            <a:spAutoFit/>
          </a:bodyPr>
          <a:lstStyle/>
          <a:p>
            <a:r>
              <a:rPr lang="en-IE" sz="1200" i="1" dirty="0">
                <a:solidFill>
                  <a:schemeClr val="bg1"/>
                </a:solidFill>
              </a:rPr>
              <a:t>Sugar and Spice, Louise Walsh. St. </a:t>
            </a:r>
            <a:r>
              <a:rPr lang="en-IE" sz="1200" i="1" dirty="0" err="1">
                <a:solidFill>
                  <a:schemeClr val="bg1"/>
                </a:solidFill>
              </a:rPr>
              <a:t>Finians</a:t>
            </a:r>
            <a:r>
              <a:rPr lang="en-IE" sz="1200" i="1" dirty="0">
                <a:solidFill>
                  <a:schemeClr val="bg1"/>
                </a:solidFill>
              </a:rPr>
              <a:t> Estate</a:t>
            </a:r>
          </a:p>
        </p:txBody>
      </p:sp>
      <p:pic>
        <p:nvPicPr>
          <p:cNvPr id="7" name="Picture 6" descr="A picture containing text, outdoor, road, street&#10;&#10;Description automatically generated">
            <a:extLst>
              <a:ext uri="{FF2B5EF4-FFF2-40B4-BE49-F238E27FC236}">
                <a16:creationId xmlns:a16="http://schemas.microsoft.com/office/drawing/2014/main" id="{B9DDA8FB-7636-A056-80D1-674455F36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699" y="2569620"/>
            <a:ext cx="6127464" cy="3117066"/>
          </a:xfrm>
          <a:prstGeom prst="rect">
            <a:avLst/>
          </a:prstGeom>
        </p:spPr>
      </p:pic>
    </p:spTree>
    <p:extLst>
      <p:ext uri="{BB962C8B-B14F-4D97-AF65-F5344CB8AC3E}">
        <p14:creationId xmlns:p14="http://schemas.microsoft.com/office/powerpoint/2010/main" val="341562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9E97975-8BB1-C60C-1431-50DF5FF89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7" y="21604"/>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itle 1">
            <a:extLst>
              <a:ext uri="{FF2B5EF4-FFF2-40B4-BE49-F238E27FC236}">
                <a16:creationId xmlns:a16="http://schemas.microsoft.com/office/drawing/2014/main" id="{99AA6022-7DA9-B367-0EE4-D5CB2DF735CF}"/>
              </a:ext>
            </a:extLst>
          </p:cNvPr>
          <p:cNvSpPr>
            <a:spLocks noGrp="1"/>
          </p:cNvSpPr>
          <p:nvPr>
            <p:ph type="title"/>
          </p:nvPr>
        </p:nvSpPr>
        <p:spPr>
          <a:xfrm>
            <a:off x="159930" y="1145405"/>
            <a:ext cx="4392480" cy="5091907"/>
          </a:xfrm>
        </p:spPr>
        <p:txBody>
          <a:bodyPr>
            <a:normAutofit fontScale="90000"/>
          </a:bodyPr>
          <a:lstStyle/>
          <a:p>
            <a:pPr algn="r"/>
            <a:r>
              <a:rPr lang="en-IE" sz="7400" dirty="0"/>
              <a:t>In Context Strand 2 </a:t>
            </a:r>
            <a:r>
              <a:rPr lang="en-IE" sz="7300" dirty="0"/>
              <a:t>Strategy Alignments </a:t>
            </a:r>
            <a:endParaRPr lang="en-IE" sz="7400" dirty="0"/>
          </a:p>
        </p:txBody>
      </p:sp>
      <p:cxnSp>
        <p:nvCxnSpPr>
          <p:cNvPr id="7" name="Straight Connector 6">
            <a:extLst>
              <a:ext uri="{FF2B5EF4-FFF2-40B4-BE49-F238E27FC236}">
                <a16:creationId xmlns:a16="http://schemas.microsoft.com/office/drawing/2014/main" id="{32F700C8-B799-440C-E00B-4FF28FD1CA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720196" y="1145405"/>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38DF2C7B-F0E7-3908-D2EE-3002283C54C9}"/>
              </a:ext>
            </a:extLst>
          </p:cNvPr>
          <p:cNvGraphicFramePr>
            <a:graphicFrameLocks/>
          </p:cNvGraphicFramePr>
          <p:nvPr/>
        </p:nvGraphicFramePr>
        <p:xfrm>
          <a:off x="5100678" y="1084091"/>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26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59145-E3DB-076E-9A00-DB995CDEBBCF}"/>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9794A27F-5D97-45CE-7197-610867AB273F}"/>
              </a:ext>
            </a:extLst>
          </p:cNvPr>
          <p:cNvSpPr txBox="1">
            <a:spLocks/>
          </p:cNvSpPr>
          <p:nvPr/>
        </p:nvSpPr>
        <p:spPr>
          <a:xfrm>
            <a:off x="407368" y="1056822"/>
            <a:ext cx="5425406" cy="4431983"/>
          </a:xfrm>
          <a:prstGeom prst="rect">
            <a:avLst/>
          </a:prstGeom>
        </p:spPr>
        <p:txBody>
          <a:bodyPr vert="horz" lIns="0" tIns="0" rIns="0" bIns="0" rtlCol="0" anchor="ctr">
            <a:normAutofit fontScale="92500" lnSpcReduction="20000"/>
          </a:bodyPr>
          <a:lstStyle>
            <a:lvl1pPr eaLnBrk="1" hangingPunct="1">
              <a:defRPr sz="3300">
                <a:solidFill>
                  <a:schemeClr val="bg1"/>
                </a:solidFill>
                <a:latin typeface="+mj-lt"/>
                <a:ea typeface="+mj-ea"/>
                <a:cs typeface="+mj-cs"/>
              </a:defRPr>
            </a:lvl1pPr>
          </a:lstStyle>
          <a:p>
            <a:pPr algn="l"/>
            <a:r>
              <a:rPr lang="en-US" sz="4800" dirty="0">
                <a:solidFill>
                  <a:schemeClr val="accent2"/>
                </a:solidFill>
              </a:rPr>
              <a:t>IN CONTEXT 5:  Strand 2</a:t>
            </a:r>
            <a:br>
              <a:rPr lang="en-US" sz="5400" dirty="0"/>
            </a:br>
            <a:br>
              <a:rPr lang="en-US" sz="5400" dirty="0"/>
            </a:br>
            <a:r>
              <a:rPr lang="en-US" sz="4200" dirty="0"/>
              <a:t>32 applications </a:t>
            </a:r>
          </a:p>
          <a:p>
            <a:pPr algn="l"/>
            <a:r>
              <a:rPr lang="en-US" sz="4200" dirty="0"/>
              <a:t>received</a:t>
            </a:r>
            <a:br>
              <a:rPr lang="en-US" sz="4200" dirty="0"/>
            </a:br>
            <a:br>
              <a:rPr lang="en-US" sz="4200" dirty="0"/>
            </a:br>
            <a:r>
              <a:rPr lang="en-US" sz="4200" dirty="0"/>
              <a:t>5 commissions </a:t>
            </a:r>
          </a:p>
          <a:p>
            <a:pPr algn="l"/>
            <a:r>
              <a:rPr lang="en-US" sz="4200" dirty="0"/>
              <a:t>selected</a:t>
            </a:r>
          </a:p>
        </p:txBody>
      </p:sp>
      <p:pic>
        <p:nvPicPr>
          <p:cNvPr id="11" name="Picture 10">
            <a:extLst>
              <a:ext uri="{FF2B5EF4-FFF2-40B4-BE49-F238E27FC236}">
                <a16:creationId xmlns:a16="http://schemas.microsoft.com/office/drawing/2014/main" id="{36EBF609-C418-CC34-3612-B1E33C393E9A}"/>
              </a:ext>
            </a:extLst>
          </p:cNvPr>
          <p:cNvPicPr>
            <a:picLocks noChangeAspect="1"/>
          </p:cNvPicPr>
          <p:nvPr/>
        </p:nvPicPr>
        <p:blipFill>
          <a:blip r:embed="rId3"/>
          <a:stretch>
            <a:fillRect/>
          </a:stretch>
        </p:blipFill>
        <p:spPr>
          <a:xfrm>
            <a:off x="5187348" y="1245024"/>
            <a:ext cx="6577534" cy="4532418"/>
          </a:xfrm>
          <a:prstGeom prst="rect">
            <a:avLst/>
          </a:prstGeom>
        </p:spPr>
      </p:pic>
      <p:sp>
        <p:nvSpPr>
          <p:cNvPr id="12" name="TextBox 11">
            <a:extLst>
              <a:ext uri="{FF2B5EF4-FFF2-40B4-BE49-F238E27FC236}">
                <a16:creationId xmlns:a16="http://schemas.microsoft.com/office/drawing/2014/main" id="{0F5733A1-86E8-2F6D-49FB-1B1B2231D493}"/>
              </a:ext>
            </a:extLst>
          </p:cNvPr>
          <p:cNvSpPr txBox="1"/>
          <p:nvPr/>
        </p:nvSpPr>
        <p:spPr>
          <a:xfrm>
            <a:off x="6755666" y="5815396"/>
            <a:ext cx="5112568" cy="430887"/>
          </a:xfrm>
          <a:prstGeom prst="rect">
            <a:avLst/>
          </a:prstGeom>
          <a:noFill/>
        </p:spPr>
        <p:txBody>
          <a:bodyPr wrap="square">
            <a:spAutoFit/>
          </a:bodyPr>
          <a:lstStyle/>
          <a:p>
            <a:pPr algn="r"/>
            <a:r>
              <a:rPr lang="en-GB" sz="1100" dirty="0">
                <a:solidFill>
                  <a:schemeClr val="bg1"/>
                </a:solidFill>
              </a:rPr>
              <a:t>Bang </a:t>
            </a:r>
            <a:r>
              <a:rPr lang="en-GB" sz="1100" dirty="0" err="1">
                <a:solidFill>
                  <a:schemeClr val="bg1"/>
                </a:solidFill>
              </a:rPr>
              <a:t>Bang</a:t>
            </a:r>
            <a:r>
              <a:rPr lang="en-GB" sz="1100" dirty="0">
                <a:solidFill>
                  <a:schemeClr val="bg1"/>
                </a:solidFill>
              </a:rPr>
              <a:t> Pop, David Beattie IN CONTEXT 5- Connect </a:t>
            </a:r>
          </a:p>
          <a:p>
            <a:pPr algn="r"/>
            <a:r>
              <a:rPr lang="en-GB" sz="1100" dirty="0">
                <a:solidFill>
                  <a:schemeClr val="bg1"/>
                </a:solidFill>
              </a:rPr>
              <a:t>Photo © Louis Haugh</a:t>
            </a:r>
            <a:endParaRPr lang="en-IE" sz="1100" dirty="0">
              <a:solidFill>
                <a:schemeClr val="bg1"/>
              </a:solidFill>
            </a:endParaRPr>
          </a:p>
        </p:txBody>
      </p:sp>
    </p:spTree>
    <p:extLst>
      <p:ext uri="{BB962C8B-B14F-4D97-AF65-F5344CB8AC3E}">
        <p14:creationId xmlns:p14="http://schemas.microsoft.com/office/powerpoint/2010/main" val="20666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7DCCA-14F3-C4BA-EA0C-65A95D066201}"/>
              </a:ext>
            </a:extLst>
          </p:cNvPr>
          <p:cNvSpPr>
            <a:spLocks noGrp="1"/>
          </p:cNvSpPr>
          <p:nvPr>
            <p:ph type="body" idx="1"/>
          </p:nvPr>
        </p:nvSpPr>
        <p:spPr>
          <a:xfrm>
            <a:off x="504469" y="2131479"/>
            <a:ext cx="5375507" cy="4208255"/>
          </a:xfrm>
        </p:spPr>
        <p:txBody>
          <a:bodyPr>
            <a:normAutofit fontScale="70000" lnSpcReduction="20000"/>
          </a:bodyPr>
          <a:lstStyle/>
          <a:p>
            <a:pPr marL="342900" indent="-342900">
              <a:lnSpc>
                <a:spcPct val="150000"/>
              </a:lnSpc>
              <a:buAutoNum type="arabicPeriod"/>
            </a:pPr>
            <a:r>
              <a:rPr lang="en-IE" sz="3200" dirty="0"/>
              <a:t>St Mark’s Avenue, Clondalkin &amp; St Ronan’s Crescent, </a:t>
            </a:r>
            <a:r>
              <a:rPr lang="en-IE" sz="3200" dirty="0" err="1"/>
              <a:t>Rowlagh</a:t>
            </a:r>
            <a:r>
              <a:rPr lang="en-IE" sz="3200" dirty="0"/>
              <a:t> - €79,000</a:t>
            </a:r>
          </a:p>
          <a:p>
            <a:pPr marL="342900" indent="-342900">
              <a:lnSpc>
                <a:spcPct val="150000"/>
              </a:lnSpc>
              <a:buAutoNum type="arabicPeriod"/>
            </a:pPr>
            <a:r>
              <a:rPr lang="en-IE" sz="3200" dirty="0"/>
              <a:t>St Aonghus Green &amp; Old Bawn, Tallaght - €50,000</a:t>
            </a:r>
          </a:p>
          <a:p>
            <a:pPr marL="342900" indent="-342900">
              <a:lnSpc>
                <a:spcPct val="150000"/>
              </a:lnSpc>
              <a:buAutoNum type="arabicPeriod"/>
            </a:pPr>
            <a:r>
              <a:rPr lang="en-IE" sz="3200" dirty="0"/>
              <a:t>Templeogue Village &amp; Pearse Brothers Park, Rathfarnham - €44,000</a:t>
            </a:r>
          </a:p>
          <a:p>
            <a:pPr marL="342900" indent="-342900">
              <a:lnSpc>
                <a:spcPct val="150000"/>
              </a:lnSpc>
              <a:buAutoNum type="arabicPeriod"/>
            </a:pPr>
            <a:r>
              <a:rPr lang="en-IE" sz="3200" dirty="0" err="1"/>
              <a:t>Homeville</a:t>
            </a:r>
            <a:r>
              <a:rPr lang="en-IE" sz="3200" dirty="0"/>
              <a:t>, Knocklyon </a:t>
            </a:r>
            <a:r>
              <a:rPr lang="en-IE" sz="3200"/>
              <a:t>- €25,000</a:t>
            </a:r>
            <a:endParaRPr lang="en-IE" sz="3200" dirty="0"/>
          </a:p>
          <a:p>
            <a:pPr marL="342900" indent="-342900">
              <a:lnSpc>
                <a:spcPct val="150000"/>
              </a:lnSpc>
              <a:buAutoNum type="arabicPeriod"/>
            </a:pPr>
            <a:r>
              <a:rPr lang="en-IE" sz="3200" dirty="0" err="1"/>
              <a:t>Killinardan</a:t>
            </a:r>
            <a:r>
              <a:rPr lang="en-IE" sz="3200" dirty="0"/>
              <a:t> - €21,000</a:t>
            </a:r>
          </a:p>
          <a:p>
            <a:pPr marL="342900" indent="-342900">
              <a:lnSpc>
                <a:spcPct val="150000"/>
              </a:lnSpc>
              <a:buAutoNum type="arabicPeriod"/>
            </a:pPr>
            <a:endParaRPr lang="en-IE" sz="3200" dirty="0"/>
          </a:p>
          <a:p>
            <a:pPr marL="342900" indent="-342900">
              <a:buAutoNum type="arabicPeriod"/>
            </a:pPr>
            <a:endParaRPr lang="en-IE" dirty="0"/>
          </a:p>
          <a:p>
            <a:pPr marL="342900" indent="-342900">
              <a:buAutoNum type="arabicPeriod"/>
            </a:pPr>
            <a:endParaRPr lang="en-GB" dirty="0"/>
          </a:p>
        </p:txBody>
      </p:sp>
      <p:sp>
        <p:nvSpPr>
          <p:cNvPr id="4" name="Title 3">
            <a:extLst>
              <a:ext uri="{FF2B5EF4-FFF2-40B4-BE49-F238E27FC236}">
                <a16:creationId xmlns:a16="http://schemas.microsoft.com/office/drawing/2014/main" id="{4373D6F0-E302-7F28-B65C-9A2894A84BC3}"/>
              </a:ext>
            </a:extLst>
          </p:cNvPr>
          <p:cNvSpPr>
            <a:spLocks noGrp="1"/>
          </p:cNvSpPr>
          <p:nvPr>
            <p:ph type="title"/>
          </p:nvPr>
        </p:nvSpPr>
        <p:spPr>
          <a:xfrm>
            <a:off x="504469" y="518266"/>
            <a:ext cx="5591531" cy="1375063"/>
          </a:xfrm>
        </p:spPr>
        <p:txBody>
          <a:bodyPr>
            <a:normAutofit fontScale="90000"/>
          </a:bodyPr>
          <a:lstStyle/>
          <a:p>
            <a:r>
              <a:rPr lang="en-US" sz="3600" b="1" dirty="0">
                <a:solidFill>
                  <a:schemeClr val="accent2"/>
                </a:solidFill>
              </a:rPr>
              <a:t>IN CONTEXT 5: Strand 2</a:t>
            </a:r>
            <a:br>
              <a:rPr lang="en-US" sz="3600" b="1" dirty="0">
                <a:solidFill>
                  <a:schemeClr val="accent2"/>
                </a:solidFill>
              </a:rPr>
            </a:br>
            <a:r>
              <a:rPr lang="en-US" sz="3600" b="1" dirty="0">
                <a:solidFill>
                  <a:schemeClr val="accent2"/>
                </a:solidFill>
              </a:rPr>
              <a:t>FUNDING LOCATIONS &amp; BUDGETS</a:t>
            </a:r>
            <a:endParaRPr lang="en-IE" b="1" dirty="0">
              <a:solidFill>
                <a:schemeClr val="accent2"/>
              </a:solidFill>
            </a:endParaRPr>
          </a:p>
        </p:txBody>
      </p:sp>
      <p:pic>
        <p:nvPicPr>
          <p:cNvPr id="6" name="Picture 5">
            <a:extLst>
              <a:ext uri="{FF2B5EF4-FFF2-40B4-BE49-F238E27FC236}">
                <a16:creationId xmlns:a16="http://schemas.microsoft.com/office/drawing/2014/main" id="{E79F8FED-51C8-4D3D-80C4-8CE885FA0B88}"/>
              </a:ext>
            </a:extLst>
          </p:cNvPr>
          <p:cNvPicPr>
            <a:picLocks noChangeAspect="1"/>
          </p:cNvPicPr>
          <p:nvPr/>
        </p:nvPicPr>
        <p:blipFill>
          <a:blip r:embed="rId2">
            <a:extLst>
              <a:ext uri="{28A0092B-C50C-407E-A947-70E740481C1C}">
                <a14:useLocalDpi xmlns:a14="http://schemas.microsoft.com/office/drawing/2010/main" val="0"/>
              </a:ext>
            </a:extLst>
          </a:blip>
          <a:srcRect t="13467" b="13467"/>
          <a:stretch/>
        </p:blipFill>
        <p:spPr>
          <a:xfrm>
            <a:off x="5951984" y="710148"/>
            <a:ext cx="6310501" cy="614785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4910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05BAC-3F86-267C-5C01-D1AA1B8EA3FD}"/>
            </a:ext>
          </a:extLst>
        </p:cNvPr>
        <p:cNvGrpSpPr/>
        <p:nvPr/>
      </p:nvGrpSpPr>
      <p:grpSpPr>
        <a:xfrm>
          <a:off x="0" y="0"/>
          <a:ext cx="0" cy="0"/>
          <a:chOff x="0" y="0"/>
          <a:chExt cx="0" cy="0"/>
        </a:xfrm>
      </p:grpSpPr>
      <p:sp>
        <p:nvSpPr>
          <p:cNvPr id="2" name="Text Placeholder 2">
            <a:extLst>
              <a:ext uri="{FF2B5EF4-FFF2-40B4-BE49-F238E27FC236}">
                <a16:creationId xmlns:a16="http://schemas.microsoft.com/office/drawing/2014/main" id="{BFBB685B-1660-0C69-449B-290E4F265416}"/>
              </a:ext>
            </a:extLst>
          </p:cNvPr>
          <p:cNvSpPr>
            <a:spLocks noGrp="1"/>
          </p:cNvSpPr>
          <p:nvPr>
            <p:ph type="body" idx="1"/>
          </p:nvPr>
        </p:nvSpPr>
        <p:spPr>
          <a:xfrm>
            <a:off x="7464694" y="4234313"/>
            <a:ext cx="2033284" cy="432048"/>
          </a:xfrm>
        </p:spPr>
        <p:txBody>
          <a:bodyPr>
            <a:noAutofit/>
          </a:bodyPr>
          <a:lstStyle/>
          <a:p>
            <a:pPr algn="ctr"/>
            <a:r>
              <a:rPr lang="en-US" sz="1600" dirty="0"/>
              <a:t>Anne Cleary and Dennis Connolly</a:t>
            </a:r>
          </a:p>
        </p:txBody>
      </p:sp>
      <p:pic>
        <p:nvPicPr>
          <p:cNvPr id="3" name="Picture Placeholder 23">
            <a:extLst>
              <a:ext uri="{FF2B5EF4-FFF2-40B4-BE49-F238E27FC236}">
                <a16:creationId xmlns:a16="http://schemas.microsoft.com/office/drawing/2014/main" id="{F2D9108C-BE59-1015-8865-AC27907131D5}"/>
              </a:ext>
            </a:extLst>
          </p:cNvPr>
          <p:cNvPicPr>
            <a:picLocks noChangeAspect="1"/>
          </p:cNvPicPr>
          <p:nvPr/>
        </p:nvPicPr>
        <p:blipFill>
          <a:blip r:embed="rId3" cstate="print">
            <a:extLst>
              <a:ext uri="{28A0092B-C50C-407E-A947-70E740481C1C}">
                <a14:useLocalDpi xmlns:a14="http://schemas.microsoft.com/office/drawing/2010/main" val="0"/>
              </a:ext>
            </a:extLst>
          </a:blip>
          <a:srcRect t="1118" b="1118"/>
          <a:stretch/>
        </p:blipFill>
        <p:spPr>
          <a:xfrm>
            <a:off x="7493116" y="1983993"/>
            <a:ext cx="2033284" cy="1992701"/>
          </a:xfrm>
          <a:prstGeom prst="roundRect">
            <a:avLst/>
          </a:prstGeom>
        </p:spPr>
      </p:pic>
      <p:sp>
        <p:nvSpPr>
          <p:cNvPr id="4" name="Text Placeholder 4">
            <a:extLst>
              <a:ext uri="{FF2B5EF4-FFF2-40B4-BE49-F238E27FC236}">
                <a16:creationId xmlns:a16="http://schemas.microsoft.com/office/drawing/2014/main" id="{7636BFBC-C939-6294-10BB-1F10A080DF6C}"/>
              </a:ext>
            </a:extLst>
          </p:cNvPr>
          <p:cNvSpPr txBox="1">
            <a:spLocks/>
          </p:cNvSpPr>
          <p:nvPr/>
        </p:nvSpPr>
        <p:spPr>
          <a:xfrm>
            <a:off x="514977" y="4125718"/>
            <a:ext cx="2190280" cy="637936"/>
          </a:xfrm>
          <a:prstGeom prst="rect">
            <a:avLst/>
          </a:prstGeom>
        </p:spPr>
        <p:txBody>
          <a:bodyPr vert="horz" lIns="0" tIns="0" rIns="0" bIns="0" rtlCol="0">
            <a:normAutofit/>
          </a:bodyPr>
          <a:lstStyle>
            <a:lvl1pPr marL="0" algn="ctr" eaLnBrk="1" hangingPunct="1">
              <a:defRPr sz="1092">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sz="1600" dirty="0">
                <a:solidFill>
                  <a:schemeClr val="bg1"/>
                </a:solidFill>
              </a:rPr>
              <a:t>Gráinne O’Carroll and </a:t>
            </a:r>
            <a:r>
              <a:rPr lang="en-US" sz="1600" dirty="0" err="1">
                <a:solidFill>
                  <a:schemeClr val="bg1"/>
                </a:solidFill>
              </a:rPr>
              <a:t>Ghiath</a:t>
            </a:r>
            <a:r>
              <a:rPr lang="en-US" sz="1600" dirty="0">
                <a:solidFill>
                  <a:schemeClr val="bg1"/>
                </a:solidFill>
              </a:rPr>
              <a:t> Al </a:t>
            </a:r>
            <a:r>
              <a:rPr lang="en-US" sz="1600" dirty="0" err="1">
                <a:solidFill>
                  <a:schemeClr val="bg1"/>
                </a:solidFill>
              </a:rPr>
              <a:t>Jebawi</a:t>
            </a:r>
            <a:endParaRPr lang="en-US" sz="1600" dirty="0">
              <a:solidFill>
                <a:schemeClr val="bg1"/>
              </a:solidFill>
            </a:endParaRPr>
          </a:p>
        </p:txBody>
      </p:sp>
      <p:pic>
        <p:nvPicPr>
          <p:cNvPr id="5" name="Picture Placeholder 25">
            <a:extLst>
              <a:ext uri="{FF2B5EF4-FFF2-40B4-BE49-F238E27FC236}">
                <a16:creationId xmlns:a16="http://schemas.microsoft.com/office/drawing/2014/main" id="{75CC941A-040A-DA6B-4C29-6EE6B14ACF10}"/>
              </a:ext>
            </a:extLst>
          </p:cNvPr>
          <p:cNvPicPr>
            <a:picLocks noChangeAspect="1"/>
          </p:cNvPicPr>
          <p:nvPr/>
        </p:nvPicPr>
        <p:blipFill>
          <a:blip r:embed="rId4" cstate="print">
            <a:extLst>
              <a:ext uri="{28A0092B-C50C-407E-A947-70E740481C1C}">
                <a14:useLocalDpi xmlns:a14="http://schemas.microsoft.com/office/drawing/2010/main" val="0"/>
              </a:ext>
            </a:extLst>
          </a:blip>
          <a:srcRect l="685" t="3647" r="-685" b="22860"/>
          <a:stretch>
            <a:fillRect/>
          </a:stretch>
        </p:blipFill>
        <p:spPr>
          <a:xfrm>
            <a:off x="527643" y="1866618"/>
            <a:ext cx="1219021" cy="1194690"/>
          </a:xfrm>
          <a:prstGeom prst="roundRect">
            <a:avLst/>
          </a:prstGeom>
        </p:spPr>
      </p:pic>
      <p:sp>
        <p:nvSpPr>
          <p:cNvPr id="6" name="Text Placeholder 6">
            <a:extLst>
              <a:ext uri="{FF2B5EF4-FFF2-40B4-BE49-F238E27FC236}">
                <a16:creationId xmlns:a16="http://schemas.microsoft.com/office/drawing/2014/main" id="{51F2F7F6-F27B-1FB0-D222-597B4005755C}"/>
              </a:ext>
            </a:extLst>
          </p:cNvPr>
          <p:cNvSpPr txBox="1">
            <a:spLocks/>
          </p:cNvSpPr>
          <p:nvPr/>
        </p:nvSpPr>
        <p:spPr>
          <a:xfrm>
            <a:off x="2797012" y="4120388"/>
            <a:ext cx="2033284" cy="515441"/>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ctr"/>
            <a:r>
              <a:rPr lang="en-US" sz="1600" dirty="0">
                <a:solidFill>
                  <a:schemeClr val="bg1"/>
                </a:solidFill>
              </a:rPr>
              <a:t>Shane Finan and </a:t>
            </a:r>
          </a:p>
          <a:p>
            <a:pPr algn="ctr"/>
            <a:r>
              <a:rPr lang="en-US" sz="1600" dirty="0">
                <a:solidFill>
                  <a:schemeClr val="bg1"/>
                </a:solidFill>
              </a:rPr>
              <a:t>Drop Table</a:t>
            </a:r>
          </a:p>
        </p:txBody>
      </p:sp>
      <p:pic>
        <p:nvPicPr>
          <p:cNvPr id="7" name="Picture Placeholder 27">
            <a:extLst>
              <a:ext uri="{FF2B5EF4-FFF2-40B4-BE49-F238E27FC236}">
                <a16:creationId xmlns:a16="http://schemas.microsoft.com/office/drawing/2014/main" id="{0CD2B5C5-E8B9-421A-3691-86934A4BA800}"/>
              </a:ext>
            </a:extLst>
          </p:cNvPr>
          <p:cNvPicPr>
            <a:picLocks noChangeAspect="1"/>
          </p:cNvPicPr>
          <p:nvPr/>
        </p:nvPicPr>
        <p:blipFill>
          <a:blip r:embed="rId5" cstate="print">
            <a:extLst>
              <a:ext uri="{28A0092B-C50C-407E-A947-70E740481C1C}">
                <a14:useLocalDpi xmlns:a14="http://schemas.microsoft.com/office/drawing/2010/main" val="0"/>
              </a:ext>
            </a:extLst>
          </a:blip>
          <a:srcRect t="998" b="998"/>
          <a:stretch/>
        </p:blipFill>
        <p:spPr>
          <a:xfrm>
            <a:off x="2814728" y="1985196"/>
            <a:ext cx="2033284" cy="1992701"/>
          </a:xfrm>
          <a:prstGeom prst="roundRect">
            <a:avLst/>
          </a:prstGeom>
        </p:spPr>
      </p:pic>
      <p:sp>
        <p:nvSpPr>
          <p:cNvPr id="8" name="Text Placeholder 8">
            <a:extLst>
              <a:ext uri="{FF2B5EF4-FFF2-40B4-BE49-F238E27FC236}">
                <a16:creationId xmlns:a16="http://schemas.microsoft.com/office/drawing/2014/main" id="{58302A5D-1140-5C2C-F064-E6E03CFE2F56}"/>
              </a:ext>
            </a:extLst>
          </p:cNvPr>
          <p:cNvSpPr txBox="1">
            <a:spLocks/>
          </p:cNvSpPr>
          <p:nvPr/>
        </p:nvSpPr>
        <p:spPr>
          <a:xfrm>
            <a:off x="5035521" y="4134083"/>
            <a:ext cx="2278281" cy="515441"/>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ctr"/>
            <a:r>
              <a:rPr lang="en-US" sz="1600" dirty="0">
                <a:solidFill>
                  <a:schemeClr val="bg1"/>
                </a:solidFill>
              </a:rPr>
              <a:t>Katie Watchorn and </a:t>
            </a:r>
            <a:r>
              <a:rPr lang="en-IE" sz="1600" dirty="0">
                <a:solidFill>
                  <a:schemeClr val="bg1"/>
                </a:solidFill>
              </a:rPr>
              <a:t>Áine Mac Giolla </a:t>
            </a:r>
            <a:r>
              <a:rPr lang="en-IE" sz="1600" dirty="0" err="1">
                <a:solidFill>
                  <a:schemeClr val="bg1"/>
                </a:solidFill>
              </a:rPr>
              <a:t>Bhríde</a:t>
            </a:r>
            <a:r>
              <a:rPr lang="en-IE" sz="1600" dirty="0">
                <a:solidFill>
                  <a:schemeClr val="bg1"/>
                </a:solidFill>
              </a:rPr>
              <a:t> </a:t>
            </a:r>
            <a:r>
              <a:rPr lang="en-US" sz="1600" dirty="0">
                <a:solidFill>
                  <a:schemeClr val="bg1"/>
                </a:solidFill>
              </a:rPr>
              <a:t> </a:t>
            </a:r>
          </a:p>
        </p:txBody>
      </p:sp>
      <p:sp>
        <p:nvSpPr>
          <p:cNvPr id="9" name="Text Placeholder 10">
            <a:extLst>
              <a:ext uri="{FF2B5EF4-FFF2-40B4-BE49-F238E27FC236}">
                <a16:creationId xmlns:a16="http://schemas.microsoft.com/office/drawing/2014/main" id="{0273A01C-153C-4943-38AF-270A3B2179BB}"/>
              </a:ext>
            </a:extLst>
          </p:cNvPr>
          <p:cNvSpPr txBox="1">
            <a:spLocks/>
          </p:cNvSpPr>
          <p:nvPr/>
        </p:nvSpPr>
        <p:spPr>
          <a:xfrm>
            <a:off x="9726966" y="4296132"/>
            <a:ext cx="2033284" cy="515441"/>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ctr"/>
            <a:r>
              <a:rPr lang="en-US" sz="1600" dirty="0">
                <a:solidFill>
                  <a:schemeClr val="bg1"/>
                </a:solidFill>
              </a:rPr>
              <a:t>Sophie von </a:t>
            </a:r>
            <a:r>
              <a:rPr lang="en-US" sz="1600" dirty="0" err="1">
                <a:solidFill>
                  <a:schemeClr val="bg1"/>
                </a:solidFill>
              </a:rPr>
              <a:t>Maltzen</a:t>
            </a:r>
            <a:endParaRPr lang="en-US" sz="1600" dirty="0">
              <a:solidFill>
                <a:schemeClr val="bg1"/>
              </a:solidFill>
            </a:endParaRPr>
          </a:p>
        </p:txBody>
      </p:sp>
      <p:sp>
        <p:nvSpPr>
          <p:cNvPr id="10" name="Title 1">
            <a:extLst>
              <a:ext uri="{FF2B5EF4-FFF2-40B4-BE49-F238E27FC236}">
                <a16:creationId xmlns:a16="http://schemas.microsoft.com/office/drawing/2014/main" id="{AAF141A0-9C83-D3FE-345A-1BC69C01083B}"/>
              </a:ext>
            </a:extLst>
          </p:cNvPr>
          <p:cNvSpPr>
            <a:spLocks noGrp="1"/>
          </p:cNvSpPr>
          <p:nvPr>
            <p:ph type="title"/>
          </p:nvPr>
        </p:nvSpPr>
        <p:spPr>
          <a:xfrm>
            <a:off x="3034710" y="687247"/>
            <a:ext cx="6279901" cy="856798"/>
          </a:xfrm>
        </p:spPr>
        <p:txBody>
          <a:bodyPr>
            <a:normAutofit fontScale="90000"/>
          </a:bodyPr>
          <a:lstStyle/>
          <a:p>
            <a:pPr algn="ctr"/>
            <a:r>
              <a:rPr lang="en-US" b="1" dirty="0">
                <a:solidFill>
                  <a:schemeClr val="accent2"/>
                </a:solidFill>
              </a:rPr>
              <a:t>IN CONTEXT 5 </a:t>
            </a:r>
            <a:br>
              <a:rPr lang="en-US" b="1" dirty="0">
                <a:solidFill>
                  <a:schemeClr val="accent2"/>
                </a:solidFill>
              </a:rPr>
            </a:br>
            <a:r>
              <a:rPr lang="en-US" b="1" dirty="0">
                <a:solidFill>
                  <a:schemeClr val="accent2"/>
                </a:solidFill>
              </a:rPr>
              <a:t>STRAND 2 ARTISTS</a:t>
            </a:r>
          </a:p>
        </p:txBody>
      </p:sp>
      <p:pic>
        <p:nvPicPr>
          <p:cNvPr id="13" name="Picture Placeholder 25">
            <a:extLst>
              <a:ext uri="{FF2B5EF4-FFF2-40B4-BE49-F238E27FC236}">
                <a16:creationId xmlns:a16="http://schemas.microsoft.com/office/drawing/2014/main" id="{506EEDD1-6FB7-1604-2F9F-036C95AEE98F}"/>
              </a:ext>
            </a:extLst>
          </p:cNvPr>
          <p:cNvPicPr>
            <a:picLocks noChangeAspect="1"/>
          </p:cNvPicPr>
          <p:nvPr/>
        </p:nvPicPr>
        <p:blipFill>
          <a:blip r:embed="rId6" cstate="print">
            <a:extLst>
              <a:ext uri="{28A0092B-C50C-407E-A947-70E740481C1C}">
                <a14:useLocalDpi xmlns:a14="http://schemas.microsoft.com/office/drawing/2010/main" val="0"/>
              </a:ext>
            </a:extLst>
          </a:blip>
          <a:srcRect l="-1039" t="591" r="1039" b="31579"/>
          <a:stretch>
            <a:fillRect/>
          </a:stretch>
        </p:blipFill>
        <p:spPr>
          <a:xfrm>
            <a:off x="1375480" y="2809806"/>
            <a:ext cx="1219021" cy="1194690"/>
          </a:xfrm>
          <a:prstGeom prst="roundRect">
            <a:avLst/>
          </a:prstGeom>
        </p:spPr>
      </p:pic>
      <p:pic>
        <p:nvPicPr>
          <p:cNvPr id="14" name="Picture Placeholder 25">
            <a:extLst>
              <a:ext uri="{FF2B5EF4-FFF2-40B4-BE49-F238E27FC236}">
                <a16:creationId xmlns:a16="http://schemas.microsoft.com/office/drawing/2014/main" id="{9E4347D9-0AD5-81A1-3F38-73518EB6865B}"/>
              </a:ext>
            </a:extLst>
          </p:cNvPr>
          <p:cNvPicPr>
            <a:picLocks noChangeAspect="1"/>
          </p:cNvPicPr>
          <p:nvPr/>
        </p:nvPicPr>
        <p:blipFill>
          <a:blip r:embed="rId7" cstate="print">
            <a:extLst>
              <a:ext uri="{28A0092B-C50C-407E-A947-70E740481C1C}">
                <a14:useLocalDpi xmlns:a14="http://schemas.microsoft.com/office/drawing/2010/main" val="0"/>
              </a:ext>
            </a:extLst>
          </a:blip>
          <a:srcRect l="24855" t="364" r="-1383" b="-364"/>
          <a:stretch>
            <a:fillRect/>
          </a:stretch>
        </p:blipFill>
        <p:spPr>
          <a:xfrm rot="5400000">
            <a:off x="5180187" y="1964904"/>
            <a:ext cx="1992702" cy="2033285"/>
          </a:xfrm>
          <a:prstGeom prst="roundRect">
            <a:avLst/>
          </a:prstGeom>
        </p:spPr>
      </p:pic>
      <p:sp>
        <p:nvSpPr>
          <p:cNvPr id="18" name="Text Placeholder 6">
            <a:extLst>
              <a:ext uri="{FF2B5EF4-FFF2-40B4-BE49-F238E27FC236}">
                <a16:creationId xmlns:a16="http://schemas.microsoft.com/office/drawing/2014/main" id="{8985A9BE-98AD-4A31-B1DE-F43EDE1D33AA}"/>
              </a:ext>
            </a:extLst>
          </p:cNvPr>
          <p:cNvSpPr txBox="1">
            <a:spLocks/>
          </p:cNvSpPr>
          <p:nvPr/>
        </p:nvSpPr>
        <p:spPr>
          <a:xfrm>
            <a:off x="9651320" y="4038412"/>
            <a:ext cx="2033284" cy="515441"/>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endParaRPr lang="en-US" dirty="0">
              <a:solidFill>
                <a:schemeClr val="bg1"/>
              </a:solidFill>
            </a:endParaRPr>
          </a:p>
        </p:txBody>
      </p:sp>
      <p:sp>
        <p:nvSpPr>
          <p:cNvPr id="11" name="Text Placeholder 2">
            <a:extLst>
              <a:ext uri="{FF2B5EF4-FFF2-40B4-BE49-F238E27FC236}">
                <a16:creationId xmlns:a16="http://schemas.microsoft.com/office/drawing/2014/main" id="{AB1E4742-6094-1EB6-C806-1BC7638907BC}"/>
              </a:ext>
            </a:extLst>
          </p:cNvPr>
          <p:cNvSpPr txBox="1">
            <a:spLocks/>
          </p:cNvSpPr>
          <p:nvPr/>
        </p:nvSpPr>
        <p:spPr>
          <a:xfrm>
            <a:off x="7471629" y="4890881"/>
            <a:ext cx="2033284" cy="1401314"/>
          </a:xfrm>
          <a:prstGeom prst="rect">
            <a:avLst/>
          </a:prstGeom>
        </p:spPr>
        <p:txBody>
          <a:bodyPr vert="horz" lIns="0" tIns="0" rIns="0" bIns="0" rtlCol="0">
            <a:norm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ctr">
              <a:lnSpc>
                <a:spcPct val="150000"/>
              </a:lnSpc>
            </a:pPr>
            <a:r>
              <a:rPr lang="en-IE" sz="1400" dirty="0"/>
              <a:t>Templeogue Village &amp; Pearse Brothers Park, Rathfarnham </a:t>
            </a:r>
          </a:p>
        </p:txBody>
      </p:sp>
      <p:sp>
        <p:nvSpPr>
          <p:cNvPr id="12" name="Text Placeholder 4">
            <a:extLst>
              <a:ext uri="{FF2B5EF4-FFF2-40B4-BE49-F238E27FC236}">
                <a16:creationId xmlns:a16="http://schemas.microsoft.com/office/drawing/2014/main" id="{C04B0E5B-E6C2-5EE5-8533-10B30FA9946D}"/>
              </a:ext>
            </a:extLst>
          </p:cNvPr>
          <p:cNvSpPr txBox="1">
            <a:spLocks/>
          </p:cNvSpPr>
          <p:nvPr/>
        </p:nvSpPr>
        <p:spPr>
          <a:xfrm>
            <a:off x="555299" y="4890881"/>
            <a:ext cx="2146195" cy="937183"/>
          </a:xfrm>
          <a:prstGeom prst="rect">
            <a:avLst/>
          </a:prstGeom>
        </p:spPr>
        <p:txBody>
          <a:bodyPr vert="horz" lIns="0" tIns="0" rIns="0" bIns="0" rtlCol="0">
            <a:normAutofit/>
          </a:bodyPr>
          <a:lstStyle>
            <a:lvl1pPr marL="0" algn="ctr" eaLnBrk="1" hangingPunct="1">
              <a:defRPr sz="1092">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nSpc>
                <a:spcPct val="150000"/>
              </a:lnSpc>
            </a:pPr>
            <a:r>
              <a:rPr lang="en-IE" sz="1400" dirty="0">
                <a:solidFill>
                  <a:schemeClr val="bg1"/>
                </a:solidFill>
              </a:rPr>
              <a:t>St Aonghus Green &amp; </a:t>
            </a:r>
          </a:p>
          <a:p>
            <a:pPr>
              <a:lnSpc>
                <a:spcPct val="150000"/>
              </a:lnSpc>
            </a:pPr>
            <a:r>
              <a:rPr lang="en-IE" sz="1400" dirty="0">
                <a:solidFill>
                  <a:schemeClr val="bg1"/>
                </a:solidFill>
              </a:rPr>
              <a:t>Old Bawn, Tallaght</a:t>
            </a:r>
          </a:p>
        </p:txBody>
      </p:sp>
      <p:sp>
        <p:nvSpPr>
          <p:cNvPr id="15" name="Text Placeholder 6">
            <a:extLst>
              <a:ext uri="{FF2B5EF4-FFF2-40B4-BE49-F238E27FC236}">
                <a16:creationId xmlns:a16="http://schemas.microsoft.com/office/drawing/2014/main" id="{5BFDDBCE-D198-74D8-73FC-2AEBA70DAC78}"/>
              </a:ext>
            </a:extLst>
          </p:cNvPr>
          <p:cNvSpPr txBox="1">
            <a:spLocks/>
          </p:cNvSpPr>
          <p:nvPr/>
        </p:nvSpPr>
        <p:spPr>
          <a:xfrm>
            <a:off x="2855050" y="4857793"/>
            <a:ext cx="2033284" cy="1401314"/>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ctr">
              <a:lnSpc>
                <a:spcPct val="150000"/>
              </a:lnSpc>
            </a:pPr>
            <a:r>
              <a:rPr lang="en-IE" sz="1400" dirty="0">
                <a:solidFill>
                  <a:schemeClr val="bg1"/>
                </a:solidFill>
              </a:rPr>
              <a:t>St Marks Avenue, Clondalkin &amp; </a:t>
            </a:r>
          </a:p>
          <a:p>
            <a:pPr algn="ctr">
              <a:lnSpc>
                <a:spcPct val="150000"/>
              </a:lnSpc>
            </a:pPr>
            <a:r>
              <a:rPr lang="en-IE" sz="1400" dirty="0">
                <a:solidFill>
                  <a:schemeClr val="bg1"/>
                </a:solidFill>
              </a:rPr>
              <a:t>St Ronan's Crescent, </a:t>
            </a:r>
            <a:r>
              <a:rPr lang="en-IE" sz="1400" dirty="0" err="1">
                <a:solidFill>
                  <a:schemeClr val="bg1"/>
                </a:solidFill>
              </a:rPr>
              <a:t>Rowlagh</a:t>
            </a:r>
            <a:endParaRPr lang="en-IE" sz="1400" dirty="0">
              <a:solidFill>
                <a:schemeClr val="bg1"/>
              </a:solidFill>
            </a:endParaRPr>
          </a:p>
        </p:txBody>
      </p:sp>
      <p:sp>
        <p:nvSpPr>
          <p:cNvPr id="16" name="Text Placeholder 8">
            <a:extLst>
              <a:ext uri="{FF2B5EF4-FFF2-40B4-BE49-F238E27FC236}">
                <a16:creationId xmlns:a16="http://schemas.microsoft.com/office/drawing/2014/main" id="{F64CA2DD-9FEE-1E98-FBF2-BBD155CB3B01}"/>
              </a:ext>
            </a:extLst>
          </p:cNvPr>
          <p:cNvSpPr txBox="1">
            <a:spLocks/>
          </p:cNvSpPr>
          <p:nvPr/>
        </p:nvSpPr>
        <p:spPr>
          <a:xfrm>
            <a:off x="5075638" y="4899934"/>
            <a:ext cx="2238164" cy="515441"/>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ctr">
              <a:lnSpc>
                <a:spcPct val="150000"/>
              </a:lnSpc>
            </a:pPr>
            <a:r>
              <a:rPr lang="en-IE" sz="1600" dirty="0" err="1">
                <a:solidFill>
                  <a:schemeClr val="bg1"/>
                </a:solidFill>
              </a:rPr>
              <a:t>Homeville</a:t>
            </a:r>
            <a:r>
              <a:rPr lang="en-IE" sz="1600" dirty="0">
                <a:solidFill>
                  <a:schemeClr val="bg1"/>
                </a:solidFill>
              </a:rPr>
              <a:t>, Knocklyon</a:t>
            </a:r>
          </a:p>
        </p:txBody>
      </p:sp>
      <p:sp>
        <p:nvSpPr>
          <p:cNvPr id="17" name="Text Placeholder 10">
            <a:extLst>
              <a:ext uri="{FF2B5EF4-FFF2-40B4-BE49-F238E27FC236}">
                <a16:creationId xmlns:a16="http://schemas.microsoft.com/office/drawing/2014/main" id="{E2706EB0-1BD2-EF05-880E-B13D61DF25C1}"/>
              </a:ext>
            </a:extLst>
          </p:cNvPr>
          <p:cNvSpPr txBox="1">
            <a:spLocks/>
          </p:cNvSpPr>
          <p:nvPr/>
        </p:nvSpPr>
        <p:spPr>
          <a:xfrm>
            <a:off x="9726966" y="5036713"/>
            <a:ext cx="2033284" cy="515441"/>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ctr"/>
            <a:r>
              <a:rPr lang="en-US" sz="2000" dirty="0">
                <a:solidFill>
                  <a:schemeClr val="bg1"/>
                </a:solidFill>
              </a:rPr>
              <a:t>Killinarden</a:t>
            </a:r>
          </a:p>
        </p:txBody>
      </p:sp>
      <p:pic>
        <p:nvPicPr>
          <p:cNvPr id="22" name="Picture Placeholder 23">
            <a:extLst>
              <a:ext uri="{FF2B5EF4-FFF2-40B4-BE49-F238E27FC236}">
                <a16:creationId xmlns:a16="http://schemas.microsoft.com/office/drawing/2014/main" id="{AC1997C2-64B0-0D3C-C683-A3837C06E3E1}"/>
              </a:ext>
            </a:extLst>
          </p:cNvPr>
          <p:cNvPicPr>
            <a:picLocks noChangeAspect="1"/>
          </p:cNvPicPr>
          <p:nvPr/>
        </p:nvPicPr>
        <p:blipFill>
          <a:blip r:embed="rId8" cstate="print">
            <a:extLst>
              <a:ext uri="{28A0092B-C50C-407E-A947-70E740481C1C}">
                <a14:useLocalDpi xmlns:a14="http://schemas.microsoft.com/office/drawing/2010/main" val="0"/>
              </a:ext>
            </a:extLst>
          </a:blip>
          <a:srcRect t="13248" b="13248"/>
          <a:stretch/>
        </p:blipFill>
        <p:spPr>
          <a:xfrm>
            <a:off x="9750693" y="1980795"/>
            <a:ext cx="2033284" cy="1992701"/>
          </a:xfrm>
          <a:prstGeom prst="roundRect">
            <a:avLst/>
          </a:prstGeom>
        </p:spPr>
      </p:pic>
    </p:spTree>
    <p:extLst>
      <p:ext uri="{BB962C8B-B14F-4D97-AF65-F5344CB8AC3E}">
        <p14:creationId xmlns:p14="http://schemas.microsoft.com/office/powerpoint/2010/main" val="233153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C9177-FD72-35F5-380C-D30069F535A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825C2B2-42DF-A243-43BA-55944CDFB036}"/>
              </a:ext>
            </a:extLst>
          </p:cNvPr>
          <p:cNvSpPr>
            <a:spLocks noGrp="1"/>
          </p:cNvSpPr>
          <p:nvPr>
            <p:ph type="title"/>
          </p:nvPr>
        </p:nvSpPr>
        <p:spPr>
          <a:xfrm>
            <a:off x="375712" y="620688"/>
            <a:ext cx="4784184" cy="1085458"/>
          </a:xfrm>
        </p:spPr>
        <p:txBody>
          <a:bodyPr anchor="b">
            <a:noAutofit/>
          </a:bodyPr>
          <a:lstStyle/>
          <a:p>
            <a:pPr algn="l"/>
            <a:r>
              <a:rPr lang="en-GB" sz="3200" dirty="0">
                <a:latin typeface="Calibri" panose="020F0502020204030204" pitchFamily="34" charset="0"/>
                <a:ea typeface="Calibri" panose="020F0502020204030204" pitchFamily="34" charset="0"/>
                <a:cs typeface="Calibri" panose="020F0502020204030204" pitchFamily="34" charset="0"/>
              </a:rPr>
              <a:t>Gráinne O’Carroll and Ghiath Al Jebawi</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87C0D991-D1CD-90B3-200D-E8E752DFC83C}"/>
              </a:ext>
            </a:extLst>
          </p:cNvPr>
          <p:cNvSpPr txBox="1">
            <a:spLocks/>
          </p:cNvSpPr>
          <p:nvPr/>
        </p:nvSpPr>
        <p:spPr>
          <a:xfrm>
            <a:off x="375712" y="1988840"/>
            <a:ext cx="5360248" cy="4464496"/>
          </a:xfrm>
          <a:prstGeom prst="rect">
            <a:avLst/>
          </a:prstGeom>
        </p:spPr>
        <p:txBody>
          <a:bodyPr vert="horz" lIns="0" tIns="0" rIns="0" bIns="0" rtlCol="0">
            <a:no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sz="1600" b="1" dirty="0">
                <a:solidFill>
                  <a:schemeClr val="accent1"/>
                </a:solidFill>
                <a:latin typeface="Calibri" panose="020F0502020204030204" pitchFamily="34" charset="0"/>
                <a:ea typeface="Calibri" panose="020F0502020204030204" pitchFamily="34" charset="0"/>
                <a:cs typeface="Calibri" panose="020F0502020204030204" pitchFamily="34" charset="0"/>
              </a:rPr>
              <a:t>Area: </a:t>
            </a:r>
            <a:r>
              <a:rPr lang="en-GB" sz="1600" dirty="0">
                <a:solidFill>
                  <a:schemeClr val="accent1"/>
                </a:solidFill>
                <a:latin typeface="Calibri" panose="020F0502020204030204" pitchFamily="34" charset="0"/>
                <a:ea typeface="Calibri" panose="020F0502020204030204" pitchFamily="34" charset="0"/>
                <a:cs typeface="Calibri" panose="020F0502020204030204" pitchFamily="34" charset="0"/>
              </a:rPr>
              <a:t>St Aonghus Green &amp; Old Bawn, Tallaght</a:t>
            </a:r>
          </a:p>
          <a:p>
            <a:r>
              <a:rPr lang="en-US" sz="1600" b="1" dirty="0">
                <a:solidFill>
                  <a:schemeClr val="accent1"/>
                </a:solidFill>
                <a:latin typeface="Calibri" panose="020F0502020204030204" pitchFamily="34" charset="0"/>
                <a:ea typeface="Calibri" panose="020F0502020204030204" pitchFamily="34" charset="0"/>
                <a:cs typeface="Calibri" panose="020F0502020204030204" pitchFamily="34" charset="0"/>
              </a:rPr>
              <a:t>Project: </a:t>
            </a:r>
            <a:r>
              <a:rPr lang="en-GB" sz="1600" dirty="0">
                <a:solidFill>
                  <a:schemeClr val="accent1"/>
                </a:solidFill>
                <a:latin typeface="Calibri" panose="020F0502020204030204" pitchFamily="34" charset="0"/>
                <a:ea typeface="Calibri" panose="020F0502020204030204" pitchFamily="34" charset="0"/>
                <a:cs typeface="Calibri" panose="020F0502020204030204" pitchFamily="34" charset="0"/>
              </a:rPr>
              <a:t>The Garden Shed Manifesto proclaims that the suburban garden is not an ornament but an ecosystem, not a private patch but a shared future. The shed is our base: a cart on wheels carrying tools, seeds, stories, and the will to rewild. We reject the lawn as a monoculture of conformity. We embrace the messy, the diverse, the buzzing and the blooming. We believe a shed can be a stage, a classroom, a kitchen, a portal. We believe that soil is not dirt but memory, that a garden is not property but possibility.</a:t>
            </a:r>
          </a:p>
          <a:p>
            <a:r>
              <a:rPr lang="en-GB" sz="1600" dirty="0">
                <a:solidFill>
                  <a:schemeClr val="accent1"/>
                </a:solidFill>
                <a:latin typeface="Calibri" panose="020F0502020204030204" pitchFamily="34" charset="0"/>
                <a:ea typeface="Calibri" panose="020F0502020204030204" pitchFamily="34" charset="0"/>
                <a:cs typeface="Calibri" panose="020F0502020204030204" pitchFamily="34" charset="0"/>
              </a:rPr>
              <a:t>Our horse-drawn garden shed will roam Old Bawn hosting workshops, performances, shared meals, and creative experiments throughout Spring - Summer 2026</a:t>
            </a:r>
            <a:endParaRPr lang="en-US" sz="1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F51DB15-03D7-EEB0-6AAB-F5F7DDDBF560}"/>
              </a:ext>
            </a:extLst>
          </p:cNvPr>
          <p:cNvSpPr txBox="1"/>
          <p:nvPr/>
        </p:nvSpPr>
        <p:spPr>
          <a:xfrm>
            <a:off x="7896200" y="6396335"/>
            <a:ext cx="4056112" cy="276999"/>
          </a:xfrm>
          <a:prstGeom prst="rect">
            <a:avLst/>
          </a:prstGeom>
          <a:noFill/>
        </p:spPr>
        <p:txBody>
          <a:bodyPr wrap="square">
            <a:spAutoFit/>
          </a:bodyPr>
          <a:lstStyle/>
          <a:p>
            <a:pPr algn="r">
              <a:buNone/>
            </a:pPr>
            <a:r>
              <a:rPr lang="en-I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Image courtesy the artists</a:t>
            </a:r>
          </a:p>
        </p:txBody>
      </p:sp>
      <p:pic>
        <p:nvPicPr>
          <p:cNvPr id="2" name="Picture 1">
            <a:extLst>
              <a:ext uri="{FF2B5EF4-FFF2-40B4-BE49-F238E27FC236}">
                <a16:creationId xmlns:a16="http://schemas.microsoft.com/office/drawing/2014/main" id="{B07EC20D-0C3C-A8BD-1EA7-13248A587842}"/>
              </a:ext>
            </a:extLst>
          </p:cNvPr>
          <p:cNvPicPr>
            <a:picLocks noChangeAspect="1"/>
          </p:cNvPicPr>
          <p:nvPr/>
        </p:nvPicPr>
        <p:blipFill>
          <a:blip r:embed="rId3"/>
          <a:stretch>
            <a:fillRect/>
          </a:stretch>
        </p:blipFill>
        <p:spPr>
          <a:xfrm>
            <a:off x="5758011" y="1196752"/>
            <a:ext cx="6343685" cy="4464496"/>
          </a:xfrm>
          <a:prstGeom prst="rect">
            <a:avLst/>
          </a:prstGeom>
        </p:spPr>
      </p:pic>
    </p:spTree>
    <p:extLst>
      <p:ext uri="{BB962C8B-B14F-4D97-AF65-F5344CB8AC3E}">
        <p14:creationId xmlns:p14="http://schemas.microsoft.com/office/powerpoint/2010/main" val="902702574"/>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974</TotalTime>
  <Words>1455</Words>
  <Application>Microsoft Office PowerPoint</Application>
  <PresentationFormat>Widescreen</PresentationFormat>
  <Paragraphs>91</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vt:lpstr>
      <vt:lpstr>SDCC Sans</vt:lpstr>
      <vt:lpstr>SDCC Master</vt:lpstr>
      <vt:lpstr>PowerPoint Presentation</vt:lpstr>
      <vt:lpstr>SDCC  Arts Office November SPC Report</vt:lpstr>
      <vt:lpstr>What is the In Context Public Art Programme? </vt:lpstr>
      <vt:lpstr>In Context – South Dublin County Council’s Public Art Programme </vt:lpstr>
      <vt:lpstr>In Context Strand 2 Strategy Alignments </vt:lpstr>
      <vt:lpstr>PowerPoint Presentation</vt:lpstr>
      <vt:lpstr>IN CONTEXT 5: Strand 2 FUNDING LOCATIONS &amp; BUDGETS</vt:lpstr>
      <vt:lpstr>IN CONTEXT 5  STRAND 2 ARTISTS</vt:lpstr>
      <vt:lpstr>Gráinne O’Carroll and Ghiath Al Jebawi</vt:lpstr>
      <vt:lpstr>Shane Finan and drop table ensemble</vt:lpstr>
      <vt:lpstr>Katie Watchorn &amp;  Áine Mac Giolla Bhríde  </vt:lpstr>
      <vt:lpstr>Anne Cleary and  Denis Connolly </vt:lpstr>
      <vt:lpstr>Sophie von Maltzan </vt:lpstr>
      <vt:lpstr>N81 Node Glenview Roundabout Sculpture Installation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Richie O’Sullivan</cp:lastModifiedBy>
  <cp:revision>65</cp:revision>
  <dcterms:created xsi:type="dcterms:W3CDTF">2025-05-27T21:24:40Z</dcterms:created>
  <dcterms:modified xsi:type="dcterms:W3CDTF">2025-11-04T12:18:51Z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