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Arial" charset="1" panose="020B0604020202020204"/>
      <p:regular r:id="rId15"/>
    </p:embeddedFont>
    <p:embeddedFont>
      <p:font typeface="Arial Bold" charset="1" panose="020B0704020202020204"/>
      <p:regular r:id="rId16"/>
    </p:embeddedFont>
    <p:embeddedFont>
      <p:font typeface="Arial Italics" charset="1" panose="020B06040202020902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jpeg" Type="http://schemas.openxmlformats.org/officeDocument/2006/relationships/image"/><Relationship Id="rId11" Target="../media/image15.jpeg" Type="http://schemas.openxmlformats.org/officeDocument/2006/relationships/image"/><Relationship Id="rId12" Target="../media/image16.jpeg" Type="http://schemas.openxmlformats.org/officeDocument/2006/relationships/image"/><Relationship Id="rId13" Target="../media/image17.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7.jpeg" Type="http://schemas.openxmlformats.org/officeDocument/2006/relationships/image"/><Relationship Id="rId9" Target="../media/image1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jpeg" Type="http://schemas.openxmlformats.org/officeDocument/2006/relationships/image"/><Relationship Id="rId11" Target="../media/image20.jpeg" Type="http://schemas.openxmlformats.org/officeDocument/2006/relationships/image"/><Relationship Id="rId12" Target="../media/image21.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7.jpeg" Type="http://schemas.openxmlformats.org/officeDocument/2006/relationships/image"/><Relationship Id="rId9" Target="../media/image1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7.jpeg" Type="http://schemas.openxmlformats.org/officeDocument/2006/relationships/image"/><Relationship Id="rId9" Target="../media/image2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jpeg" Type="http://schemas.openxmlformats.org/officeDocument/2006/relationships/image"/><Relationship Id="rId2" Target="../media/image7.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24.jpeg" Type="http://schemas.openxmlformats.org/officeDocument/2006/relationships/image"/><Relationship Id="rId8" Target="../media/image25.jpeg" Type="http://schemas.openxmlformats.org/officeDocument/2006/relationships/image"/><Relationship Id="rId9" Target="../media/image2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28.jpe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jpeg" Type="http://schemas.openxmlformats.org/officeDocument/2006/relationships/image"/><Relationship Id="rId9" Target="../media/image3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93086"/>
        </a:solidFill>
      </p:bgPr>
    </p:bg>
    <p:spTree>
      <p:nvGrpSpPr>
        <p:cNvPr id="1" name=""/>
        <p:cNvGrpSpPr/>
        <p:nvPr/>
      </p:nvGrpSpPr>
      <p:grpSpPr>
        <a:xfrm>
          <a:off x="0" y="0"/>
          <a:ext cx="0" cy="0"/>
          <a:chOff x="0" y="0"/>
          <a:chExt cx="0" cy="0"/>
        </a:xfrm>
      </p:grpSpPr>
      <p:sp>
        <p:nvSpPr>
          <p:cNvPr name="Freeform 2" id="2"/>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2">
              <a:extLst>
                <a:ext uri="{96DAC541-7B7A-43D3-8B79-37D633B846F1}">
                  <asvg:svgBlip xmlns:asvg="http://schemas.microsoft.com/office/drawing/2016/SVG/main" r:embed="rId3"/>
                </a:ext>
              </a:extLst>
            </a:blip>
            <a:stretch>
              <a:fillRect l="0" t="0" r="0" b="-3665"/>
            </a:stretch>
          </a:blipFill>
        </p:spPr>
      </p:sp>
      <p:sp>
        <p:nvSpPr>
          <p:cNvPr name="Freeform 3" id="3"/>
          <p:cNvSpPr/>
          <p:nvPr/>
        </p:nvSpPr>
        <p:spPr>
          <a:xfrm flipH="false" flipV="false" rot="0">
            <a:off x="-2651596" y="-3362157"/>
            <a:ext cx="17513904" cy="17011312"/>
          </a:xfrm>
          <a:custGeom>
            <a:avLst/>
            <a:gdLst/>
            <a:ahLst/>
            <a:cxnLst/>
            <a:rect r="r" b="b" t="t" l="l"/>
            <a:pathLst>
              <a:path h="17011312" w="17513904">
                <a:moveTo>
                  <a:pt x="0" y="0"/>
                </a:moveTo>
                <a:lnTo>
                  <a:pt x="17513903" y="0"/>
                </a:lnTo>
                <a:lnTo>
                  <a:pt x="17513903" y="17011313"/>
                </a:lnTo>
                <a:lnTo>
                  <a:pt x="0" y="170113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4719298" y="-5877048"/>
            <a:ext cx="27726594" cy="22041096"/>
            <a:chOff x="0" y="0"/>
            <a:chExt cx="36968792" cy="29388128"/>
          </a:xfrm>
        </p:grpSpPr>
        <p:sp>
          <p:nvSpPr>
            <p:cNvPr name="Freeform 5" id="5"/>
            <p:cNvSpPr/>
            <p:nvPr/>
          </p:nvSpPr>
          <p:spPr>
            <a:xfrm flipH="false" flipV="false" rot="0">
              <a:off x="0" y="0"/>
              <a:ext cx="36968810" cy="29388181"/>
            </a:xfrm>
            <a:custGeom>
              <a:avLst/>
              <a:gdLst/>
              <a:ahLst/>
              <a:cxnLst/>
              <a:rect r="r" b="b" t="t" l="l"/>
              <a:pathLst>
                <a:path h="29388181" w="36968810">
                  <a:moveTo>
                    <a:pt x="6291199" y="7836027"/>
                  </a:moveTo>
                  <a:lnTo>
                    <a:pt x="6291199" y="21552027"/>
                  </a:lnTo>
                  <a:lnTo>
                    <a:pt x="30677613" y="21552027"/>
                  </a:lnTo>
                  <a:lnTo>
                    <a:pt x="30677613" y="7836027"/>
                  </a:lnTo>
                  <a:close/>
                  <a:moveTo>
                    <a:pt x="0" y="0"/>
                  </a:moveTo>
                  <a:lnTo>
                    <a:pt x="36968810" y="0"/>
                  </a:lnTo>
                  <a:lnTo>
                    <a:pt x="36968810" y="29388181"/>
                  </a:lnTo>
                  <a:lnTo>
                    <a:pt x="0" y="29388181"/>
                  </a:lnTo>
                  <a:close/>
                </a:path>
              </a:pathLst>
            </a:custGeom>
            <a:gradFill rotWithShape="true">
              <a:gsLst>
                <a:gs pos="0">
                  <a:srgbClr val="52534D">
                    <a:alpha val="100000"/>
                  </a:srgbClr>
                </a:gs>
                <a:gs pos="50000">
                  <a:srgbClr val="535555">
                    <a:alpha val="100000"/>
                  </a:srgbClr>
                </a:gs>
                <a:gs pos="100000">
                  <a:srgbClr val="52534C">
                    <a:alpha val="100000"/>
                  </a:srgbClr>
                </a:gs>
              </a:gsLst>
              <a:lin ang="3091036"/>
            </a:gradFill>
          </p:spPr>
        </p:sp>
      </p:grpSp>
      <p:sp>
        <p:nvSpPr>
          <p:cNvPr name="Freeform 6" id="6"/>
          <p:cNvSpPr/>
          <p:nvPr/>
        </p:nvSpPr>
        <p:spPr>
          <a:xfrm flipH="false" flipV="false" rot="0">
            <a:off x="502820" y="609262"/>
            <a:ext cx="6634236" cy="723388"/>
          </a:xfrm>
          <a:custGeom>
            <a:avLst/>
            <a:gdLst/>
            <a:ahLst/>
            <a:cxnLst/>
            <a:rect r="r" b="b" t="t" l="l"/>
            <a:pathLst>
              <a:path h="723388" w="6634236">
                <a:moveTo>
                  <a:pt x="0" y="0"/>
                </a:moveTo>
                <a:lnTo>
                  <a:pt x="6634235" y="0"/>
                </a:lnTo>
                <a:lnTo>
                  <a:pt x="6634235" y="723389"/>
                </a:lnTo>
                <a:lnTo>
                  <a:pt x="0" y="7233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p:nvPr/>
        </p:nvGrpSpPr>
        <p:grpSpPr>
          <a:xfrm rot="0">
            <a:off x="7342564" y="1332651"/>
            <a:ext cx="10050098" cy="7794057"/>
            <a:chOff x="0" y="0"/>
            <a:chExt cx="13400130" cy="10392076"/>
          </a:xfrm>
        </p:grpSpPr>
        <p:sp>
          <p:nvSpPr>
            <p:cNvPr name="Freeform 8" id="8"/>
            <p:cNvSpPr/>
            <p:nvPr/>
          </p:nvSpPr>
          <p:spPr>
            <a:xfrm flipH="false" flipV="false" rot="0">
              <a:off x="0" y="0"/>
              <a:ext cx="13400129" cy="10392076"/>
            </a:xfrm>
            <a:custGeom>
              <a:avLst/>
              <a:gdLst/>
              <a:ahLst/>
              <a:cxnLst/>
              <a:rect r="r" b="b" t="t" l="l"/>
              <a:pathLst>
                <a:path h="10392076" w="13400129">
                  <a:moveTo>
                    <a:pt x="0" y="0"/>
                  </a:moveTo>
                  <a:lnTo>
                    <a:pt x="13400129" y="0"/>
                  </a:lnTo>
                  <a:lnTo>
                    <a:pt x="13400129" y="10392076"/>
                  </a:lnTo>
                  <a:lnTo>
                    <a:pt x="0" y="10392076"/>
                  </a:lnTo>
                  <a:close/>
                </a:path>
              </a:pathLst>
            </a:custGeom>
            <a:solidFill>
              <a:srgbClr val="000000">
                <a:alpha val="0"/>
              </a:srgbClr>
            </a:solidFill>
          </p:spPr>
        </p:sp>
        <p:sp>
          <p:nvSpPr>
            <p:cNvPr name="TextBox 9" id="9"/>
            <p:cNvSpPr txBox="true"/>
            <p:nvPr/>
          </p:nvSpPr>
          <p:spPr>
            <a:xfrm>
              <a:off x="0" y="257175"/>
              <a:ext cx="13400130" cy="10134901"/>
            </a:xfrm>
            <a:prstGeom prst="rect">
              <a:avLst/>
            </a:prstGeom>
          </p:spPr>
          <p:txBody>
            <a:bodyPr anchor="ctr" rtlCol="false" tIns="0" lIns="0" bIns="0" rIns="0"/>
            <a:lstStyle/>
            <a:p>
              <a:pPr algn="l">
                <a:lnSpc>
                  <a:spcPts val="13098"/>
                </a:lnSpc>
              </a:pPr>
              <a:r>
                <a:rPr lang="en-US" sz="13644" spc="-136">
                  <a:solidFill>
                    <a:srgbClr val="FFFFFF"/>
                  </a:solidFill>
                  <a:latin typeface="Arial"/>
                  <a:ea typeface="Arial"/>
                  <a:cs typeface="Arial"/>
                  <a:sym typeface="Arial"/>
                </a:rPr>
                <a:t>Red Line Book Festival 2025</a:t>
              </a:r>
            </a:p>
          </p:txBody>
        </p:sp>
      </p:grpSp>
      <p:sp>
        <p:nvSpPr>
          <p:cNvPr name="TextBox 10" id="10"/>
          <p:cNvSpPr txBox="true"/>
          <p:nvPr/>
        </p:nvSpPr>
        <p:spPr>
          <a:xfrm rot="0">
            <a:off x="7341772" y="8876803"/>
            <a:ext cx="4782837" cy="885825"/>
          </a:xfrm>
          <a:prstGeom prst="rect">
            <a:avLst/>
          </a:prstGeom>
        </p:spPr>
        <p:txBody>
          <a:bodyPr anchor="t" rtlCol="false" tIns="0" lIns="0" bIns="0" rIns="0">
            <a:spAutoFit/>
          </a:bodyPr>
          <a:lstStyle/>
          <a:p>
            <a:pPr algn="l">
              <a:lnSpc>
                <a:spcPts val="3492"/>
              </a:lnSpc>
            </a:pPr>
            <a:r>
              <a:rPr lang="en-US" sz="2910" b="true">
                <a:solidFill>
                  <a:srgbClr val="FFFFFF"/>
                </a:solidFill>
                <a:latin typeface="Arial Bold"/>
                <a:ea typeface="Arial Bold"/>
                <a:cs typeface="Arial Bold"/>
                <a:sym typeface="Arial Bold"/>
              </a:rPr>
              <a:t>Created by</a:t>
            </a:r>
          </a:p>
          <a:p>
            <a:pPr algn="l">
              <a:lnSpc>
                <a:spcPts val="3492"/>
              </a:lnSpc>
            </a:pPr>
            <a:r>
              <a:rPr lang="en-US" sz="2910" b="true">
                <a:solidFill>
                  <a:srgbClr val="FFFFFF"/>
                </a:solidFill>
                <a:latin typeface="Arial Bold"/>
                <a:ea typeface="Arial Bold"/>
                <a:cs typeface="Arial Bold"/>
                <a:sym typeface="Arial Bold"/>
              </a:rPr>
              <a:t>{Sarah Elaine McHugh}</a:t>
            </a:r>
          </a:p>
        </p:txBody>
      </p:sp>
      <p:sp>
        <p:nvSpPr>
          <p:cNvPr name="TextBox 11" id="11"/>
          <p:cNvSpPr txBox="true"/>
          <p:nvPr/>
        </p:nvSpPr>
        <p:spPr>
          <a:xfrm rot="0">
            <a:off x="12609825" y="8876803"/>
            <a:ext cx="4782837" cy="885825"/>
          </a:xfrm>
          <a:prstGeom prst="rect">
            <a:avLst/>
          </a:prstGeom>
        </p:spPr>
        <p:txBody>
          <a:bodyPr anchor="t" rtlCol="false" tIns="0" lIns="0" bIns="0" rIns="0">
            <a:spAutoFit/>
          </a:bodyPr>
          <a:lstStyle/>
          <a:p>
            <a:pPr algn="l">
              <a:lnSpc>
                <a:spcPts val="3492"/>
              </a:lnSpc>
            </a:pPr>
            <a:r>
              <a:rPr lang="en-US" sz="2910" b="true">
                <a:solidFill>
                  <a:srgbClr val="FFFFFF"/>
                </a:solidFill>
                <a:latin typeface="Arial Bold"/>
                <a:ea typeface="Arial Bold"/>
                <a:cs typeface="Arial Bold"/>
                <a:sym typeface="Arial Bold"/>
              </a:rPr>
              <a:t>Presented by</a:t>
            </a:r>
          </a:p>
          <a:p>
            <a:pPr algn="l">
              <a:lnSpc>
                <a:spcPts val="3492"/>
              </a:lnSpc>
            </a:pPr>
            <a:r>
              <a:rPr lang="en-US" sz="2910" b="true">
                <a:solidFill>
                  <a:srgbClr val="FFFFFF"/>
                </a:solidFill>
                <a:latin typeface="Arial Bold"/>
                <a:ea typeface="Arial Bold"/>
                <a:cs typeface="Arial Bold"/>
                <a:sym typeface="Arial Bold"/>
              </a:rPr>
              <a:t>{Sarah Elaine McHugh}</a:t>
            </a:r>
          </a:p>
        </p:txBody>
      </p:sp>
      <p:grpSp>
        <p:nvGrpSpPr>
          <p:cNvPr name="Group 12" id="12"/>
          <p:cNvGrpSpPr/>
          <p:nvPr/>
        </p:nvGrpSpPr>
        <p:grpSpPr>
          <a:xfrm rot="0">
            <a:off x="479439" y="9309444"/>
            <a:ext cx="1535098" cy="540000"/>
            <a:chOff x="0" y="0"/>
            <a:chExt cx="2046798" cy="720000"/>
          </a:xfrm>
        </p:grpSpPr>
        <p:sp>
          <p:nvSpPr>
            <p:cNvPr name="Freeform 13" id="13"/>
            <p:cNvSpPr/>
            <p:nvPr/>
          </p:nvSpPr>
          <p:spPr>
            <a:xfrm flipH="false" flipV="false" rot="0">
              <a:off x="0" y="0"/>
              <a:ext cx="2046859" cy="720090"/>
            </a:xfrm>
            <a:custGeom>
              <a:avLst/>
              <a:gdLst/>
              <a:ahLst/>
              <a:cxnLst/>
              <a:rect r="r" b="b" t="t" l="l"/>
              <a:pathLst>
                <a:path h="720090" w="2046859">
                  <a:moveTo>
                    <a:pt x="0" y="360045"/>
                  </a:moveTo>
                  <a:cubicBezTo>
                    <a:pt x="0" y="161163"/>
                    <a:pt x="161163" y="0"/>
                    <a:pt x="360045" y="0"/>
                  </a:cubicBezTo>
                  <a:lnTo>
                    <a:pt x="1686814" y="0"/>
                  </a:lnTo>
                  <a:cubicBezTo>
                    <a:pt x="1885696" y="0"/>
                    <a:pt x="2046859" y="161163"/>
                    <a:pt x="2046859" y="360045"/>
                  </a:cubicBezTo>
                  <a:cubicBezTo>
                    <a:pt x="2046859" y="558927"/>
                    <a:pt x="1885696" y="720090"/>
                    <a:pt x="1686814" y="720090"/>
                  </a:cubicBezTo>
                  <a:lnTo>
                    <a:pt x="360045" y="720090"/>
                  </a:lnTo>
                  <a:cubicBezTo>
                    <a:pt x="161163" y="719963"/>
                    <a:pt x="0" y="558800"/>
                    <a:pt x="0" y="360045"/>
                  </a:cubicBezTo>
                  <a:close/>
                </a:path>
              </a:pathLst>
            </a:custGeom>
            <a:solidFill>
              <a:srgbClr val="F26959"/>
            </a:solidFill>
          </p:spPr>
        </p:sp>
        <p:sp>
          <p:nvSpPr>
            <p:cNvPr name="TextBox 14" id="14"/>
            <p:cNvSpPr txBox="true"/>
            <p:nvPr/>
          </p:nvSpPr>
          <p:spPr>
            <a:xfrm>
              <a:off x="0" y="-28575"/>
              <a:ext cx="2046798" cy="748575"/>
            </a:xfrm>
            <a:prstGeom prst="rect">
              <a:avLst/>
            </a:prstGeom>
          </p:spPr>
          <p:txBody>
            <a:bodyPr anchor="ctr" rtlCol="false" tIns="50800" lIns="50800" bIns="50800" rIns="50800"/>
            <a:lstStyle/>
            <a:p>
              <a:pPr algn="ctr">
                <a:lnSpc>
                  <a:spcPts val="2250"/>
                </a:lnSpc>
              </a:pPr>
              <a:r>
                <a:rPr lang="en-US" sz="1875">
                  <a:solidFill>
                    <a:srgbClr val="363A92"/>
                  </a:solidFill>
                  <a:latin typeface="Arial"/>
                  <a:ea typeface="Arial"/>
                  <a:cs typeface="Arial"/>
                  <a:sym typeface="Arial"/>
                </a:rPr>
                <a:t>Nov 2025</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363A92"/>
        </a:solidFill>
      </p:bgPr>
    </p:bg>
    <p:spTree>
      <p:nvGrpSpPr>
        <p:cNvPr id="1" name=""/>
        <p:cNvGrpSpPr/>
        <p:nvPr/>
      </p:nvGrpSpPr>
      <p:grpSpPr>
        <a:xfrm>
          <a:off x="0" y="0"/>
          <a:ext cx="0" cy="0"/>
          <a:chOff x="0" y="0"/>
          <a:chExt cx="0" cy="0"/>
        </a:xfrm>
      </p:grpSpPr>
      <p:sp>
        <p:nvSpPr>
          <p:cNvPr name="Freeform 2" id="2"/>
          <p:cNvSpPr/>
          <p:nvPr/>
        </p:nvSpPr>
        <p:spPr>
          <a:xfrm flipH="false" flipV="false" rot="0">
            <a:off x="-2238351" y="-4677015"/>
            <a:ext cx="17513904" cy="17011312"/>
          </a:xfrm>
          <a:custGeom>
            <a:avLst/>
            <a:gdLst/>
            <a:ahLst/>
            <a:cxnLst/>
            <a:rect r="r" b="b" t="t" l="l"/>
            <a:pathLst>
              <a:path h="17011312" w="17513904">
                <a:moveTo>
                  <a:pt x="0" y="0"/>
                </a:moveTo>
                <a:lnTo>
                  <a:pt x="17513904" y="0"/>
                </a:lnTo>
                <a:lnTo>
                  <a:pt x="17513904" y="17011312"/>
                </a:lnTo>
                <a:lnTo>
                  <a:pt x="0" y="170113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510" y="-57662"/>
            <a:ext cx="18390510" cy="10344662"/>
          </a:xfrm>
          <a:custGeom>
            <a:avLst/>
            <a:gdLst/>
            <a:ahLst/>
            <a:cxnLst/>
            <a:rect r="r" b="b" t="t" l="l"/>
            <a:pathLst>
              <a:path h="10344662" w="18390510">
                <a:moveTo>
                  <a:pt x="0" y="0"/>
                </a:moveTo>
                <a:lnTo>
                  <a:pt x="18390510" y="0"/>
                </a:lnTo>
                <a:lnTo>
                  <a:pt x="18390510" y="10344662"/>
                </a:lnTo>
                <a:lnTo>
                  <a:pt x="0" y="10344662"/>
                </a:lnTo>
                <a:lnTo>
                  <a:pt x="0" y="0"/>
                </a:lnTo>
                <a:close/>
              </a:path>
            </a:pathLst>
          </a:custGeom>
          <a:blipFill>
            <a:blip r:embed="rId4"/>
            <a:stretch>
              <a:fillRect l="0" t="0" r="0" b="0"/>
            </a:stretch>
          </a:blipFill>
        </p:spPr>
      </p:sp>
      <p:grpSp>
        <p:nvGrpSpPr>
          <p:cNvPr name="Group 4" id="4"/>
          <p:cNvGrpSpPr/>
          <p:nvPr/>
        </p:nvGrpSpPr>
        <p:grpSpPr>
          <a:xfrm rot="0">
            <a:off x="8249253" y="195634"/>
            <a:ext cx="9892022" cy="9895731"/>
            <a:chOff x="0" y="0"/>
            <a:chExt cx="13189362" cy="13194308"/>
          </a:xfrm>
        </p:grpSpPr>
        <p:pic>
          <p:nvPicPr>
            <p:cNvPr name="Picture 5" id="5"/>
            <p:cNvPicPr>
              <a:picLocks noChangeAspect="true"/>
            </p:cNvPicPr>
            <p:nvPr/>
          </p:nvPicPr>
          <p:blipFill>
            <a:blip r:embed="rId5"/>
            <a:srcRect l="0" t="4362" r="0" b="4362"/>
            <a:stretch>
              <a:fillRect/>
            </a:stretch>
          </p:blipFill>
          <p:spPr>
            <a:xfrm flipH="false" flipV="false">
              <a:off x="0" y="0"/>
              <a:ext cx="13189362" cy="8711539"/>
            </a:xfrm>
            <a:prstGeom prst="rect">
              <a:avLst/>
            </a:prstGeom>
          </p:spPr>
        </p:pic>
        <p:pic>
          <p:nvPicPr>
            <p:cNvPr name="Picture 6" id="6"/>
            <p:cNvPicPr>
              <a:picLocks noChangeAspect="true"/>
            </p:cNvPicPr>
            <p:nvPr/>
          </p:nvPicPr>
          <p:blipFill>
            <a:blip r:embed="rId6"/>
            <a:srcRect l="15558" t="0" r="15558" b="0"/>
            <a:stretch>
              <a:fillRect/>
            </a:stretch>
          </p:blipFill>
          <p:spPr>
            <a:xfrm flipH="false" flipV="false">
              <a:off x="0" y="8838539"/>
              <a:ext cx="4354121" cy="4355769"/>
            </a:xfrm>
            <a:prstGeom prst="rect">
              <a:avLst/>
            </a:prstGeom>
          </p:spPr>
        </p:pic>
        <p:pic>
          <p:nvPicPr>
            <p:cNvPr name="Picture 7" id="7"/>
            <p:cNvPicPr>
              <a:picLocks noChangeAspect="true"/>
            </p:cNvPicPr>
            <p:nvPr/>
          </p:nvPicPr>
          <p:blipFill>
            <a:blip r:embed="rId7"/>
            <a:srcRect l="0" t="3112" r="0" b="18060"/>
            <a:stretch>
              <a:fillRect/>
            </a:stretch>
          </p:blipFill>
          <p:spPr>
            <a:xfrm flipH="false" flipV="false">
              <a:off x="4481121" y="8838539"/>
              <a:ext cx="8708241" cy="4355769"/>
            </a:xfrm>
            <a:prstGeom prst="rect">
              <a:avLst/>
            </a:prstGeom>
          </p:spPr>
        </p:pic>
      </p:grpSp>
      <p:sp>
        <p:nvSpPr>
          <p:cNvPr name="Freeform 8" id="8"/>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8">
              <a:extLst>
                <a:ext uri="{96DAC541-7B7A-43D3-8B79-37D633B846F1}">
                  <asvg:svgBlip xmlns:asvg="http://schemas.microsoft.com/office/drawing/2016/SVG/main" r:embed="rId9"/>
                </a:ext>
              </a:extLst>
            </a:blip>
            <a:stretch>
              <a:fillRect l="0" t="0" r="0" b="-3665"/>
            </a:stretch>
          </a:blipFill>
        </p:spPr>
      </p:sp>
      <p:sp>
        <p:nvSpPr>
          <p:cNvPr name="Freeform 9" id="9"/>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10">
              <a:extLst>
                <a:ext uri="{96DAC541-7B7A-43D3-8B79-37D633B846F1}">
                  <asvg:svgBlip xmlns:asvg="http://schemas.microsoft.com/office/drawing/2016/SVG/main" r:embed="rId11"/>
                </a:ext>
              </a:extLst>
            </a:blip>
            <a:stretch>
              <a:fillRect l="0" t="0" r="0" b="-3665"/>
            </a:stretch>
          </a:blipFill>
        </p:spPr>
      </p:sp>
      <p:grpSp>
        <p:nvGrpSpPr>
          <p:cNvPr name="Group 10" id="10"/>
          <p:cNvGrpSpPr/>
          <p:nvPr/>
        </p:nvGrpSpPr>
        <p:grpSpPr>
          <a:xfrm rot="0">
            <a:off x="756706" y="707556"/>
            <a:ext cx="7416862" cy="1755500"/>
            <a:chOff x="0" y="0"/>
            <a:chExt cx="9889150" cy="2340666"/>
          </a:xfrm>
        </p:grpSpPr>
        <p:sp>
          <p:nvSpPr>
            <p:cNvPr name="Freeform 11" id="11"/>
            <p:cNvSpPr/>
            <p:nvPr/>
          </p:nvSpPr>
          <p:spPr>
            <a:xfrm flipH="false" flipV="false" rot="0">
              <a:off x="0" y="0"/>
              <a:ext cx="9889150" cy="2340666"/>
            </a:xfrm>
            <a:custGeom>
              <a:avLst/>
              <a:gdLst/>
              <a:ahLst/>
              <a:cxnLst/>
              <a:rect r="r" b="b" t="t" l="l"/>
              <a:pathLst>
                <a:path h="2340666" w="9889150">
                  <a:moveTo>
                    <a:pt x="0" y="0"/>
                  </a:moveTo>
                  <a:lnTo>
                    <a:pt x="9889150" y="0"/>
                  </a:lnTo>
                  <a:lnTo>
                    <a:pt x="9889150" y="2340666"/>
                  </a:lnTo>
                  <a:lnTo>
                    <a:pt x="0" y="2340666"/>
                  </a:lnTo>
                  <a:close/>
                </a:path>
              </a:pathLst>
            </a:custGeom>
            <a:solidFill>
              <a:srgbClr val="000000">
                <a:alpha val="0"/>
              </a:srgbClr>
            </a:solidFill>
          </p:spPr>
        </p:sp>
        <p:sp>
          <p:nvSpPr>
            <p:cNvPr name="TextBox 12" id="12"/>
            <p:cNvSpPr txBox="true"/>
            <p:nvPr/>
          </p:nvSpPr>
          <p:spPr>
            <a:xfrm>
              <a:off x="0" y="-19050"/>
              <a:ext cx="9889150" cy="2359716"/>
            </a:xfrm>
            <a:prstGeom prst="rect">
              <a:avLst/>
            </a:prstGeom>
          </p:spPr>
          <p:txBody>
            <a:bodyPr anchor="ctr" rtlCol="false" tIns="0" lIns="0" bIns="0" rIns="0"/>
            <a:lstStyle/>
            <a:p>
              <a:pPr algn="l">
                <a:lnSpc>
                  <a:spcPts val="5895"/>
                </a:lnSpc>
              </a:pPr>
              <a:r>
                <a:rPr lang="en-US" sz="4912">
                  <a:solidFill>
                    <a:srgbClr val="FFFFFF"/>
                  </a:solidFill>
                  <a:latin typeface="Arial"/>
                  <a:ea typeface="Arial"/>
                  <a:cs typeface="Arial"/>
                  <a:sym typeface="Arial"/>
                </a:rPr>
                <a:t>Red Line Book Festival 2025 - Celebrating Stories</a:t>
              </a:r>
            </a:p>
          </p:txBody>
        </p:sp>
      </p:grpSp>
      <p:sp>
        <p:nvSpPr>
          <p:cNvPr name="TextBox 13" id="13"/>
          <p:cNvSpPr txBox="true"/>
          <p:nvPr/>
        </p:nvSpPr>
        <p:spPr>
          <a:xfrm rot="0">
            <a:off x="756706" y="2724150"/>
            <a:ext cx="5761896" cy="4476750"/>
          </a:xfrm>
          <a:prstGeom prst="rect">
            <a:avLst/>
          </a:prstGeom>
        </p:spPr>
        <p:txBody>
          <a:bodyPr anchor="t" rtlCol="false" tIns="0" lIns="0" bIns="0" rIns="0">
            <a:spAutoFit/>
          </a:bodyPr>
          <a:lstStyle/>
          <a:p>
            <a:pPr algn="just">
              <a:lnSpc>
                <a:spcPts val="2737"/>
              </a:lnSpc>
            </a:pPr>
            <a:r>
              <a:rPr lang="en-US" sz="2280">
                <a:solidFill>
                  <a:srgbClr val="FFFFFF"/>
                </a:solidFill>
                <a:latin typeface="Arial"/>
                <a:ea typeface="Arial"/>
                <a:cs typeface="Arial"/>
                <a:sym typeface="Arial"/>
              </a:rPr>
              <a:t>The Red Line Book Festival continues to be a flagship cultural event in South Dublin County.</a:t>
            </a:r>
          </a:p>
          <a:p>
            <a:pPr algn="just">
              <a:lnSpc>
                <a:spcPts val="2737"/>
              </a:lnSpc>
            </a:pPr>
          </a:p>
          <a:p>
            <a:pPr algn="just">
              <a:lnSpc>
                <a:spcPts val="2737"/>
              </a:lnSpc>
            </a:pPr>
            <a:r>
              <a:rPr lang="en-US" sz="2280">
                <a:solidFill>
                  <a:srgbClr val="FFFFFF"/>
                </a:solidFill>
                <a:latin typeface="Arial"/>
                <a:ea typeface="Arial"/>
                <a:cs typeface="Arial"/>
                <a:sym typeface="Arial"/>
              </a:rPr>
              <a:t>The festival celebrated its 14</a:t>
            </a:r>
            <a:r>
              <a:rPr lang="en-US" sz="2280">
                <a:solidFill>
                  <a:srgbClr val="FFFFFF"/>
                </a:solidFill>
                <a:latin typeface="Arial"/>
                <a:ea typeface="Arial"/>
                <a:cs typeface="Arial"/>
                <a:sym typeface="Arial"/>
              </a:rPr>
              <a:t>th</a:t>
            </a:r>
            <a:r>
              <a:rPr lang="en-US" sz="2280">
                <a:solidFill>
                  <a:srgbClr val="FFFFFF"/>
                </a:solidFill>
                <a:latin typeface="Arial"/>
                <a:ea typeface="Arial"/>
                <a:cs typeface="Arial"/>
                <a:sym typeface="Arial"/>
              </a:rPr>
              <a:t> year in 2025 and took place from 13</a:t>
            </a:r>
            <a:r>
              <a:rPr lang="en-US" sz="2280">
                <a:solidFill>
                  <a:srgbClr val="FFFFFF"/>
                </a:solidFill>
                <a:latin typeface="Arial"/>
                <a:ea typeface="Arial"/>
                <a:cs typeface="Arial"/>
                <a:sym typeface="Arial"/>
              </a:rPr>
              <a:t>th</a:t>
            </a:r>
            <a:r>
              <a:rPr lang="en-US" sz="2280">
                <a:solidFill>
                  <a:srgbClr val="FFFFFF"/>
                </a:solidFill>
                <a:latin typeface="Arial"/>
                <a:ea typeface="Arial"/>
                <a:cs typeface="Arial"/>
                <a:sym typeface="Arial"/>
              </a:rPr>
              <a:t> - 19</a:t>
            </a:r>
            <a:r>
              <a:rPr lang="en-US" sz="2280">
                <a:solidFill>
                  <a:srgbClr val="FFFFFF"/>
                </a:solidFill>
                <a:latin typeface="Arial"/>
                <a:ea typeface="Arial"/>
                <a:cs typeface="Arial"/>
                <a:sym typeface="Arial"/>
              </a:rPr>
              <a:t>th</a:t>
            </a:r>
            <a:r>
              <a:rPr lang="en-US" sz="2280">
                <a:solidFill>
                  <a:srgbClr val="FFFFFF"/>
                </a:solidFill>
                <a:latin typeface="Arial"/>
                <a:ea typeface="Arial"/>
                <a:cs typeface="Arial"/>
                <a:sym typeface="Arial"/>
              </a:rPr>
              <a:t> October in libraries and venues all across South Dublin.</a:t>
            </a:r>
          </a:p>
          <a:p>
            <a:pPr algn="just">
              <a:lnSpc>
                <a:spcPts val="2737"/>
              </a:lnSpc>
            </a:pPr>
          </a:p>
          <a:p>
            <a:pPr algn="just">
              <a:lnSpc>
                <a:spcPts val="2737"/>
              </a:lnSpc>
            </a:pPr>
            <a:r>
              <a:rPr lang="en-US" sz="2280">
                <a:solidFill>
                  <a:srgbClr val="FFFFFF"/>
                </a:solidFill>
                <a:latin typeface="Arial"/>
                <a:ea typeface="Arial"/>
                <a:cs typeface="Arial"/>
                <a:sym typeface="Arial"/>
              </a:rPr>
              <a:t>Curated and delivered by the Events and Communications team in SDCC Libraries, the festival highlights creativity and community, while promoting literacy and learning to all ages.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363A92"/>
        </a:solidFill>
      </p:bgPr>
    </p:bg>
    <p:spTree>
      <p:nvGrpSpPr>
        <p:cNvPr id="1" name=""/>
        <p:cNvGrpSpPr/>
        <p:nvPr/>
      </p:nvGrpSpPr>
      <p:grpSpPr>
        <a:xfrm>
          <a:off x="0" y="0"/>
          <a:ext cx="0" cy="0"/>
          <a:chOff x="0" y="0"/>
          <a:chExt cx="0" cy="0"/>
        </a:xfrm>
      </p:grpSpPr>
      <p:sp>
        <p:nvSpPr>
          <p:cNvPr name="Freeform 2" id="2"/>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2">
              <a:extLst>
                <a:ext uri="{96DAC541-7B7A-43D3-8B79-37D633B846F1}">
                  <asvg:svgBlip xmlns:asvg="http://schemas.microsoft.com/office/drawing/2016/SVG/main" r:embed="rId3"/>
                </a:ext>
              </a:extLst>
            </a:blip>
            <a:stretch>
              <a:fillRect l="0" t="0" r="0" b="-3665"/>
            </a:stretch>
          </a:blipFill>
        </p:spPr>
      </p:sp>
      <p:sp>
        <p:nvSpPr>
          <p:cNvPr name="Freeform 3" id="3"/>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4">
              <a:extLst>
                <a:ext uri="{96DAC541-7B7A-43D3-8B79-37D633B846F1}">
                  <asvg:svgBlip xmlns:asvg="http://schemas.microsoft.com/office/drawing/2016/SVG/main" r:embed="rId5"/>
                </a:ext>
              </a:extLst>
            </a:blip>
            <a:stretch>
              <a:fillRect l="0" t="0" r="0" b="-3665"/>
            </a:stretch>
          </a:blipFill>
        </p:spPr>
      </p:sp>
      <p:sp>
        <p:nvSpPr>
          <p:cNvPr name="Freeform 4" id="4"/>
          <p:cNvSpPr/>
          <p:nvPr/>
        </p:nvSpPr>
        <p:spPr>
          <a:xfrm flipH="false" flipV="false" rot="0">
            <a:off x="-2486887" y="-4660712"/>
            <a:ext cx="17513904" cy="17011312"/>
          </a:xfrm>
          <a:custGeom>
            <a:avLst/>
            <a:gdLst/>
            <a:ahLst/>
            <a:cxnLst/>
            <a:rect r="r" b="b" t="t" l="l"/>
            <a:pathLst>
              <a:path h="17011312" w="17513904">
                <a:moveTo>
                  <a:pt x="0" y="0"/>
                </a:moveTo>
                <a:lnTo>
                  <a:pt x="17513903" y="0"/>
                </a:lnTo>
                <a:lnTo>
                  <a:pt x="17513903" y="17011312"/>
                </a:lnTo>
                <a:lnTo>
                  <a:pt x="0" y="170113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2510" y="-57662"/>
            <a:ext cx="18390510" cy="10344662"/>
          </a:xfrm>
          <a:custGeom>
            <a:avLst/>
            <a:gdLst/>
            <a:ahLst/>
            <a:cxnLst/>
            <a:rect r="r" b="b" t="t" l="l"/>
            <a:pathLst>
              <a:path h="10344662" w="18390510">
                <a:moveTo>
                  <a:pt x="0" y="0"/>
                </a:moveTo>
                <a:lnTo>
                  <a:pt x="18390510" y="0"/>
                </a:lnTo>
                <a:lnTo>
                  <a:pt x="18390510" y="10344662"/>
                </a:lnTo>
                <a:lnTo>
                  <a:pt x="0" y="10344662"/>
                </a:lnTo>
                <a:lnTo>
                  <a:pt x="0" y="0"/>
                </a:lnTo>
                <a:close/>
              </a:path>
            </a:pathLst>
          </a:custGeom>
          <a:blipFill>
            <a:blip r:embed="rId8"/>
            <a:stretch>
              <a:fillRect l="0" t="0" r="0" b="0"/>
            </a:stretch>
          </a:blipFill>
        </p:spPr>
      </p:sp>
      <p:grpSp>
        <p:nvGrpSpPr>
          <p:cNvPr name="Group 6" id="6"/>
          <p:cNvGrpSpPr/>
          <p:nvPr/>
        </p:nvGrpSpPr>
        <p:grpSpPr>
          <a:xfrm rot="0">
            <a:off x="6730466" y="146726"/>
            <a:ext cx="5085294" cy="4825594"/>
            <a:chOff x="0" y="0"/>
            <a:chExt cx="6780392" cy="6434125"/>
          </a:xfrm>
        </p:grpSpPr>
        <p:pic>
          <p:nvPicPr>
            <p:cNvPr name="Picture 7" id="7"/>
            <p:cNvPicPr>
              <a:picLocks noChangeAspect="true"/>
            </p:cNvPicPr>
            <p:nvPr/>
          </p:nvPicPr>
          <p:blipFill>
            <a:blip r:embed="rId9"/>
            <a:srcRect l="14936" t="0" r="14936" b="0"/>
            <a:stretch>
              <a:fillRect/>
            </a:stretch>
          </p:blipFill>
          <p:spPr>
            <a:xfrm flipH="false" flipV="false">
              <a:off x="0" y="0"/>
              <a:ext cx="6780392" cy="6434125"/>
            </a:xfrm>
            <a:prstGeom prst="rect">
              <a:avLst/>
            </a:prstGeom>
          </p:spPr>
        </p:pic>
      </p:grpSp>
      <p:grpSp>
        <p:nvGrpSpPr>
          <p:cNvPr name="Group 8" id="8"/>
          <p:cNvGrpSpPr/>
          <p:nvPr/>
        </p:nvGrpSpPr>
        <p:grpSpPr>
          <a:xfrm rot="0">
            <a:off x="11918038" y="146726"/>
            <a:ext cx="6206934" cy="9912034"/>
            <a:chOff x="0" y="0"/>
            <a:chExt cx="8275912" cy="13216045"/>
          </a:xfrm>
        </p:grpSpPr>
        <p:pic>
          <p:nvPicPr>
            <p:cNvPr name="Picture 9" id="9"/>
            <p:cNvPicPr>
              <a:picLocks noChangeAspect="true"/>
            </p:cNvPicPr>
            <p:nvPr/>
          </p:nvPicPr>
          <p:blipFill>
            <a:blip r:embed="rId10"/>
            <a:srcRect l="2579" t="0" r="2579" b="0"/>
            <a:stretch>
              <a:fillRect/>
            </a:stretch>
          </p:blipFill>
          <p:spPr>
            <a:xfrm flipH="false" flipV="false">
              <a:off x="0" y="0"/>
              <a:ext cx="8275912" cy="6544523"/>
            </a:xfrm>
            <a:prstGeom prst="rect">
              <a:avLst/>
            </a:prstGeom>
          </p:spPr>
        </p:pic>
        <p:pic>
          <p:nvPicPr>
            <p:cNvPr name="Picture 10" id="10"/>
            <p:cNvPicPr>
              <a:picLocks noChangeAspect="true"/>
            </p:cNvPicPr>
            <p:nvPr/>
          </p:nvPicPr>
          <p:blipFill>
            <a:blip r:embed="rId11"/>
            <a:srcRect l="25106" t="0" r="25106" b="0"/>
            <a:stretch>
              <a:fillRect/>
            </a:stretch>
          </p:blipFill>
          <p:spPr>
            <a:xfrm flipH="false" flipV="false">
              <a:off x="0" y="6671523"/>
              <a:ext cx="4753532" cy="6544523"/>
            </a:xfrm>
            <a:prstGeom prst="rect">
              <a:avLst/>
            </a:prstGeom>
          </p:spPr>
        </p:pic>
        <p:pic>
          <p:nvPicPr>
            <p:cNvPr name="Picture 11" id="11"/>
            <p:cNvPicPr>
              <a:picLocks noChangeAspect="true"/>
            </p:cNvPicPr>
            <p:nvPr/>
          </p:nvPicPr>
          <p:blipFill>
            <a:blip r:embed="rId12"/>
            <a:srcRect l="32737" t="0" r="32737" b="0"/>
            <a:stretch>
              <a:fillRect/>
            </a:stretch>
          </p:blipFill>
          <p:spPr>
            <a:xfrm flipH="false" flipV="false">
              <a:off x="4880532" y="6671523"/>
              <a:ext cx="3395380" cy="6544523"/>
            </a:xfrm>
            <a:prstGeom prst="rect">
              <a:avLst/>
            </a:prstGeom>
          </p:spPr>
        </p:pic>
      </p:grpSp>
      <p:grpSp>
        <p:nvGrpSpPr>
          <p:cNvPr name="Group 12" id="12"/>
          <p:cNvGrpSpPr/>
          <p:nvPr/>
        </p:nvGrpSpPr>
        <p:grpSpPr>
          <a:xfrm rot="0">
            <a:off x="756706" y="707556"/>
            <a:ext cx="7416862" cy="1285197"/>
            <a:chOff x="0" y="0"/>
            <a:chExt cx="9889150" cy="1713596"/>
          </a:xfrm>
        </p:grpSpPr>
        <p:sp>
          <p:nvSpPr>
            <p:cNvPr name="Freeform 13" id="13"/>
            <p:cNvSpPr/>
            <p:nvPr/>
          </p:nvSpPr>
          <p:spPr>
            <a:xfrm flipH="false" flipV="false" rot="0">
              <a:off x="0" y="0"/>
              <a:ext cx="9889150" cy="1713596"/>
            </a:xfrm>
            <a:custGeom>
              <a:avLst/>
              <a:gdLst/>
              <a:ahLst/>
              <a:cxnLst/>
              <a:rect r="r" b="b" t="t" l="l"/>
              <a:pathLst>
                <a:path h="1713596" w="9889150">
                  <a:moveTo>
                    <a:pt x="0" y="0"/>
                  </a:moveTo>
                  <a:lnTo>
                    <a:pt x="9889150" y="0"/>
                  </a:lnTo>
                  <a:lnTo>
                    <a:pt x="9889150" y="1713596"/>
                  </a:lnTo>
                  <a:lnTo>
                    <a:pt x="0" y="1713596"/>
                  </a:lnTo>
                  <a:close/>
                </a:path>
              </a:pathLst>
            </a:custGeom>
            <a:solidFill>
              <a:srgbClr val="000000">
                <a:alpha val="0"/>
              </a:srgbClr>
            </a:solidFill>
          </p:spPr>
        </p:sp>
        <p:sp>
          <p:nvSpPr>
            <p:cNvPr name="TextBox 14" id="14"/>
            <p:cNvSpPr txBox="true"/>
            <p:nvPr/>
          </p:nvSpPr>
          <p:spPr>
            <a:xfrm>
              <a:off x="0" y="-19050"/>
              <a:ext cx="9889150" cy="1732646"/>
            </a:xfrm>
            <a:prstGeom prst="rect">
              <a:avLst/>
            </a:prstGeom>
          </p:spPr>
          <p:txBody>
            <a:bodyPr anchor="ctr" rtlCol="false" tIns="0" lIns="0" bIns="0" rIns="0"/>
            <a:lstStyle/>
            <a:p>
              <a:pPr algn="l">
                <a:lnSpc>
                  <a:spcPts val="5895"/>
                </a:lnSpc>
              </a:pPr>
              <a:r>
                <a:rPr lang="en-US" sz="4912">
                  <a:solidFill>
                    <a:srgbClr val="FFFFFF"/>
                  </a:solidFill>
                  <a:latin typeface="Arial"/>
                  <a:ea typeface="Arial"/>
                  <a:cs typeface="Arial"/>
                  <a:sym typeface="Arial"/>
                </a:rPr>
                <a:t>Festival Highlights</a:t>
              </a:r>
            </a:p>
          </p:txBody>
        </p:sp>
      </p:grpSp>
      <p:sp>
        <p:nvSpPr>
          <p:cNvPr name="TextBox 15" id="15"/>
          <p:cNvSpPr txBox="true"/>
          <p:nvPr/>
        </p:nvSpPr>
        <p:spPr>
          <a:xfrm rot="0">
            <a:off x="756706" y="1973703"/>
            <a:ext cx="5513358" cy="7562850"/>
          </a:xfrm>
          <a:prstGeom prst="rect">
            <a:avLst/>
          </a:prstGeom>
        </p:spPr>
        <p:txBody>
          <a:bodyPr anchor="t" rtlCol="false" tIns="0" lIns="0" bIns="0" rIns="0">
            <a:spAutoFit/>
          </a:bodyPr>
          <a:lstStyle/>
          <a:p>
            <a:pPr algn="just">
              <a:lnSpc>
                <a:spcPts val="2737"/>
              </a:lnSpc>
            </a:pPr>
            <a:r>
              <a:rPr lang="en-US" sz="2280">
                <a:solidFill>
                  <a:srgbClr val="FFFFFF"/>
                </a:solidFill>
                <a:latin typeface="Arial"/>
                <a:ea typeface="Arial"/>
                <a:cs typeface="Arial"/>
                <a:sym typeface="Arial"/>
              </a:rPr>
              <a:t>The Red Line Family Fun Day remains a flagship event in the festival. The day saw over </a:t>
            </a:r>
            <a:r>
              <a:rPr lang="en-US" sz="2280" b="true">
                <a:solidFill>
                  <a:srgbClr val="FFFFFF"/>
                </a:solidFill>
                <a:latin typeface="Arial Bold"/>
                <a:ea typeface="Arial Bold"/>
                <a:cs typeface="Arial Bold"/>
                <a:sym typeface="Arial Bold"/>
              </a:rPr>
              <a:t>2,000 people </a:t>
            </a:r>
            <a:r>
              <a:rPr lang="en-US" sz="2280">
                <a:solidFill>
                  <a:srgbClr val="FFFFFF"/>
                </a:solidFill>
                <a:latin typeface="Arial"/>
                <a:ea typeface="Arial"/>
                <a:cs typeface="Arial"/>
                <a:sym typeface="Arial"/>
              </a:rPr>
              <a:t>attend events in Tallaght Library, the Civic theatre and outdoor space in Parthalán Place.</a:t>
            </a:r>
          </a:p>
          <a:p>
            <a:pPr algn="just">
              <a:lnSpc>
                <a:spcPts val="2737"/>
              </a:lnSpc>
            </a:pPr>
          </a:p>
          <a:p>
            <a:pPr algn="just">
              <a:lnSpc>
                <a:spcPts val="2737"/>
              </a:lnSpc>
            </a:pPr>
            <a:r>
              <a:rPr lang="en-US" sz="2280">
                <a:solidFill>
                  <a:srgbClr val="FFFFFF"/>
                </a:solidFill>
                <a:latin typeface="Arial"/>
                <a:ea typeface="Arial"/>
                <a:cs typeface="Arial"/>
                <a:sym typeface="Arial"/>
              </a:rPr>
              <a:t>The Illustrator in Residence programme saw 15 participants exhibit their work in Ballyroan Library following a 5-week mentorship programme with artist Celina Buckley</a:t>
            </a:r>
          </a:p>
          <a:p>
            <a:pPr algn="just">
              <a:lnSpc>
                <a:spcPts val="2737"/>
              </a:lnSpc>
            </a:pPr>
          </a:p>
          <a:p>
            <a:pPr algn="just">
              <a:lnSpc>
                <a:spcPts val="2737"/>
              </a:lnSpc>
            </a:pPr>
            <a:r>
              <a:rPr lang="en-US" sz="2280">
                <a:solidFill>
                  <a:srgbClr val="FFFFFF"/>
                </a:solidFill>
                <a:latin typeface="Arial"/>
                <a:ea typeface="Arial"/>
                <a:cs typeface="Arial"/>
                <a:sym typeface="Arial"/>
              </a:rPr>
              <a:t>The prestigious Red Line bi-lingual poetry competition saw over </a:t>
            </a:r>
            <a:r>
              <a:rPr lang="en-US" sz="2280" b="true">
                <a:solidFill>
                  <a:srgbClr val="FFFFFF"/>
                </a:solidFill>
                <a:latin typeface="Arial Bold"/>
                <a:ea typeface="Arial Bold"/>
                <a:cs typeface="Arial Bold"/>
                <a:sym typeface="Arial Bold"/>
              </a:rPr>
              <a:t>500 entries</a:t>
            </a:r>
            <a:r>
              <a:rPr lang="en-US" sz="2280">
                <a:solidFill>
                  <a:srgbClr val="FFFFFF"/>
                </a:solidFill>
                <a:latin typeface="Arial"/>
                <a:ea typeface="Arial"/>
                <a:cs typeface="Arial"/>
                <a:sym typeface="Arial"/>
              </a:rPr>
              <a:t> from all over Ireland, with the winning poem “</a:t>
            </a:r>
            <a:r>
              <a:rPr lang="en-US" sz="2280" i="true">
                <a:solidFill>
                  <a:srgbClr val="FFFFFF"/>
                </a:solidFill>
                <a:latin typeface="Arial Italics"/>
                <a:ea typeface="Arial Italics"/>
                <a:cs typeface="Arial Italics"/>
                <a:sym typeface="Arial Italics"/>
              </a:rPr>
              <a:t>Schooner”</a:t>
            </a:r>
            <a:r>
              <a:rPr lang="en-US" sz="2280">
                <a:solidFill>
                  <a:srgbClr val="FFFFFF"/>
                </a:solidFill>
                <a:latin typeface="Arial"/>
                <a:ea typeface="Arial"/>
                <a:cs typeface="Arial"/>
                <a:sym typeface="Arial"/>
              </a:rPr>
              <a:t> coming from Galway poet James Anthony.</a:t>
            </a:r>
          </a:p>
          <a:p>
            <a:pPr algn="just">
              <a:lnSpc>
                <a:spcPts val="2737"/>
              </a:lnSpc>
            </a:pPr>
          </a:p>
          <a:p>
            <a:pPr algn="just">
              <a:lnSpc>
                <a:spcPts val="2737"/>
              </a:lnSpc>
            </a:pPr>
            <a:r>
              <a:rPr lang="en-US" sz="2280">
                <a:solidFill>
                  <a:srgbClr val="FFFFFF"/>
                </a:solidFill>
                <a:latin typeface="Arial"/>
                <a:ea typeface="Arial"/>
                <a:cs typeface="Arial"/>
                <a:sym typeface="Arial"/>
              </a:rPr>
              <a:t>The festival also launched </a:t>
            </a:r>
            <a:r>
              <a:rPr lang="en-US" sz="2280" b="true">
                <a:solidFill>
                  <a:srgbClr val="FFFFFF"/>
                </a:solidFill>
                <a:latin typeface="Arial Bold"/>
                <a:ea typeface="Arial Bold"/>
                <a:cs typeface="Arial Bold"/>
                <a:sym typeface="Arial Bold"/>
              </a:rPr>
              <a:t>Tallaght: A Welcoming Place - an oral history collection</a:t>
            </a:r>
            <a:r>
              <a:rPr lang="en-US" sz="2280">
                <a:solidFill>
                  <a:srgbClr val="FFFFFF"/>
                </a:solidFill>
                <a:latin typeface="Arial"/>
                <a:ea typeface="Arial"/>
                <a:cs typeface="Arial"/>
                <a:sym typeface="Arial"/>
              </a:rPr>
              <a:t> in Tallaght Library.</a:t>
            </a:r>
          </a:p>
          <a:p>
            <a:pPr algn="just">
              <a:lnSpc>
                <a:spcPts val="2737"/>
              </a:lnSpc>
            </a:pPr>
          </a:p>
        </p:txBody>
      </p:sp>
      <p:grpSp>
        <p:nvGrpSpPr>
          <p:cNvPr name="Group 16" id="16"/>
          <p:cNvGrpSpPr/>
          <p:nvPr/>
        </p:nvGrpSpPr>
        <p:grpSpPr>
          <a:xfrm rot="0">
            <a:off x="6730466" y="5102743"/>
            <a:ext cx="5085294" cy="4956017"/>
            <a:chOff x="0" y="0"/>
            <a:chExt cx="6780392" cy="6608023"/>
          </a:xfrm>
        </p:grpSpPr>
        <p:pic>
          <p:nvPicPr>
            <p:cNvPr name="Picture 17" id="17"/>
            <p:cNvPicPr>
              <a:picLocks noChangeAspect="true"/>
            </p:cNvPicPr>
            <p:nvPr/>
          </p:nvPicPr>
          <p:blipFill>
            <a:blip r:embed="rId13"/>
            <a:srcRect l="15859" t="0" r="15859" b="0"/>
            <a:stretch>
              <a:fillRect/>
            </a:stretch>
          </p:blipFill>
          <p:spPr>
            <a:xfrm flipH="false" flipV="false">
              <a:off x="0" y="0"/>
              <a:ext cx="6780392" cy="6608023"/>
            </a:xfrm>
            <a:prstGeom prst="rect">
              <a:avLst/>
            </a:prstGeom>
          </p:spPr>
        </p:pic>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363A92"/>
        </a:solidFill>
      </p:bgPr>
    </p:bg>
    <p:spTree>
      <p:nvGrpSpPr>
        <p:cNvPr id="1" name=""/>
        <p:cNvGrpSpPr/>
        <p:nvPr/>
      </p:nvGrpSpPr>
      <p:grpSpPr>
        <a:xfrm>
          <a:off x="0" y="0"/>
          <a:ext cx="0" cy="0"/>
          <a:chOff x="0" y="0"/>
          <a:chExt cx="0" cy="0"/>
        </a:xfrm>
      </p:grpSpPr>
      <p:sp>
        <p:nvSpPr>
          <p:cNvPr name="Freeform 2" id="2"/>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2">
              <a:extLst>
                <a:ext uri="{96DAC541-7B7A-43D3-8B79-37D633B846F1}">
                  <asvg:svgBlip xmlns:asvg="http://schemas.microsoft.com/office/drawing/2016/SVG/main" r:embed="rId3"/>
                </a:ext>
              </a:extLst>
            </a:blip>
            <a:stretch>
              <a:fillRect l="0" t="0" r="0" b="-3665"/>
            </a:stretch>
          </a:blipFill>
        </p:spPr>
      </p:sp>
      <p:sp>
        <p:nvSpPr>
          <p:cNvPr name="Freeform 3" id="3"/>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4">
              <a:extLst>
                <a:ext uri="{96DAC541-7B7A-43D3-8B79-37D633B846F1}">
                  <asvg:svgBlip xmlns:asvg="http://schemas.microsoft.com/office/drawing/2016/SVG/main" r:embed="rId5"/>
                </a:ext>
              </a:extLst>
            </a:blip>
            <a:stretch>
              <a:fillRect l="0" t="0" r="0" b="-3665"/>
            </a:stretch>
          </a:blipFill>
        </p:spPr>
      </p:sp>
      <p:sp>
        <p:nvSpPr>
          <p:cNvPr name="Freeform 4" id="4"/>
          <p:cNvSpPr/>
          <p:nvPr/>
        </p:nvSpPr>
        <p:spPr>
          <a:xfrm flipH="false" flipV="false" rot="0">
            <a:off x="-2486887" y="-4660712"/>
            <a:ext cx="17513904" cy="17011312"/>
          </a:xfrm>
          <a:custGeom>
            <a:avLst/>
            <a:gdLst/>
            <a:ahLst/>
            <a:cxnLst/>
            <a:rect r="r" b="b" t="t" l="l"/>
            <a:pathLst>
              <a:path h="17011312" w="17513904">
                <a:moveTo>
                  <a:pt x="0" y="0"/>
                </a:moveTo>
                <a:lnTo>
                  <a:pt x="17513903" y="0"/>
                </a:lnTo>
                <a:lnTo>
                  <a:pt x="17513903" y="17011312"/>
                </a:lnTo>
                <a:lnTo>
                  <a:pt x="0" y="170113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2510" y="-57662"/>
            <a:ext cx="18390510" cy="10344662"/>
          </a:xfrm>
          <a:custGeom>
            <a:avLst/>
            <a:gdLst/>
            <a:ahLst/>
            <a:cxnLst/>
            <a:rect r="r" b="b" t="t" l="l"/>
            <a:pathLst>
              <a:path h="10344662" w="18390510">
                <a:moveTo>
                  <a:pt x="0" y="0"/>
                </a:moveTo>
                <a:lnTo>
                  <a:pt x="18390510" y="0"/>
                </a:lnTo>
                <a:lnTo>
                  <a:pt x="18390510" y="10344662"/>
                </a:lnTo>
                <a:lnTo>
                  <a:pt x="0" y="10344662"/>
                </a:lnTo>
                <a:lnTo>
                  <a:pt x="0" y="0"/>
                </a:lnTo>
                <a:close/>
              </a:path>
            </a:pathLst>
          </a:custGeom>
          <a:blipFill>
            <a:blip r:embed="rId8"/>
            <a:stretch>
              <a:fillRect l="0" t="0" r="0" b="0"/>
            </a:stretch>
          </a:blipFill>
        </p:spPr>
      </p:sp>
      <p:grpSp>
        <p:nvGrpSpPr>
          <p:cNvPr name="Group 6" id="6"/>
          <p:cNvGrpSpPr/>
          <p:nvPr/>
        </p:nvGrpSpPr>
        <p:grpSpPr>
          <a:xfrm rot="0">
            <a:off x="6837517" y="-57662"/>
            <a:ext cx="11450483" cy="10344662"/>
            <a:chOff x="0" y="0"/>
            <a:chExt cx="15267311" cy="13792882"/>
          </a:xfrm>
        </p:grpSpPr>
        <p:pic>
          <p:nvPicPr>
            <p:cNvPr name="Picture 7" id="7"/>
            <p:cNvPicPr>
              <a:picLocks noChangeAspect="true"/>
            </p:cNvPicPr>
            <p:nvPr/>
          </p:nvPicPr>
          <p:blipFill>
            <a:blip r:embed="rId9"/>
            <a:srcRect l="0" t="4951" r="0" b="4951"/>
            <a:stretch>
              <a:fillRect/>
            </a:stretch>
          </p:blipFill>
          <p:spPr>
            <a:xfrm flipH="false" flipV="false">
              <a:off x="0" y="0"/>
              <a:ext cx="5046770" cy="6832941"/>
            </a:xfrm>
            <a:prstGeom prst="rect">
              <a:avLst/>
            </a:prstGeom>
          </p:spPr>
        </p:pic>
        <p:pic>
          <p:nvPicPr>
            <p:cNvPr name="Picture 8" id="8"/>
            <p:cNvPicPr>
              <a:picLocks noChangeAspect="true"/>
            </p:cNvPicPr>
            <p:nvPr/>
          </p:nvPicPr>
          <p:blipFill>
            <a:blip r:embed="rId10"/>
            <a:srcRect l="0" t="3225" r="0" b="3225"/>
            <a:stretch>
              <a:fillRect/>
            </a:stretch>
          </p:blipFill>
          <p:spPr>
            <a:xfrm flipH="false" flipV="false">
              <a:off x="5173770" y="0"/>
              <a:ext cx="10093540" cy="6832941"/>
            </a:xfrm>
            <a:prstGeom prst="rect">
              <a:avLst/>
            </a:prstGeom>
          </p:spPr>
        </p:pic>
        <p:pic>
          <p:nvPicPr>
            <p:cNvPr name="Picture 9" id="9"/>
            <p:cNvPicPr>
              <a:picLocks noChangeAspect="true"/>
            </p:cNvPicPr>
            <p:nvPr/>
          </p:nvPicPr>
          <p:blipFill>
            <a:blip r:embed="rId11"/>
            <a:srcRect l="22564" t="0" r="22564" b="0"/>
            <a:stretch>
              <a:fillRect/>
            </a:stretch>
          </p:blipFill>
          <p:spPr>
            <a:xfrm flipH="false" flipV="false">
              <a:off x="0" y="6959941"/>
              <a:ext cx="5046770" cy="6832941"/>
            </a:xfrm>
            <a:prstGeom prst="rect">
              <a:avLst/>
            </a:prstGeom>
          </p:spPr>
        </p:pic>
        <p:pic>
          <p:nvPicPr>
            <p:cNvPr name="Picture 10" id="10"/>
            <p:cNvPicPr>
              <a:picLocks noChangeAspect="true"/>
            </p:cNvPicPr>
            <p:nvPr/>
          </p:nvPicPr>
          <p:blipFill>
            <a:blip r:embed="rId12"/>
            <a:srcRect l="849" t="0" r="849" b="0"/>
            <a:stretch>
              <a:fillRect/>
            </a:stretch>
          </p:blipFill>
          <p:spPr>
            <a:xfrm flipH="false" flipV="false">
              <a:off x="5173770" y="6959941"/>
              <a:ext cx="10093540" cy="6832941"/>
            </a:xfrm>
            <a:prstGeom prst="rect">
              <a:avLst/>
            </a:prstGeom>
          </p:spPr>
        </p:pic>
      </p:grpSp>
      <p:grpSp>
        <p:nvGrpSpPr>
          <p:cNvPr name="Group 11" id="11"/>
          <p:cNvGrpSpPr/>
          <p:nvPr/>
        </p:nvGrpSpPr>
        <p:grpSpPr>
          <a:xfrm rot="0">
            <a:off x="756706" y="707556"/>
            <a:ext cx="7416862" cy="1285197"/>
            <a:chOff x="0" y="0"/>
            <a:chExt cx="9889150" cy="1713596"/>
          </a:xfrm>
        </p:grpSpPr>
        <p:sp>
          <p:nvSpPr>
            <p:cNvPr name="Freeform 12" id="12"/>
            <p:cNvSpPr/>
            <p:nvPr/>
          </p:nvSpPr>
          <p:spPr>
            <a:xfrm flipH="false" flipV="false" rot="0">
              <a:off x="0" y="0"/>
              <a:ext cx="9889150" cy="1713596"/>
            </a:xfrm>
            <a:custGeom>
              <a:avLst/>
              <a:gdLst/>
              <a:ahLst/>
              <a:cxnLst/>
              <a:rect r="r" b="b" t="t" l="l"/>
              <a:pathLst>
                <a:path h="1713596" w="9889150">
                  <a:moveTo>
                    <a:pt x="0" y="0"/>
                  </a:moveTo>
                  <a:lnTo>
                    <a:pt x="9889150" y="0"/>
                  </a:lnTo>
                  <a:lnTo>
                    <a:pt x="9889150" y="1713596"/>
                  </a:lnTo>
                  <a:lnTo>
                    <a:pt x="0" y="1713596"/>
                  </a:lnTo>
                  <a:close/>
                </a:path>
              </a:pathLst>
            </a:custGeom>
            <a:solidFill>
              <a:srgbClr val="000000">
                <a:alpha val="0"/>
              </a:srgbClr>
            </a:solidFill>
          </p:spPr>
        </p:sp>
        <p:sp>
          <p:nvSpPr>
            <p:cNvPr name="TextBox 13" id="13"/>
            <p:cNvSpPr txBox="true"/>
            <p:nvPr/>
          </p:nvSpPr>
          <p:spPr>
            <a:xfrm>
              <a:off x="0" y="-19050"/>
              <a:ext cx="9889150" cy="1732646"/>
            </a:xfrm>
            <a:prstGeom prst="rect">
              <a:avLst/>
            </a:prstGeom>
          </p:spPr>
          <p:txBody>
            <a:bodyPr anchor="ctr" rtlCol="false" tIns="0" lIns="0" bIns="0" rIns="0"/>
            <a:lstStyle/>
            <a:p>
              <a:pPr algn="l">
                <a:lnSpc>
                  <a:spcPts val="5895"/>
                </a:lnSpc>
              </a:pPr>
              <a:r>
                <a:rPr lang="en-US" sz="4912">
                  <a:solidFill>
                    <a:srgbClr val="FFFFFF"/>
                  </a:solidFill>
                  <a:latin typeface="Arial"/>
                  <a:ea typeface="Arial"/>
                  <a:cs typeface="Arial"/>
                  <a:sym typeface="Arial"/>
                </a:rPr>
                <a:t>Festival Highlights</a:t>
              </a:r>
            </a:p>
          </p:txBody>
        </p:sp>
      </p:grpSp>
      <p:sp>
        <p:nvSpPr>
          <p:cNvPr name="TextBox 14" id="14"/>
          <p:cNvSpPr txBox="true"/>
          <p:nvPr/>
        </p:nvSpPr>
        <p:spPr>
          <a:xfrm rot="0">
            <a:off x="756706" y="1973703"/>
            <a:ext cx="5513358" cy="8248650"/>
          </a:xfrm>
          <a:prstGeom prst="rect">
            <a:avLst/>
          </a:prstGeom>
        </p:spPr>
        <p:txBody>
          <a:bodyPr anchor="t" rtlCol="false" tIns="0" lIns="0" bIns="0" rIns="0">
            <a:spAutoFit/>
          </a:bodyPr>
          <a:lstStyle/>
          <a:p>
            <a:pPr algn="just">
              <a:lnSpc>
                <a:spcPts val="2737"/>
              </a:lnSpc>
            </a:pPr>
            <a:r>
              <a:rPr lang="en-US" sz="2280">
                <a:solidFill>
                  <a:srgbClr val="FFFFFF"/>
                </a:solidFill>
                <a:latin typeface="Arial"/>
                <a:ea typeface="Arial"/>
                <a:cs typeface="Arial"/>
                <a:sym typeface="Arial"/>
              </a:rPr>
              <a:t>The festival lineup featured a host of national and international authors, while also platforming local and emerging writers.</a:t>
            </a:r>
          </a:p>
          <a:p>
            <a:pPr algn="just">
              <a:lnSpc>
                <a:spcPts val="2737"/>
              </a:lnSpc>
            </a:pPr>
          </a:p>
          <a:p>
            <a:pPr algn="just">
              <a:lnSpc>
                <a:spcPts val="2737"/>
              </a:lnSpc>
            </a:pPr>
            <a:r>
              <a:rPr lang="en-US" sz="2280" i="true">
                <a:solidFill>
                  <a:srgbClr val="FFFFFF"/>
                </a:solidFill>
                <a:latin typeface="Arial Italics"/>
                <a:ea typeface="Arial Italics"/>
                <a:cs typeface="Arial Italics"/>
                <a:sym typeface="Arial Italics"/>
              </a:rPr>
              <a:t>Bridget Jones </a:t>
            </a:r>
            <a:r>
              <a:rPr lang="en-US" sz="2280">
                <a:solidFill>
                  <a:srgbClr val="FFFFFF"/>
                </a:solidFill>
                <a:latin typeface="Arial"/>
                <a:ea typeface="Arial"/>
                <a:cs typeface="Arial"/>
                <a:sym typeface="Arial"/>
              </a:rPr>
              <a:t>creator </a:t>
            </a:r>
            <a:r>
              <a:rPr lang="en-US" sz="2280" b="true">
                <a:solidFill>
                  <a:srgbClr val="FFFFFF"/>
                </a:solidFill>
                <a:latin typeface="Arial Bold"/>
                <a:ea typeface="Arial Bold"/>
                <a:cs typeface="Arial Bold"/>
                <a:sym typeface="Arial Bold"/>
              </a:rPr>
              <a:t>Helen Fielding</a:t>
            </a:r>
            <a:r>
              <a:rPr lang="en-US" sz="2280">
                <a:solidFill>
                  <a:srgbClr val="FFFFFF"/>
                </a:solidFill>
                <a:latin typeface="Arial"/>
                <a:ea typeface="Arial"/>
                <a:cs typeface="Arial"/>
                <a:sym typeface="Arial"/>
              </a:rPr>
              <a:t> spoke to a sold out audience in Rathfarnham Castle, interviewed by Tallaght native Vicky Notaro.</a:t>
            </a:r>
          </a:p>
          <a:p>
            <a:pPr algn="just">
              <a:lnSpc>
                <a:spcPts val="2737"/>
              </a:lnSpc>
            </a:pPr>
          </a:p>
          <a:p>
            <a:pPr algn="just">
              <a:lnSpc>
                <a:spcPts val="2737"/>
              </a:lnSpc>
            </a:pPr>
            <a:r>
              <a:rPr lang="en-US" sz="2280" b="true">
                <a:solidFill>
                  <a:srgbClr val="FFFFFF"/>
                </a:solidFill>
                <a:latin typeface="Arial Bold"/>
                <a:ea typeface="Arial Bold"/>
                <a:cs typeface="Arial Bold"/>
                <a:sym typeface="Arial Bold"/>
              </a:rPr>
              <a:t>Gavan Reilly</a:t>
            </a:r>
            <a:r>
              <a:rPr lang="en-US" sz="2280">
                <a:solidFill>
                  <a:srgbClr val="FFFFFF"/>
                </a:solidFill>
                <a:latin typeface="Arial"/>
                <a:ea typeface="Arial"/>
                <a:cs typeface="Arial"/>
                <a:sym typeface="Arial"/>
              </a:rPr>
              <a:t> and </a:t>
            </a:r>
            <a:r>
              <a:rPr lang="en-US" sz="2280" b="true">
                <a:solidFill>
                  <a:srgbClr val="FFFFFF"/>
                </a:solidFill>
                <a:latin typeface="Arial Bold"/>
                <a:ea typeface="Arial Bold"/>
                <a:cs typeface="Arial Bold"/>
                <a:sym typeface="Arial Bold"/>
              </a:rPr>
              <a:t>Jennifer Bray</a:t>
            </a:r>
            <a:r>
              <a:rPr lang="en-US" sz="2280">
                <a:solidFill>
                  <a:srgbClr val="FFFFFF"/>
                </a:solidFill>
                <a:latin typeface="Arial"/>
                <a:ea typeface="Arial"/>
                <a:cs typeface="Arial"/>
                <a:sym typeface="Arial"/>
              </a:rPr>
              <a:t> enthralled a sold-out crowd in Rua Red with tales of Leinster House</a:t>
            </a:r>
          </a:p>
          <a:p>
            <a:pPr algn="just">
              <a:lnSpc>
                <a:spcPts val="2737"/>
              </a:lnSpc>
            </a:pPr>
          </a:p>
          <a:p>
            <a:pPr algn="just">
              <a:lnSpc>
                <a:spcPts val="2737"/>
              </a:lnSpc>
            </a:pPr>
            <a:r>
              <a:rPr lang="en-US" sz="2280">
                <a:solidFill>
                  <a:srgbClr val="FFFFFF"/>
                </a:solidFill>
                <a:latin typeface="Arial"/>
                <a:ea typeface="Arial"/>
                <a:cs typeface="Arial"/>
                <a:sym typeface="Arial"/>
              </a:rPr>
              <a:t>Irish language author and advocate </a:t>
            </a:r>
            <a:r>
              <a:rPr lang="en-US" sz="2280" b="true">
                <a:solidFill>
                  <a:srgbClr val="FFFFFF"/>
                </a:solidFill>
                <a:latin typeface="Arial Bold"/>
                <a:ea typeface="Arial Bold"/>
                <a:cs typeface="Arial Bold"/>
                <a:sym typeface="Arial Bold"/>
              </a:rPr>
              <a:t>Hector O’Eochagáin</a:t>
            </a:r>
            <a:r>
              <a:rPr lang="en-US" sz="2280">
                <a:solidFill>
                  <a:srgbClr val="FFFFFF"/>
                </a:solidFill>
                <a:latin typeface="Arial"/>
                <a:ea typeface="Arial"/>
                <a:cs typeface="Arial"/>
                <a:sym typeface="Arial"/>
              </a:rPr>
              <a:t> in conversation with presenter </a:t>
            </a:r>
            <a:r>
              <a:rPr lang="en-US" sz="2280" b="true">
                <a:solidFill>
                  <a:srgbClr val="FFFFFF"/>
                </a:solidFill>
                <a:latin typeface="Arial Bold"/>
                <a:ea typeface="Arial Bold"/>
                <a:cs typeface="Arial Bold"/>
                <a:sym typeface="Arial Bold"/>
              </a:rPr>
              <a:t>Muireann O’Connell</a:t>
            </a:r>
            <a:r>
              <a:rPr lang="en-US" sz="2280">
                <a:solidFill>
                  <a:srgbClr val="FFFFFF"/>
                </a:solidFill>
                <a:latin typeface="Arial"/>
                <a:ea typeface="Arial"/>
                <a:cs typeface="Arial"/>
                <a:sym typeface="Arial"/>
              </a:rPr>
              <a:t>  brought the banter to a packed out Civic theatre </a:t>
            </a:r>
          </a:p>
          <a:p>
            <a:pPr algn="just">
              <a:lnSpc>
                <a:spcPts val="2737"/>
              </a:lnSpc>
            </a:pPr>
          </a:p>
          <a:p>
            <a:pPr algn="just">
              <a:lnSpc>
                <a:spcPts val="2737"/>
              </a:lnSpc>
            </a:pPr>
            <a:r>
              <a:rPr lang="en-US" sz="2280">
                <a:solidFill>
                  <a:srgbClr val="FFFFFF"/>
                </a:solidFill>
                <a:latin typeface="Arial"/>
                <a:ea typeface="Arial"/>
                <a:cs typeface="Arial"/>
                <a:sym typeface="Arial"/>
              </a:rPr>
              <a:t>The End of the Line: A Spoken Word Celebration featured 10 acclaimed poets from across Ireland in a rousing closing event to the festival</a:t>
            </a:r>
          </a:p>
          <a:p>
            <a:pPr algn="just">
              <a:lnSpc>
                <a:spcPts val="2737"/>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363A92"/>
        </a:solidFill>
      </p:bgPr>
    </p:bg>
    <p:spTree>
      <p:nvGrpSpPr>
        <p:cNvPr id="1" name=""/>
        <p:cNvGrpSpPr/>
        <p:nvPr/>
      </p:nvGrpSpPr>
      <p:grpSpPr>
        <a:xfrm>
          <a:off x="0" y="0"/>
          <a:ext cx="0" cy="0"/>
          <a:chOff x="0" y="0"/>
          <a:chExt cx="0" cy="0"/>
        </a:xfrm>
      </p:grpSpPr>
      <p:sp>
        <p:nvSpPr>
          <p:cNvPr name="Freeform 2" id="2"/>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2">
              <a:extLst>
                <a:ext uri="{96DAC541-7B7A-43D3-8B79-37D633B846F1}">
                  <asvg:svgBlip xmlns:asvg="http://schemas.microsoft.com/office/drawing/2016/SVG/main" r:embed="rId3"/>
                </a:ext>
              </a:extLst>
            </a:blip>
            <a:stretch>
              <a:fillRect l="0" t="0" r="0" b="-3665"/>
            </a:stretch>
          </a:blipFill>
        </p:spPr>
      </p:sp>
      <p:sp>
        <p:nvSpPr>
          <p:cNvPr name="Freeform 3" id="3"/>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4">
              <a:extLst>
                <a:ext uri="{96DAC541-7B7A-43D3-8B79-37D633B846F1}">
                  <asvg:svgBlip xmlns:asvg="http://schemas.microsoft.com/office/drawing/2016/SVG/main" r:embed="rId5"/>
                </a:ext>
              </a:extLst>
            </a:blip>
            <a:stretch>
              <a:fillRect l="0" t="0" r="0" b="-3665"/>
            </a:stretch>
          </a:blipFill>
        </p:spPr>
      </p:sp>
      <p:sp>
        <p:nvSpPr>
          <p:cNvPr name="Freeform 4" id="4"/>
          <p:cNvSpPr/>
          <p:nvPr/>
        </p:nvSpPr>
        <p:spPr>
          <a:xfrm flipH="false" flipV="false" rot="0">
            <a:off x="-2010110" y="-3193454"/>
            <a:ext cx="17513904" cy="17011312"/>
          </a:xfrm>
          <a:custGeom>
            <a:avLst/>
            <a:gdLst/>
            <a:ahLst/>
            <a:cxnLst/>
            <a:rect r="r" b="b" t="t" l="l"/>
            <a:pathLst>
              <a:path h="17011312" w="17513904">
                <a:moveTo>
                  <a:pt x="0" y="0"/>
                </a:moveTo>
                <a:lnTo>
                  <a:pt x="17513904" y="0"/>
                </a:lnTo>
                <a:lnTo>
                  <a:pt x="17513904" y="17011312"/>
                </a:lnTo>
                <a:lnTo>
                  <a:pt x="0" y="170113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2510" y="-57662"/>
            <a:ext cx="18390510" cy="10344662"/>
          </a:xfrm>
          <a:custGeom>
            <a:avLst/>
            <a:gdLst/>
            <a:ahLst/>
            <a:cxnLst/>
            <a:rect r="r" b="b" t="t" l="l"/>
            <a:pathLst>
              <a:path h="10344662" w="18390510">
                <a:moveTo>
                  <a:pt x="0" y="0"/>
                </a:moveTo>
                <a:lnTo>
                  <a:pt x="18390510" y="0"/>
                </a:lnTo>
                <a:lnTo>
                  <a:pt x="18390510" y="10344662"/>
                </a:lnTo>
                <a:lnTo>
                  <a:pt x="0" y="10344662"/>
                </a:lnTo>
                <a:lnTo>
                  <a:pt x="0" y="0"/>
                </a:lnTo>
                <a:close/>
              </a:path>
            </a:pathLst>
          </a:custGeom>
          <a:blipFill>
            <a:blip r:embed="rId8"/>
            <a:stretch>
              <a:fillRect l="0" t="0" r="0" b="0"/>
            </a:stretch>
          </a:blipFill>
        </p:spPr>
      </p:sp>
      <p:grpSp>
        <p:nvGrpSpPr>
          <p:cNvPr name="Group 6" id="6"/>
          <p:cNvGrpSpPr/>
          <p:nvPr/>
        </p:nvGrpSpPr>
        <p:grpSpPr>
          <a:xfrm rot="0">
            <a:off x="8173569" y="168879"/>
            <a:ext cx="9869888" cy="9824669"/>
            <a:chOff x="0" y="0"/>
            <a:chExt cx="13159851" cy="13099559"/>
          </a:xfrm>
        </p:grpSpPr>
        <p:pic>
          <p:nvPicPr>
            <p:cNvPr name="Picture 7" id="7"/>
            <p:cNvPicPr>
              <a:picLocks noChangeAspect="true"/>
            </p:cNvPicPr>
            <p:nvPr/>
          </p:nvPicPr>
          <p:blipFill>
            <a:blip r:embed="rId9"/>
            <a:srcRect l="5147" t="0" r="5147" b="0"/>
            <a:stretch>
              <a:fillRect/>
            </a:stretch>
          </p:blipFill>
          <p:spPr>
            <a:xfrm flipH="false" flipV="false">
              <a:off x="0" y="0"/>
              <a:ext cx="6516425" cy="13099559"/>
            </a:xfrm>
            <a:prstGeom prst="rect">
              <a:avLst/>
            </a:prstGeom>
          </p:spPr>
        </p:pic>
        <p:pic>
          <p:nvPicPr>
            <p:cNvPr name="Picture 8" id="8"/>
            <p:cNvPicPr>
              <a:picLocks noChangeAspect="true"/>
            </p:cNvPicPr>
            <p:nvPr/>
          </p:nvPicPr>
          <p:blipFill>
            <a:blip r:embed="rId10"/>
            <a:srcRect l="66178" t="0" r="718" b="0"/>
            <a:stretch>
              <a:fillRect/>
            </a:stretch>
          </p:blipFill>
          <p:spPr>
            <a:xfrm flipH="false" flipV="false">
              <a:off x="6643425" y="0"/>
              <a:ext cx="6516425" cy="13099559"/>
            </a:xfrm>
            <a:prstGeom prst="rect">
              <a:avLst/>
            </a:prstGeom>
          </p:spPr>
        </p:pic>
      </p:grpSp>
      <p:grpSp>
        <p:nvGrpSpPr>
          <p:cNvPr name="Group 9" id="9"/>
          <p:cNvGrpSpPr/>
          <p:nvPr/>
        </p:nvGrpSpPr>
        <p:grpSpPr>
          <a:xfrm rot="0">
            <a:off x="756706" y="707556"/>
            <a:ext cx="7416862" cy="1285197"/>
            <a:chOff x="0" y="0"/>
            <a:chExt cx="9889150" cy="1713596"/>
          </a:xfrm>
        </p:grpSpPr>
        <p:sp>
          <p:nvSpPr>
            <p:cNvPr name="Freeform 10" id="10"/>
            <p:cNvSpPr/>
            <p:nvPr/>
          </p:nvSpPr>
          <p:spPr>
            <a:xfrm flipH="false" flipV="false" rot="0">
              <a:off x="0" y="0"/>
              <a:ext cx="9889150" cy="1713596"/>
            </a:xfrm>
            <a:custGeom>
              <a:avLst/>
              <a:gdLst/>
              <a:ahLst/>
              <a:cxnLst/>
              <a:rect r="r" b="b" t="t" l="l"/>
              <a:pathLst>
                <a:path h="1713596" w="9889150">
                  <a:moveTo>
                    <a:pt x="0" y="0"/>
                  </a:moveTo>
                  <a:lnTo>
                    <a:pt x="9889150" y="0"/>
                  </a:lnTo>
                  <a:lnTo>
                    <a:pt x="9889150" y="1713596"/>
                  </a:lnTo>
                  <a:lnTo>
                    <a:pt x="0" y="1713596"/>
                  </a:lnTo>
                  <a:close/>
                </a:path>
              </a:pathLst>
            </a:custGeom>
            <a:solidFill>
              <a:srgbClr val="000000">
                <a:alpha val="0"/>
              </a:srgbClr>
            </a:solidFill>
          </p:spPr>
        </p:sp>
        <p:sp>
          <p:nvSpPr>
            <p:cNvPr name="TextBox 11" id="11"/>
            <p:cNvSpPr txBox="true"/>
            <p:nvPr/>
          </p:nvSpPr>
          <p:spPr>
            <a:xfrm>
              <a:off x="0" y="-19050"/>
              <a:ext cx="9889150" cy="1732646"/>
            </a:xfrm>
            <a:prstGeom prst="rect">
              <a:avLst/>
            </a:prstGeom>
          </p:spPr>
          <p:txBody>
            <a:bodyPr anchor="ctr" rtlCol="false" tIns="0" lIns="0" bIns="0" rIns="0"/>
            <a:lstStyle/>
            <a:p>
              <a:pPr algn="l">
                <a:lnSpc>
                  <a:spcPts val="5895"/>
                </a:lnSpc>
              </a:pPr>
              <a:r>
                <a:rPr lang="en-US" sz="4912">
                  <a:solidFill>
                    <a:srgbClr val="FFFFFF"/>
                  </a:solidFill>
                  <a:latin typeface="Arial"/>
                  <a:ea typeface="Arial"/>
                  <a:cs typeface="Arial"/>
                  <a:sym typeface="Arial"/>
                </a:rPr>
                <a:t>Accessibility and Inclusion</a:t>
              </a:r>
            </a:p>
          </p:txBody>
        </p:sp>
      </p:grpSp>
      <p:sp>
        <p:nvSpPr>
          <p:cNvPr name="TextBox 12" id="12"/>
          <p:cNvSpPr txBox="true"/>
          <p:nvPr/>
        </p:nvSpPr>
        <p:spPr>
          <a:xfrm rot="0">
            <a:off x="756705" y="2346960"/>
            <a:ext cx="6312200" cy="6534150"/>
          </a:xfrm>
          <a:prstGeom prst="rect">
            <a:avLst/>
          </a:prstGeom>
        </p:spPr>
        <p:txBody>
          <a:bodyPr anchor="t" rtlCol="false" tIns="0" lIns="0" bIns="0" rIns="0">
            <a:spAutoFit/>
          </a:bodyPr>
          <a:lstStyle/>
          <a:p>
            <a:pPr algn="l" marL="492791" indent="-246396" lvl="1">
              <a:lnSpc>
                <a:spcPts val="2738"/>
              </a:lnSpc>
              <a:buFont typeface="Arial"/>
              <a:buChar char="•"/>
            </a:pPr>
            <a:r>
              <a:rPr lang="en-US" sz="2282">
                <a:solidFill>
                  <a:srgbClr val="FFFFFF"/>
                </a:solidFill>
                <a:latin typeface="Arial"/>
                <a:ea typeface="Arial"/>
                <a:cs typeface="Arial"/>
                <a:sym typeface="Arial"/>
              </a:rPr>
              <a:t>All events taking place in libraries, and children’s events in the Civic theatre were </a:t>
            </a:r>
            <a:r>
              <a:rPr lang="en-US" b="true" sz="2282">
                <a:solidFill>
                  <a:srgbClr val="FFFFFF"/>
                </a:solidFill>
                <a:latin typeface="Arial Bold"/>
                <a:ea typeface="Arial Bold"/>
                <a:cs typeface="Arial Bold"/>
                <a:sym typeface="Arial Bold"/>
              </a:rPr>
              <a:t>free of charge. </a:t>
            </a:r>
            <a:r>
              <a:rPr lang="en-US" sz="2282">
                <a:solidFill>
                  <a:srgbClr val="FFFFFF"/>
                </a:solidFill>
                <a:latin typeface="Arial"/>
                <a:ea typeface="Arial"/>
                <a:cs typeface="Arial"/>
                <a:sym typeface="Arial"/>
              </a:rPr>
              <a:t>Tickets for events in external venues e.g. Rathfarnham Castle were </a:t>
            </a:r>
            <a:r>
              <a:rPr lang="en-US" b="true" sz="2282">
                <a:solidFill>
                  <a:srgbClr val="FFFFFF"/>
                </a:solidFill>
                <a:latin typeface="Arial Bold"/>
                <a:ea typeface="Arial Bold"/>
                <a:cs typeface="Arial Bold"/>
                <a:sym typeface="Arial Bold"/>
              </a:rPr>
              <a:t>minimally priced. </a:t>
            </a:r>
          </a:p>
          <a:p>
            <a:pPr algn="l">
              <a:lnSpc>
                <a:spcPts val="2738"/>
              </a:lnSpc>
            </a:pPr>
          </a:p>
          <a:p>
            <a:pPr algn="l" marL="492791" indent="-246396" lvl="1">
              <a:lnSpc>
                <a:spcPts val="2738"/>
              </a:lnSpc>
              <a:buFont typeface="Arial"/>
              <a:buChar char="•"/>
            </a:pPr>
            <a:r>
              <a:rPr lang="en-US" b="true" sz="2282">
                <a:solidFill>
                  <a:srgbClr val="FFFFFF"/>
                </a:solidFill>
                <a:latin typeface="Arial Bold"/>
                <a:ea typeface="Arial Bold"/>
                <a:cs typeface="Arial Bold"/>
                <a:sym typeface="Arial Bold"/>
              </a:rPr>
              <a:t>Sensory spaces</a:t>
            </a:r>
            <a:r>
              <a:rPr lang="en-US" sz="2282">
                <a:solidFill>
                  <a:srgbClr val="FFFFFF"/>
                </a:solidFill>
                <a:latin typeface="Arial"/>
                <a:ea typeface="Arial"/>
                <a:cs typeface="Arial"/>
                <a:sym typeface="Arial"/>
              </a:rPr>
              <a:t> were available at select events including the Family Fun Day in Tallaght Library.</a:t>
            </a:r>
          </a:p>
          <a:p>
            <a:pPr algn="l">
              <a:lnSpc>
                <a:spcPts val="2738"/>
              </a:lnSpc>
            </a:pPr>
          </a:p>
          <a:p>
            <a:pPr algn="l" marL="492791" indent="-246396" lvl="1">
              <a:lnSpc>
                <a:spcPts val="2738"/>
              </a:lnSpc>
              <a:buFont typeface="Arial"/>
              <a:buChar char="•"/>
            </a:pPr>
            <a:r>
              <a:rPr lang="en-US" b="true" sz="2282">
                <a:solidFill>
                  <a:srgbClr val="FFFFFF"/>
                </a:solidFill>
                <a:latin typeface="Arial Bold"/>
                <a:ea typeface="Arial Bold"/>
                <a:cs typeface="Arial Bold"/>
                <a:sym typeface="Arial Bold"/>
              </a:rPr>
              <a:t>Irish sign language</a:t>
            </a:r>
            <a:r>
              <a:rPr lang="en-US" sz="2282">
                <a:solidFill>
                  <a:srgbClr val="FFFFFF"/>
                </a:solidFill>
                <a:latin typeface="Arial"/>
                <a:ea typeface="Arial"/>
                <a:cs typeface="Arial"/>
                <a:sym typeface="Arial"/>
              </a:rPr>
              <a:t> played an important part in increasing accessibility for this year’s festival. </a:t>
            </a:r>
            <a:r>
              <a:rPr lang="en-US" sz="2282">
                <a:solidFill>
                  <a:srgbClr val="FFFFFF"/>
                </a:solidFill>
                <a:latin typeface="Arial"/>
                <a:ea typeface="Arial"/>
                <a:cs typeface="Arial"/>
                <a:sym typeface="Arial"/>
              </a:rPr>
              <a:t>ISL interpretation was provided for 4 main events in the Civic theatre and Rathfarnham Castle.                        Feedback for provision of this service was excellent, both from attendees and event participants. We aim to increase the provision of ISL to more events in 2026.</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363A92"/>
        </a:solidFill>
      </p:bgPr>
    </p:bg>
    <p:spTree>
      <p:nvGrpSpPr>
        <p:cNvPr id="1" name=""/>
        <p:cNvGrpSpPr/>
        <p:nvPr/>
      </p:nvGrpSpPr>
      <p:grpSpPr>
        <a:xfrm>
          <a:off x="0" y="0"/>
          <a:ext cx="0" cy="0"/>
          <a:chOff x="0" y="0"/>
          <a:chExt cx="0" cy="0"/>
        </a:xfrm>
      </p:grpSpPr>
      <p:sp>
        <p:nvSpPr>
          <p:cNvPr name="Freeform 2" id="2"/>
          <p:cNvSpPr/>
          <p:nvPr/>
        </p:nvSpPr>
        <p:spPr>
          <a:xfrm flipH="false" flipV="false" rot="0">
            <a:off x="-102510" y="-57662"/>
            <a:ext cx="18390510" cy="10344662"/>
          </a:xfrm>
          <a:custGeom>
            <a:avLst/>
            <a:gdLst/>
            <a:ahLst/>
            <a:cxnLst/>
            <a:rect r="r" b="b" t="t" l="l"/>
            <a:pathLst>
              <a:path h="10344662" w="18390510">
                <a:moveTo>
                  <a:pt x="0" y="0"/>
                </a:moveTo>
                <a:lnTo>
                  <a:pt x="18390510" y="0"/>
                </a:lnTo>
                <a:lnTo>
                  <a:pt x="18390510" y="10344662"/>
                </a:lnTo>
                <a:lnTo>
                  <a:pt x="0" y="10344662"/>
                </a:lnTo>
                <a:lnTo>
                  <a:pt x="0" y="0"/>
                </a:lnTo>
                <a:close/>
              </a:path>
            </a:pathLst>
          </a:custGeom>
          <a:blipFill>
            <a:blip r:embed="rId2"/>
            <a:stretch>
              <a:fillRect l="0" t="0" r="0" b="0"/>
            </a:stretch>
          </a:blipFill>
        </p:spPr>
      </p:sp>
      <p:sp>
        <p:nvSpPr>
          <p:cNvPr name="Freeform 3" id="3"/>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3">
              <a:extLst>
                <a:ext uri="{96DAC541-7B7A-43D3-8B79-37D633B846F1}">
                  <asvg:svgBlip xmlns:asvg="http://schemas.microsoft.com/office/drawing/2016/SVG/main" r:embed="rId4"/>
                </a:ext>
              </a:extLst>
            </a:blip>
            <a:stretch>
              <a:fillRect l="0" t="0" r="0" b="-3665"/>
            </a:stretch>
          </a:blipFill>
        </p:spPr>
      </p:sp>
      <p:sp>
        <p:nvSpPr>
          <p:cNvPr name="Freeform 4" id="4"/>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5">
              <a:extLst>
                <a:ext uri="{96DAC541-7B7A-43D3-8B79-37D633B846F1}">
                  <asvg:svgBlip xmlns:asvg="http://schemas.microsoft.com/office/drawing/2016/SVG/main" r:embed="rId6"/>
                </a:ext>
              </a:extLst>
            </a:blip>
            <a:stretch>
              <a:fillRect l="0" t="0" r="0" b="-3665"/>
            </a:stretch>
          </a:blipFill>
        </p:spPr>
      </p:sp>
      <p:grpSp>
        <p:nvGrpSpPr>
          <p:cNvPr name="Group 5" id="5"/>
          <p:cNvGrpSpPr/>
          <p:nvPr/>
        </p:nvGrpSpPr>
        <p:grpSpPr>
          <a:xfrm rot="0">
            <a:off x="756706" y="707556"/>
            <a:ext cx="7416862" cy="1755500"/>
            <a:chOff x="0" y="0"/>
            <a:chExt cx="9889150" cy="2340666"/>
          </a:xfrm>
        </p:grpSpPr>
        <p:sp>
          <p:nvSpPr>
            <p:cNvPr name="Freeform 6" id="6"/>
            <p:cNvSpPr/>
            <p:nvPr/>
          </p:nvSpPr>
          <p:spPr>
            <a:xfrm flipH="false" flipV="false" rot="0">
              <a:off x="0" y="0"/>
              <a:ext cx="9889150" cy="2340666"/>
            </a:xfrm>
            <a:custGeom>
              <a:avLst/>
              <a:gdLst/>
              <a:ahLst/>
              <a:cxnLst/>
              <a:rect r="r" b="b" t="t" l="l"/>
              <a:pathLst>
                <a:path h="2340666" w="9889150">
                  <a:moveTo>
                    <a:pt x="0" y="0"/>
                  </a:moveTo>
                  <a:lnTo>
                    <a:pt x="9889150" y="0"/>
                  </a:lnTo>
                  <a:lnTo>
                    <a:pt x="9889150" y="2340666"/>
                  </a:lnTo>
                  <a:lnTo>
                    <a:pt x="0" y="2340666"/>
                  </a:lnTo>
                  <a:close/>
                </a:path>
              </a:pathLst>
            </a:custGeom>
            <a:solidFill>
              <a:srgbClr val="000000">
                <a:alpha val="0"/>
              </a:srgbClr>
            </a:solidFill>
          </p:spPr>
        </p:sp>
        <p:sp>
          <p:nvSpPr>
            <p:cNvPr name="TextBox 7" id="7"/>
            <p:cNvSpPr txBox="true"/>
            <p:nvPr/>
          </p:nvSpPr>
          <p:spPr>
            <a:xfrm>
              <a:off x="0" y="-19050"/>
              <a:ext cx="9889150" cy="2359716"/>
            </a:xfrm>
            <a:prstGeom prst="rect">
              <a:avLst/>
            </a:prstGeom>
          </p:spPr>
          <p:txBody>
            <a:bodyPr anchor="ctr" rtlCol="false" tIns="0" lIns="0" bIns="0" rIns="0"/>
            <a:lstStyle/>
            <a:p>
              <a:pPr algn="l">
                <a:lnSpc>
                  <a:spcPts val="5895"/>
                </a:lnSpc>
              </a:pPr>
              <a:r>
                <a:rPr lang="en-US" sz="4912">
                  <a:solidFill>
                    <a:srgbClr val="FFFFFF"/>
                  </a:solidFill>
                  <a:latin typeface="Arial"/>
                  <a:ea typeface="Arial"/>
                  <a:cs typeface="Arial"/>
                  <a:sym typeface="Arial"/>
                </a:rPr>
                <a:t>Engagement and Participation</a:t>
              </a:r>
            </a:p>
          </p:txBody>
        </p:sp>
      </p:grpSp>
      <p:sp>
        <p:nvSpPr>
          <p:cNvPr name="Freeform 8" id="8"/>
          <p:cNvSpPr/>
          <p:nvPr/>
        </p:nvSpPr>
        <p:spPr>
          <a:xfrm flipH="false" flipV="false" rot="0">
            <a:off x="8064593" y="1624023"/>
            <a:ext cx="5913118" cy="2662507"/>
          </a:xfrm>
          <a:custGeom>
            <a:avLst/>
            <a:gdLst/>
            <a:ahLst/>
            <a:cxnLst/>
            <a:rect r="r" b="b" t="t" l="l"/>
            <a:pathLst>
              <a:path h="2662507" w="5913118">
                <a:moveTo>
                  <a:pt x="0" y="0"/>
                </a:moveTo>
                <a:lnTo>
                  <a:pt x="5913119" y="0"/>
                </a:lnTo>
                <a:lnTo>
                  <a:pt x="5913119" y="2662507"/>
                </a:lnTo>
                <a:lnTo>
                  <a:pt x="0" y="2662507"/>
                </a:lnTo>
                <a:lnTo>
                  <a:pt x="0" y="0"/>
                </a:lnTo>
                <a:close/>
              </a:path>
            </a:pathLst>
          </a:custGeom>
          <a:blipFill>
            <a:blip r:embed="rId7"/>
            <a:stretch>
              <a:fillRect l="0" t="0" r="0" b="0"/>
            </a:stretch>
          </a:blipFill>
        </p:spPr>
      </p:sp>
      <p:sp>
        <p:nvSpPr>
          <p:cNvPr name="Freeform 9" id="9"/>
          <p:cNvSpPr/>
          <p:nvPr/>
        </p:nvSpPr>
        <p:spPr>
          <a:xfrm flipH="false" flipV="false" rot="0">
            <a:off x="14496489" y="1893186"/>
            <a:ext cx="2762811" cy="3821749"/>
          </a:xfrm>
          <a:custGeom>
            <a:avLst/>
            <a:gdLst/>
            <a:ahLst/>
            <a:cxnLst/>
            <a:rect r="r" b="b" t="t" l="l"/>
            <a:pathLst>
              <a:path h="3821749" w="2762811">
                <a:moveTo>
                  <a:pt x="0" y="0"/>
                </a:moveTo>
                <a:lnTo>
                  <a:pt x="2762811" y="0"/>
                </a:lnTo>
                <a:lnTo>
                  <a:pt x="2762811" y="3821749"/>
                </a:lnTo>
                <a:lnTo>
                  <a:pt x="0" y="3821749"/>
                </a:lnTo>
                <a:lnTo>
                  <a:pt x="0" y="0"/>
                </a:lnTo>
                <a:close/>
              </a:path>
            </a:pathLst>
          </a:custGeom>
          <a:blipFill>
            <a:blip r:embed="rId8"/>
            <a:stretch>
              <a:fillRect l="-7671" t="0" r="-4720" b="0"/>
            </a:stretch>
          </a:blipFill>
        </p:spPr>
      </p:sp>
      <p:sp>
        <p:nvSpPr>
          <p:cNvPr name="Freeform 10" id="10"/>
          <p:cNvSpPr/>
          <p:nvPr/>
        </p:nvSpPr>
        <p:spPr>
          <a:xfrm flipH="false" flipV="false" rot="-488051">
            <a:off x="7542479" y="4103111"/>
            <a:ext cx="6997937" cy="2390190"/>
          </a:xfrm>
          <a:custGeom>
            <a:avLst/>
            <a:gdLst/>
            <a:ahLst/>
            <a:cxnLst/>
            <a:rect r="r" b="b" t="t" l="l"/>
            <a:pathLst>
              <a:path h="2390190" w="6997937">
                <a:moveTo>
                  <a:pt x="0" y="0"/>
                </a:moveTo>
                <a:lnTo>
                  <a:pt x="6997937" y="0"/>
                </a:lnTo>
                <a:lnTo>
                  <a:pt x="6997937" y="2390189"/>
                </a:lnTo>
                <a:lnTo>
                  <a:pt x="0" y="2390189"/>
                </a:lnTo>
                <a:lnTo>
                  <a:pt x="0" y="0"/>
                </a:lnTo>
                <a:close/>
              </a:path>
            </a:pathLst>
          </a:custGeom>
          <a:blipFill>
            <a:blip r:embed="rId9"/>
            <a:stretch>
              <a:fillRect l="0" t="0" r="-5996" b="0"/>
            </a:stretch>
          </a:blipFill>
        </p:spPr>
      </p:sp>
      <p:sp>
        <p:nvSpPr>
          <p:cNvPr name="Freeform 11" id="11"/>
          <p:cNvSpPr/>
          <p:nvPr/>
        </p:nvSpPr>
        <p:spPr>
          <a:xfrm flipH="false" flipV="false" rot="0">
            <a:off x="9414888" y="5985582"/>
            <a:ext cx="6441132" cy="3020295"/>
          </a:xfrm>
          <a:custGeom>
            <a:avLst/>
            <a:gdLst/>
            <a:ahLst/>
            <a:cxnLst/>
            <a:rect r="r" b="b" t="t" l="l"/>
            <a:pathLst>
              <a:path h="3020295" w="6441132">
                <a:moveTo>
                  <a:pt x="0" y="0"/>
                </a:moveTo>
                <a:lnTo>
                  <a:pt x="6441132" y="0"/>
                </a:lnTo>
                <a:lnTo>
                  <a:pt x="6441132" y="3020295"/>
                </a:lnTo>
                <a:lnTo>
                  <a:pt x="0" y="3020295"/>
                </a:lnTo>
                <a:lnTo>
                  <a:pt x="0" y="0"/>
                </a:lnTo>
                <a:close/>
              </a:path>
            </a:pathLst>
          </a:custGeom>
          <a:blipFill>
            <a:blip r:embed="rId10"/>
            <a:stretch>
              <a:fillRect l="0" t="0" r="0" b="0"/>
            </a:stretch>
          </a:blipFill>
        </p:spPr>
      </p:sp>
      <p:sp>
        <p:nvSpPr>
          <p:cNvPr name="TextBox 12" id="12"/>
          <p:cNvSpPr txBox="true"/>
          <p:nvPr/>
        </p:nvSpPr>
        <p:spPr>
          <a:xfrm rot="0">
            <a:off x="756706" y="2724150"/>
            <a:ext cx="5761896" cy="5162550"/>
          </a:xfrm>
          <a:prstGeom prst="rect">
            <a:avLst/>
          </a:prstGeom>
        </p:spPr>
        <p:txBody>
          <a:bodyPr anchor="t" rtlCol="false" tIns="0" lIns="0" bIns="0" rIns="0">
            <a:spAutoFit/>
          </a:bodyPr>
          <a:lstStyle/>
          <a:p>
            <a:pPr algn="just">
              <a:lnSpc>
                <a:spcPts val="2737"/>
              </a:lnSpc>
            </a:pPr>
            <a:r>
              <a:rPr lang="en-US" sz="2280">
                <a:solidFill>
                  <a:srgbClr val="FFFFFF"/>
                </a:solidFill>
                <a:latin typeface="Arial"/>
                <a:ea typeface="Arial"/>
                <a:cs typeface="Arial"/>
                <a:sym typeface="Arial"/>
              </a:rPr>
              <a:t>There were </a:t>
            </a:r>
            <a:r>
              <a:rPr lang="en-US" sz="2280" b="true">
                <a:solidFill>
                  <a:srgbClr val="FFFFFF"/>
                </a:solidFill>
                <a:latin typeface="Arial Bold"/>
                <a:ea typeface="Arial Bold"/>
                <a:cs typeface="Arial Bold"/>
                <a:sym typeface="Arial Bold"/>
              </a:rPr>
              <a:t>45</a:t>
            </a:r>
            <a:r>
              <a:rPr lang="en-US" sz="2280">
                <a:solidFill>
                  <a:srgbClr val="FFFFFF"/>
                </a:solidFill>
                <a:latin typeface="Arial"/>
                <a:ea typeface="Arial"/>
                <a:cs typeface="Arial"/>
                <a:sym typeface="Arial"/>
              </a:rPr>
              <a:t> events delivered across </a:t>
            </a:r>
            <a:r>
              <a:rPr lang="en-US" sz="2280" b="true">
                <a:solidFill>
                  <a:srgbClr val="FFFFFF"/>
                </a:solidFill>
                <a:latin typeface="Arial Bold"/>
                <a:ea typeface="Arial Bold"/>
                <a:cs typeface="Arial Bold"/>
                <a:sym typeface="Arial Bold"/>
              </a:rPr>
              <a:t>12</a:t>
            </a:r>
            <a:r>
              <a:rPr lang="en-US" sz="2280">
                <a:solidFill>
                  <a:srgbClr val="FFFFFF"/>
                </a:solidFill>
                <a:latin typeface="Arial"/>
                <a:ea typeface="Arial"/>
                <a:cs typeface="Arial"/>
                <a:sym typeface="Arial"/>
              </a:rPr>
              <a:t> venues. 17 events </a:t>
            </a:r>
            <a:r>
              <a:rPr lang="en-US" sz="2280" b="true">
                <a:solidFill>
                  <a:srgbClr val="FFFFFF"/>
                </a:solidFill>
                <a:latin typeface="Arial Bold"/>
                <a:ea typeface="Arial Bold"/>
                <a:cs typeface="Arial Bold"/>
                <a:sym typeface="Arial Bold"/>
              </a:rPr>
              <a:t>booked out.</a:t>
            </a:r>
          </a:p>
          <a:p>
            <a:pPr algn="just">
              <a:lnSpc>
                <a:spcPts val="2737"/>
              </a:lnSpc>
            </a:pPr>
          </a:p>
          <a:p>
            <a:pPr algn="just">
              <a:lnSpc>
                <a:spcPts val="2737"/>
              </a:lnSpc>
            </a:pPr>
            <a:r>
              <a:rPr lang="en-US" sz="2280">
                <a:solidFill>
                  <a:srgbClr val="FFFFFF"/>
                </a:solidFill>
                <a:latin typeface="Arial"/>
                <a:ea typeface="Arial"/>
                <a:cs typeface="Arial"/>
                <a:sym typeface="Arial"/>
              </a:rPr>
              <a:t>Total attendance was approx </a:t>
            </a:r>
            <a:r>
              <a:rPr lang="en-US" sz="2280" b="true">
                <a:solidFill>
                  <a:srgbClr val="FFFFFF"/>
                </a:solidFill>
                <a:latin typeface="Arial Bold"/>
                <a:ea typeface="Arial Bold"/>
                <a:cs typeface="Arial Bold"/>
                <a:sym typeface="Arial Bold"/>
              </a:rPr>
              <a:t>5,500 </a:t>
            </a:r>
            <a:r>
              <a:rPr lang="en-US" sz="2280">
                <a:solidFill>
                  <a:srgbClr val="FFFFFF"/>
                </a:solidFill>
                <a:latin typeface="Arial"/>
                <a:ea typeface="Arial"/>
                <a:cs typeface="Arial"/>
                <a:sym typeface="Arial"/>
              </a:rPr>
              <a:t>people, a </a:t>
            </a:r>
            <a:r>
              <a:rPr lang="en-US" sz="2280" b="true">
                <a:solidFill>
                  <a:srgbClr val="FFFFFF"/>
                </a:solidFill>
                <a:latin typeface="Arial Bold"/>
                <a:ea typeface="Arial Bold"/>
                <a:cs typeface="Arial Bold"/>
                <a:sym typeface="Arial Bold"/>
              </a:rPr>
              <a:t>10% increase</a:t>
            </a:r>
            <a:r>
              <a:rPr lang="en-US" sz="2280">
                <a:solidFill>
                  <a:srgbClr val="FFFFFF"/>
                </a:solidFill>
                <a:latin typeface="Arial"/>
                <a:ea typeface="Arial"/>
                <a:cs typeface="Arial"/>
                <a:sym typeface="Arial"/>
              </a:rPr>
              <a:t> on 2024.</a:t>
            </a:r>
          </a:p>
          <a:p>
            <a:pPr algn="just">
              <a:lnSpc>
                <a:spcPts val="2737"/>
              </a:lnSpc>
            </a:pPr>
          </a:p>
          <a:p>
            <a:pPr algn="just">
              <a:lnSpc>
                <a:spcPts val="2737"/>
              </a:lnSpc>
            </a:pPr>
            <a:r>
              <a:rPr lang="en-US" sz="2280">
                <a:solidFill>
                  <a:srgbClr val="FFFFFF"/>
                </a:solidFill>
                <a:latin typeface="Arial"/>
                <a:ea typeface="Arial"/>
                <a:cs typeface="Arial"/>
                <a:sym typeface="Arial"/>
              </a:rPr>
              <a:t>Social media engagement </a:t>
            </a:r>
            <a:r>
              <a:rPr lang="en-US" sz="2280" b="true">
                <a:solidFill>
                  <a:srgbClr val="FFFFFF"/>
                </a:solidFill>
                <a:latin typeface="Arial Bold"/>
                <a:ea typeface="Arial Bold"/>
                <a:cs typeface="Arial Bold"/>
                <a:sym typeface="Arial Bold"/>
              </a:rPr>
              <a:t>increased by 31%</a:t>
            </a:r>
            <a:r>
              <a:rPr lang="en-US" sz="2280">
                <a:solidFill>
                  <a:srgbClr val="FFFFFF"/>
                </a:solidFill>
                <a:latin typeface="Arial"/>
                <a:ea typeface="Arial"/>
                <a:cs typeface="Arial"/>
                <a:sym typeface="Arial"/>
              </a:rPr>
              <a:t> on select channels. Follower numbers </a:t>
            </a:r>
            <a:r>
              <a:rPr lang="en-US" sz="2280" b="true">
                <a:solidFill>
                  <a:srgbClr val="FFFFFF"/>
                </a:solidFill>
                <a:latin typeface="Arial Bold"/>
                <a:ea typeface="Arial Bold"/>
                <a:cs typeface="Arial Bold"/>
                <a:sym typeface="Arial Bold"/>
              </a:rPr>
              <a:t>increased by 23%.</a:t>
            </a:r>
          </a:p>
          <a:p>
            <a:pPr algn="just">
              <a:lnSpc>
                <a:spcPts val="2737"/>
              </a:lnSpc>
            </a:pPr>
          </a:p>
          <a:p>
            <a:pPr algn="l">
              <a:lnSpc>
                <a:spcPts val="2737"/>
              </a:lnSpc>
            </a:pPr>
            <a:r>
              <a:rPr lang="en-US" sz="2280">
                <a:solidFill>
                  <a:srgbClr val="FFFFFF"/>
                </a:solidFill>
                <a:latin typeface="Arial"/>
                <a:ea typeface="Arial"/>
                <a:cs typeface="Arial"/>
                <a:sym typeface="Arial"/>
              </a:rPr>
              <a:t>Media engagement was significant in 2025, with festival coverage appearing in national outlets including Newstalk, the Sunday Independent, the Irish Times, the Journal and RTE.ie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363A92"/>
        </a:solidFill>
      </p:bgPr>
    </p:bg>
    <p:spTree>
      <p:nvGrpSpPr>
        <p:cNvPr id="1" name=""/>
        <p:cNvGrpSpPr/>
        <p:nvPr/>
      </p:nvGrpSpPr>
      <p:grpSpPr>
        <a:xfrm>
          <a:off x="0" y="0"/>
          <a:ext cx="0" cy="0"/>
          <a:chOff x="0" y="0"/>
          <a:chExt cx="0" cy="0"/>
        </a:xfrm>
      </p:grpSpPr>
      <p:sp>
        <p:nvSpPr>
          <p:cNvPr name="Freeform 2" id="2"/>
          <p:cNvSpPr/>
          <p:nvPr/>
        </p:nvSpPr>
        <p:spPr>
          <a:xfrm flipH="false" flipV="false" rot="0">
            <a:off x="-102510" y="-57662"/>
            <a:ext cx="18390510" cy="10344662"/>
          </a:xfrm>
          <a:custGeom>
            <a:avLst/>
            <a:gdLst/>
            <a:ahLst/>
            <a:cxnLst/>
            <a:rect r="r" b="b" t="t" l="l"/>
            <a:pathLst>
              <a:path h="10344662" w="18390510">
                <a:moveTo>
                  <a:pt x="0" y="0"/>
                </a:moveTo>
                <a:lnTo>
                  <a:pt x="18390510" y="0"/>
                </a:lnTo>
                <a:lnTo>
                  <a:pt x="18390510" y="10344662"/>
                </a:lnTo>
                <a:lnTo>
                  <a:pt x="0" y="10344662"/>
                </a:lnTo>
                <a:lnTo>
                  <a:pt x="0" y="0"/>
                </a:lnTo>
                <a:close/>
              </a:path>
            </a:pathLst>
          </a:custGeom>
          <a:blipFill>
            <a:blip r:embed="rId2"/>
            <a:stretch>
              <a:fillRect l="0" t="0" r="0" b="0"/>
            </a:stretch>
          </a:blipFill>
        </p:spPr>
      </p:sp>
      <p:sp>
        <p:nvSpPr>
          <p:cNvPr name="Freeform 3" id="3"/>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3">
              <a:extLst>
                <a:ext uri="{96DAC541-7B7A-43D3-8B79-37D633B846F1}">
                  <asvg:svgBlip xmlns:asvg="http://schemas.microsoft.com/office/drawing/2016/SVG/main" r:embed="rId4"/>
                </a:ext>
              </a:extLst>
            </a:blip>
            <a:stretch>
              <a:fillRect l="0" t="0" r="0" b="-3665"/>
            </a:stretch>
          </a:blipFill>
        </p:spPr>
      </p:sp>
      <p:grpSp>
        <p:nvGrpSpPr>
          <p:cNvPr name="Group 4" id="4"/>
          <p:cNvGrpSpPr/>
          <p:nvPr/>
        </p:nvGrpSpPr>
        <p:grpSpPr>
          <a:xfrm rot="0">
            <a:off x="9301500" y="197156"/>
            <a:ext cx="8784093" cy="9892688"/>
            <a:chOff x="0" y="0"/>
            <a:chExt cx="721716" cy="812800"/>
          </a:xfrm>
        </p:grpSpPr>
        <p:sp>
          <p:nvSpPr>
            <p:cNvPr name="Freeform 5" id="5"/>
            <p:cNvSpPr/>
            <p:nvPr/>
          </p:nvSpPr>
          <p:spPr>
            <a:xfrm flipH="false" flipV="false" rot="0">
              <a:off x="0" y="0"/>
              <a:ext cx="721716" cy="812800"/>
            </a:xfrm>
            <a:custGeom>
              <a:avLst/>
              <a:gdLst/>
              <a:ahLst/>
              <a:cxnLst/>
              <a:rect r="r" b="b" t="t" l="l"/>
              <a:pathLst>
                <a:path h="812800" w="721716">
                  <a:moveTo>
                    <a:pt x="0" y="0"/>
                  </a:moveTo>
                  <a:lnTo>
                    <a:pt x="721716" y="0"/>
                  </a:lnTo>
                  <a:lnTo>
                    <a:pt x="721716" y="812800"/>
                  </a:lnTo>
                  <a:lnTo>
                    <a:pt x="0" y="812800"/>
                  </a:lnTo>
                  <a:close/>
                </a:path>
              </a:pathLst>
            </a:custGeom>
            <a:blipFill>
              <a:blip r:embed="rId5"/>
              <a:stretch>
                <a:fillRect l="-457" t="0" r="-457" b="-19620"/>
              </a:stretch>
            </a:blipFill>
          </p:spPr>
        </p:sp>
      </p:grpSp>
      <p:sp>
        <p:nvSpPr>
          <p:cNvPr name="Freeform 6" id="6"/>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6">
              <a:extLst>
                <a:ext uri="{96DAC541-7B7A-43D3-8B79-37D633B846F1}">
                  <asvg:svgBlip xmlns:asvg="http://schemas.microsoft.com/office/drawing/2016/SVG/main" r:embed="rId7"/>
                </a:ext>
              </a:extLst>
            </a:blip>
            <a:stretch>
              <a:fillRect l="0" t="0" r="0" b="-3665"/>
            </a:stretch>
          </a:blipFill>
        </p:spPr>
      </p:sp>
      <p:grpSp>
        <p:nvGrpSpPr>
          <p:cNvPr name="Group 7" id="7"/>
          <p:cNvGrpSpPr/>
          <p:nvPr/>
        </p:nvGrpSpPr>
        <p:grpSpPr>
          <a:xfrm rot="0">
            <a:off x="756706" y="707556"/>
            <a:ext cx="6389782" cy="1755500"/>
            <a:chOff x="0" y="0"/>
            <a:chExt cx="8519709" cy="2340666"/>
          </a:xfrm>
        </p:grpSpPr>
        <p:sp>
          <p:nvSpPr>
            <p:cNvPr name="Freeform 8" id="8"/>
            <p:cNvSpPr/>
            <p:nvPr/>
          </p:nvSpPr>
          <p:spPr>
            <a:xfrm flipH="false" flipV="false" rot="0">
              <a:off x="0" y="0"/>
              <a:ext cx="8519709" cy="2340666"/>
            </a:xfrm>
            <a:custGeom>
              <a:avLst/>
              <a:gdLst/>
              <a:ahLst/>
              <a:cxnLst/>
              <a:rect r="r" b="b" t="t" l="l"/>
              <a:pathLst>
                <a:path h="2340666" w="8519709">
                  <a:moveTo>
                    <a:pt x="0" y="0"/>
                  </a:moveTo>
                  <a:lnTo>
                    <a:pt x="8519709" y="0"/>
                  </a:lnTo>
                  <a:lnTo>
                    <a:pt x="8519709" y="2340666"/>
                  </a:lnTo>
                  <a:lnTo>
                    <a:pt x="0" y="2340666"/>
                  </a:lnTo>
                  <a:close/>
                </a:path>
              </a:pathLst>
            </a:custGeom>
            <a:solidFill>
              <a:srgbClr val="000000">
                <a:alpha val="0"/>
              </a:srgbClr>
            </a:solidFill>
          </p:spPr>
        </p:sp>
        <p:sp>
          <p:nvSpPr>
            <p:cNvPr name="TextBox 9" id="9"/>
            <p:cNvSpPr txBox="true"/>
            <p:nvPr/>
          </p:nvSpPr>
          <p:spPr>
            <a:xfrm>
              <a:off x="0" y="-19050"/>
              <a:ext cx="8519709" cy="2359716"/>
            </a:xfrm>
            <a:prstGeom prst="rect">
              <a:avLst/>
            </a:prstGeom>
          </p:spPr>
          <p:txBody>
            <a:bodyPr anchor="ctr" rtlCol="false" tIns="0" lIns="0" bIns="0" rIns="0"/>
            <a:lstStyle/>
            <a:p>
              <a:pPr algn="l">
                <a:lnSpc>
                  <a:spcPts val="5895"/>
                </a:lnSpc>
              </a:pPr>
              <a:r>
                <a:rPr lang="en-US" sz="4912">
                  <a:solidFill>
                    <a:srgbClr val="FFFFFF"/>
                  </a:solidFill>
                  <a:latin typeface="Arial"/>
                  <a:ea typeface="Arial"/>
                  <a:cs typeface="Arial"/>
                  <a:sym typeface="Arial"/>
                </a:rPr>
                <a:t>Collaboration and Partnership</a:t>
              </a:r>
            </a:p>
          </p:txBody>
        </p:sp>
      </p:grpSp>
      <p:sp>
        <p:nvSpPr>
          <p:cNvPr name="TextBox 10" id="10"/>
          <p:cNvSpPr txBox="true"/>
          <p:nvPr/>
        </p:nvSpPr>
        <p:spPr>
          <a:xfrm rot="0">
            <a:off x="756706" y="2724150"/>
            <a:ext cx="5761896" cy="1733550"/>
          </a:xfrm>
          <a:prstGeom prst="rect">
            <a:avLst/>
          </a:prstGeom>
        </p:spPr>
        <p:txBody>
          <a:bodyPr anchor="t" rtlCol="false" tIns="0" lIns="0" bIns="0" rIns="0">
            <a:spAutoFit/>
          </a:bodyPr>
          <a:lstStyle/>
          <a:p>
            <a:pPr algn="just">
              <a:lnSpc>
                <a:spcPts val="2737"/>
              </a:lnSpc>
            </a:pPr>
            <a:r>
              <a:rPr lang="en-US" sz="2280">
                <a:solidFill>
                  <a:srgbClr val="FFFFFF"/>
                </a:solidFill>
                <a:latin typeface="Arial"/>
                <a:ea typeface="Arial"/>
                <a:cs typeface="Arial"/>
                <a:sym typeface="Arial"/>
              </a:rPr>
              <a:t>Red Line’s continued success is predicated on maintaining strong partnerships with ongoing collaborators, while cultivating new relationships with internal and external stakeholders:</a:t>
            </a:r>
          </a:p>
        </p:txBody>
      </p:sp>
      <p:sp>
        <p:nvSpPr>
          <p:cNvPr name="TextBox 11" id="11"/>
          <p:cNvSpPr txBox="true"/>
          <p:nvPr/>
        </p:nvSpPr>
        <p:spPr>
          <a:xfrm rot="0">
            <a:off x="756706" y="4676775"/>
            <a:ext cx="5761896" cy="3602562"/>
          </a:xfrm>
          <a:prstGeom prst="rect">
            <a:avLst/>
          </a:prstGeom>
        </p:spPr>
        <p:txBody>
          <a:bodyPr anchor="t" rtlCol="false" tIns="0" lIns="0" bIns="0" rIns="0">
            <a:spAutoFit/>
          </a:bodyPr>
          <a:lstStyle/>
          <a:p>
            <a:pPr algn="just" marL="492443" indent="-246222" lvl="1">
              <a:lnSpc>
                <a:spcPts val="3170"/>
              </a:lnSpc>
              <a:buFont typeface="Arial"/>
              <a:buChar char="•"/>
            </a:pPr>
            <a:r>
              <a:rPr lang="en-US" sz="2280">
                <a:solidFill>
                  <a:srgbClr val="FFFFFF"/>
                </a:solidFill>
                <a:latin typeface="Arial"/>
                <a:ea typeface="Arial"/>
                <a:cs typeface="Arial"/>
                <a:sym typeface="Arial"/>
              </a:rPr>
              <a:t>SDCC Arts Office</a:t>
            </a:r>
          </a:p>
          <a:p>
            <a:pPr algn="just" marL="492443" indent="-246222" lvl="1">
              <a:lnSpc>
                <a:spcPts val="3170"/>
              </a:lnSpc>
              <a:buFont typeface="Arial"/>
              <a:buChar char="•"/>
            </a:pPr>
            <a:r>
              <a:rPr lang="en-US" sz="2280">
                <a:solidFill>
                  <a:srgbClr val="FFFFFF"/>
                </a:solidFill>
                <a:latin typeface="Arial"/>
                <a:ea typeface="Arial"/>
                <a:cs typeface="Arial"/>
                <a:sym typeface="Arial"/>
              </a:rPr>
              <a:t>Local Enterprise Office</a:t>
            </a:r>
          </a:p>
          <a:p>
            <a:pPr algn="just" marL="492443" indent="-246222" lvl="1">
              <a:lnSpc>
                <a:spcPts val="3170"/>
              </a:lnSpc>
              <a:buFont typeface="Arial"/>
              <a:buChar char="•"/>
            </a:pPr>
            <a:r>
              <a:rPr lang="en-US" sz="2280">
                <a:solidFill>
                  <a:srgbClr val="FFFFFF"/>
                </a:solidFill>
                <a:latin typeface="Arial"/>
                <a:ea typeface="Arial"/>
                <a:cs typeface="Arial"/>
                <a:sym typeface="Arial"/>
              </a:rPr>
              <a:t>OPW</a:t>
            </a:r>
          </a:p>
          <a:p>
            <a:pPr algn="just" marL="492443" indent="-246222" lvl="1">
              <a:lnSpc>
                <a:spcPts val="3170"/>
              </a:lnSpc>
              <a:buFont typeface="Arial"/>
              <a:buChar char="•"/>
            </a:pPr>
            <a:r>
              <a:rPr lang="en-US" sz="2280">
                <a:solidFill>
                  <a:srgbClr val="FFFFFF"/>
                </a:solidFill>
                <a:latin typeface="Arial"/>
                <a:ea typeface="Arial"/>
                <a:cs typeface="Arial"/>
                <a:sym typeface="Arial"/>
              </a:rPr>
              <a:t>Rua Red</a:t>
            </a:r>
          </a:p>
          <a:p>
            <a:pPr algn="just" marL="492443" indent="-246222" lvl="1">
              <a:lnSpc>
                <a:spcPts val="3170"/>
              </a:lnSpc>
              <a:buFont typeface="Arial"/>
              <a:buChar char="•"/>
            </a:pPr>
            <a:r>
              <a:rPr lang="en-US" sz="2280">
                <a:solidFill>
                  <a:srgbClr val="FFFFFF"/>
                </a:solidFill>
                <a:latin typeface="Arial"/>
                <a:ea typeface="Arial"/>
                <a:cs typeface="Arial"/>
                <a:sym typeface="Arial"/>
              </a:rPr>
              <a:t>Civic Theatre</a:t>
            </a:r>
          </a:p>
          <a:p>
            <a:pPr algn="just" marL="492443" indent="-246222" lvl="1">
              <a:lnSpc>
                <a:spcPts val="3170"/>
              </a:lnSpc>
              <a:buFont typeface="Arial"/>
              <a:buChar char="•"/>
            </a:pPr>
            <a:r>
              <a:rPr lang="en-US" sz="2280">
                <a:solidFill>
                  <a:srgbClr val="FFFFFF"/>
                </a:solidFill>
                <a:latin typeface="Arial"/>
                <a:ea typeface="Arial"/>
                <a:cs typeface="Arial"/>
                <a:sym typeface="Arial"/>
              </a:rPr>
              <a:t>South Dublin Volunteers</a:t>
            </a:r>
          </a:p>
          <a:p>
            <a:pPr algn="just" marL="492443" indent="-246222" lvl="1">
              <a:lnSpc>
                <a:spcPts val="3170"/>
              </a:lnSpc>
              <a:buFont typeface="Arial"/>
              <a:buChar char="•"/>
            </a:pPr>
            <a:r>
              <a:rPr lang="en-US" sz="2280">
                <a:solidFill>
                  <a:srgbClr val="FFFFFF"/>
                </a:solidFill>
                <a:latin typeface="Arial"/>
                <a:ea typeface="Arial"/>
                <a:cs typeface="Arial"/>
                <a:sym typeface="Arial"/>
              </a:rPr>
              <a:t>Bridge Interpreters</a:t>
            </a:r>
          </a:p>
          <a:p>
            <a:pPr algn="just" marL="492443" indent="-246222" lvl="1">
              <a:lnSpc>
                <a:spcPts val="3170"/>
              </a:lnSpc>
              <a:buFont typeface="Arial"/>
              <a:buChar char="•"/>
            </a:pPr>
            <a:r>
              <a:rPr lang="en-US" sz="2280">
                <a:solidFill>
                  <a:srgbClr val="FFFFFF"/>
                </a:solidFill>
                <a:latin typeface="Arial"/>
                <a:ea typeface="Arial"/>
                <a:cs typeface="Arial"/>
                <a:sym typeface="Arial"/>
              </a:rPr>
              <a:t>Publishers, booksellers</a:t>
            </a:r>
          </a:p>
          <a:p>
            <a:pPr algn="just" marL="492443" indent="-246222" lvl="1">
              <a:lnSpc>
                <a:spcPts val="3170"/>
              </a:lnSpc>
              <a:buFont typeface="Arial"/>
              <a:buChar char="•"/>
            </a:pPr>
            <a:r>
              <a:rPr lang="en-US" sz="2280">
                <a:solidFill>
                  <a:srgbClr val="FFFFFF"/>
                </a:solidFill>
                <a:latin typeface="Arial"/>
                <a:ea typeface="Arial"/>
                <a:cs typeface="Arial"/>
                <a:sym typeface="Arial"/>
              </a:rPr>
              <a:t>Local writers and writing groups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363A92"/>
        </a:solidFill>
      </p:bgPr>
    </p:bg>
    <p:spTree>
      <p:nvGrpSpPr>
        <p:cNvPr id="1" name=""/>
        <p:cNvGrpSpPr/>
        <p:nvPr/>
      </p:nvGrpSpPr>
      <p:grpSpPr>
        <a:xfrm>
          <a:off x="0" y="0"/>
          <a:ext cx="0" cy="0"/>
          <a:chOff x="0" y="0"/>
          <a:chExt cx="0" cy="0"/>
        </a:xfrm>
      </p:grpSpPr>
      <p:grpSp>
        <p:nvGrpSpPr>
          <p:cNvPr name="Group 2" id="2"/>
          <p:cNvGrpSpPr/>
          <p:nvPr/>
        </p:nvGrpSpPr>
        <p:grpSpPr>
          <a:xfrm rot="0">
            <a:off x="7146488" y="308835"/>
            <a:ext cx="10937316" cy="9669330"/>
            <a:chOff x="0" y="0"/>
            <a:chExt cx="14583088" cy="12892441"/>
          </a:xfrm>
        </p:grpSpPr>
        <p:pic>
          <p:nvPicPr>
            <p:cNvPr name="Picture 3" id="3"/>
            <p:cNvPicPr>
              <a:picLocks noChangeAspect="true"/>
            </p:cNvPicPr>
            <p:nvPr/>
          </p:nvPicPr>
          <p:blipFill>
            <a:blip r:embed="rId2"/>
            <a:srcRect l="3274" t="0" r="3274" b="0"/>
            <a:stretch>
              <a:fillRect/>
            </a:stretch>
          </p:blipFill>
          <p:spPr>
            <a:xfrm flipH="false" flipV="false">
              <a:off x="0" y="0"/>
              <a:ext cx="14583088" cy="12892441"/>
            </a:xfrm>
            <a:prstGeom prst="rect">
              <a:avLst/>
            </a:prstGeom>
          </p:spPr>
        </p:pic>
      </p:grpSp>
      <p:grpSp>
        <p:nvGrpSpPr>
          <p:cNvPr name="Group 4" id="4"/>
          <p:cNvGrpSpPr/>
          <p:nvPr/>
        </p:nvGrpSpPr>
        <p:grpSpPr>
          <a:xfrm rot="0">
            <a:off x="756706" y="707556"/>
            <a:ext cx="6389782" cy="1285197"/>
            <a:chOff x="0" y="0"/>
            <a:chExt cx="8519709" cy="1713596"/>
          </a:xfrm>
        </p:grpSpPr>
        <p:sp>
          <p:nvSpPr>
            <p:cNvPr name="Freeform 5" id="5"/>
            <p:cNvSpPr/>
            <p:nvPr/>
          </p:nvSpPr>
          <p:spPr>
            <a:xfrm flipH="false" flipV="false" rot="0">
              <a:off x="0" y="0"/>
              <a:ext cx="8519709" cy="1713596"/>
            </a:xfrm>
            <a:custGeom>
              <a:avLst/>
              <a:gdLst/>
              <a:ahLst/>
              <a:cxnLst/>
              <a:rect r="r" b="b" t="t" l="l"/>
              <a:pathLst>
                <a:path h="1713596" w="8519709">
                  <a:moveTo>
                    <a:pt x="0" y="0"/>
                  </a:moveTo>
                  <a:lnTo>
                    <a:pt x="8519709" y="0"/>
                  </a:lnTo>
                  <a:lnTo>
                    <a:pt x="8519709" y="1713596"/>
                  </a:lnTo>
                  <a:lnTo>
                    <a:pt x="0" y="1713596"/>
                  </a:lnTo>
                  <a:close/>
                </a:path>
              </a:pathLst>
            </a:custGeom>
            <a:solidFill>
              <a:srgbClr val="000000">
                <a:alpha val="0"/>
              </a:srgbClr>
            </a:solidFill>
          </p:spPr>
        </p:sp>
        <p:sp>
          <p:nvSpPr>
            <p:cNvPr name="TextBox 6" id="6"/>
            <p:cNvSpPr txBox="true"/>
            <p:nvPr/>
          </p:nvSpPr>
          <p:spPr>
            <a:xfrm>
              <a:off x="0" y="-19050"/>
              <a:ext cx="8519709" cy="1732646"/>
            </a:xfrm>
            <a:prstGeom prst="rect">
              <a:avLst/>
            </a:prstGeom>
          </p:spPr>
          <p:txBody>
            <a:bodyPr anchor="ctr" rtlCol="false" tIns="0" lIns="0" bIns="0" rIns="0"/>
            <a:lstStyle/>
            <a:p>
              <a:pPr algn="l">
                <a:lnSpc>
                  <a:spcPts val="5895"/>
                </a:lnSpc>
              </a:pPr>
              <a:r>
                <a:rPr lang="en-US" sz="4912">
                  <a:solidFill>
                    <a:srgbClr val="FFFFFF"/>
                  </a:solidFill>
                  <a:latin typeface="Arial"/>
                  <a:ea typeface="Arial"/>
                  <a:cs typeface="Arial"/>
                  <a:sym typeface="Arial"/>
                </a:rPr>
                <a:t>Looking ahead</a:t>
              </a:r>
            </a:p>
          </p:txBody>
        </p:sp>
      </p:grpSp>
      <p:sp>
        <p:nvSpPr>
          <p:cNvPr name="TextBox 7" id="7"/>
          <p:cNvSpPr txBox="true"/>
          <p:nvPr/>
        </p:nvSpPr>
        <p:spPr>
          <a:xfrm rot="0">
            <a:off x="756706" y="2479607"/>
            <a:ext cx="5761896" cy="4133850"/>
          </a:xfrm>
          <a:prstGeom prst="rect">
            <a:avLst/>
          </a:prstGeom>
        </p:spPr>
        <p:txBody>
          <a:bodyPr anchor="t" rtlCol="false" tIns="0" lIns="0" bIns="0" rIns="0">
            <a:spAutoFit/>
          </a:bodyPr>
          <a:lstStyle/>
          <a:p>
            <a:pPr algn="just">
              <a:lnSpc>
                <a:spcPts val="2737"/>
              </a:lnSpc>
            </a:pPr>
            <a:r>
              <a:rPr lang="en-US" sz="2280">
                <a:solidFill>
                  <a:srgbClr val="FFFFFF"/>
                </a:solidFill>
                <a:latin typeface="Arial"/>
                <a:ea typeface="Arial"/>
                <a:cs typeface="Arial"/>
                <a:sym typeface="Arial"/>
              </a:rPr>
              <a:t>Red Line 2026 will take place from </a:t>
            </a:r>
            <a:r>
              <a:rPr lang="en-US" sz="2280" b="true">
                <a:solidFill>
                  <a:srgbClr val="FFFFFF"/>
                </a:solidFill>
                <a:latin typeface="Arial Bold"/>
                <a:ea typeface="Arial Bold"/>
                <a:cs typeface="Arial Bold"/>
                <a:sym typeface="Arial Bold"/>
              </a:rPr>
              <a:t>14</a:t>
            </a:r>
            <a:r>
              <a:rPr lang="en-US" sz="2280" b="true">
                <a:solidFill>
                  <a:srgbClr val="FFFFFF"/>
                </a:solidFill>
                <a:latin typeface="Arial Bold"/>
                <a:ea typeface="Arial Bold"/>
                <a:cs typeface="Arial Bold"/>
                <a:sym typeface="Arial Bold"/>
              </a:rPr>
              <a:t>th</a:t>
            </a:r>
            <a:r>
              <a:rPr lang="en-US" sz="2280" b="true">
                <a:solidFill>
                  <a:srgbClr val="FFFFFF"/>
                </a:solidFill>
                <a:latin typeface="Arial Bold"/>
                <a:ea typeface="Arial Bold"/>
                <a:cs typeface="Arial Bold"/>
                <a:sym typeface="Arial Bold"/>
              </a:rPr>
              <a:t> - 18</a:t>
            </a:r>
            <a:r>
              <a:rPr lang="en-US" sz="2280" b="true">
                <a:solidFill>
                  <a:srgbClr val="FFFFFF"/>
                </a:solidFill>
                <a:latin typeface="Arial Bold"/>
                <a:ea typeface="Arial Bold"/>
                <a:cs typeface="Arial Bold"/>
                <a:sym typeface="Arial Bold"/>
              </a:rPr>
              <a:t>th</a:t>
            </a:r>
            <a:r>
              <a:rPr lang="en-US" sz="2280" b="true">
                <a:solidFill>
                  <a:srgbClr val="FFFFFF"/>
                </a:solidFill>
                <a:latin typeface="Arial Bold"/>
                <a:ea typeface="Arial Bold"/>
                <a:cs typeface="Arial Bold"/>
                <a:sym typeface="Arial Bold"/>
              </a:rPr>
              <a:t> October</a:t>
            </a:r>
          </a:p>
          <a:p>
            <a:pPr algn="just">
              <a:lnSpc>
                <a:spcPts val="2737"/>
              </a:lnSpc>
            </a:pPr>
          </a:p>
          <a:p>
            <a:pPr algn="just">
              <a:lnSpc>
                <a:spcPts val="2737"/>
              </a:lnSpc>
            </a:pPr>
            <a:r>
              <a:rPr lang="en-US" sz="2280">
                <a:solidFill>
                  <a:srgbClr val="FFFFFF"/>
                </a:solidFill>
                <a:latin typeface="Arial"/>
                <a:ea typeface="Arial"/>
                <a:cs typeface="Arial"/>
                <a:sym typeface="Arial"/>
              </a:rPr>
              <a:t>Focus will be on expanding audience reach, developing accessible programming and deepening relationships with external stakeholders.</a:t>
            </a:r>
          </a:p>
          <a:p>
            <a:pPr algn="just">
              <a:lnSpc>
                <a:spcPts val="2737"/>
              </a:lnSpc>
            </a:pPr>
          </a:p>
          <a:p>
            <a:pPr algn="just">
              <a:lnSpc>
                <a:spcPts val="2737"/>
              </a:lnSpc>
            </a:pPr>
            <a:r>
              <a:rPr lang="en-US" sz="2280">
                <a:solidFill>
                  <a:srgbClr val="FFFFFF"/>
                </a:solidFill>
                <a:latin typeface="Arial"/>
                <a:ea typeface="Arial"/>
                <a:cs typeface="Arial"/>
                <a:sym typeface="Arial"/>
              </a:rPr>
              <a:t>Wrap up on 2025 festival includes planning for next year - exploring what worked, what didn’t and what changes can be made in 2026.</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393086"/>
        </a:solidFill>
      </p:bgPr>
    </p:bg>
    <p:spTree>
      <p:nvGrpSpPr>
        <p:cNvPr id="1" name=""/>
        <p:cNvGrpSpPr/>
        <p:nvPr/>
      </p:nvGrpSpPr>
      <p:grpSpPr>
        <a:xfrm>
          <a:off x="0" y="0"/>
          <a:ext cx="0" cy="0"/>
          <a:chOff x="0" y="0"/>
          <a:chExt cx="0" cy="0"/>
        </a:xfrm>
      </p:grpSpPr>
      <p:sp>
        <p:nvSpPr>
          <p:cNvPr name="Freeform 2" id="2"/>
          <p:cNvSpPr/>
          <p:nvPr/>
        </p:nvSpPr>
        <p:spPr>
          <a:xfrm flipH="false" flipV="false" rot="0">
            <a:off x="16053048" y="499620"/>
            <a:ext cx="1478247" cy="393058"/>
          </a:xfrm>
          <a:custGeom>
            <a:avLst/>
            <a:gdLst/>
            <a:ahLst/>
            <a:cxnLst/>
            <a:rect r="r" b="b" t="t" l="l"/>
            <a:pathLst>
              <a:path h="393058" w="1478247">
                <a:moveTo>
                  <a:pt x="0" y="0"/>
                </a:moveTo>
                <a:lnTo>
                  <a:pt x="1478247" y="0"/>
                </a:lnTo>
                <a:lnTo>
                  <a:pt x="1478247" y="393058"/>
                </a:lnTo>
                <a:lnTo>
                  <a:pt x="0" y="393058"/>
                </a:lnTo>
                <a:lnTo>
                  <a:pt x="0" y="0"/>
                </a:lnTo>
                <a:close/>
              </a:path>
            </a:pathLst>
          </a:custGeom>
          <a:blipFill>
            <a:blip r:embed="rId2">
              <a:extLst>
                <a:ext uri="{96DAC541-7B7A-43D3-8B79-37D633B846F1}">
                  <asvg:svgBlip xmlns:asvg="http://schemas.microsoft.com/office/drawing/2016/SVG/main" r:embed="rId3"/>
                </a:ext>
              </a:extLst>
            </a:blip>
            <a:stretch>
              <a:fillRect l="0" t="0" r="0" b="-3665"/>
            </a:stretch>
          </a:blipFill>
        </p:spPr>
      </p:sp>
      <p:sp>
        <p:nvSpPr>
          <p:cNvPr name="Freeform 3" id="3"/>
          <p:cNvSpPr/>
          <p:nvPr/>
        </p:nvSpPr>
        <p:spPr>
          <a:xfrm flipH="false" flipV="false" rot="0">
            <a:off x="-2651596" y="-3362157"/>
            <a:ext cx="17513904" cy="17011312"/>
          </a:xfrm>
          <a:custGeom>
            <a:avLst/>
            <a:gdLst/>
            <a:ahLst/>
            <a:cxnLst/>
            <a:rect r="r" b="b" t="t" l="l"/>
            <a:pathLst>
              <a:path h="17011312" w="17513904">
                <a:moveTo>
                  <a:pt x="0" y="0"/>
                </a:moveTo>
                <a:lnTo>
                  <a:pt x="17513903" y="0"/>
                </a:lnTo>
                <a:lnTo>
                  <a:pt x="17513903" y="17011313"/>
                </a:lnTo>
                <a:lnTo>
                  <a:pt x="0" y="170113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02820" y="609262"/>
            <a:ext cx="6634236" cy="723388"/>
          </a:xfrm>
          <a:custGeom>
            <a:avLst/>
            <a:gdLst/>
            <a:ahLst/>
            <a:cxnLst/>
            <a:rect r="r" b="b" t="t" l="l"/>
            <a:pathLst>
              <a:path h="723388" w="6634236">
                <a:moveTo>
                  <a:pt x="0" y="0"/>
                </a:moveTo>
                <a:lnTo>
                  <a:pt x="6634235" y="0"/>
                </a:lnTo>
                <a:lnTo>
                  <a:pt x="6634235" y="723389"/>
                </a:lnTo>
                <a:lnTo>
                  <a:pt x="0" y="7233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5" id="5"/>
          <p:cNvSpPr/>
          <p:nvPr/>
        </p:nvSpPr>
        <p:spPr>
          <a:xfrm rot="4745">
            <a:off x="519086" y="8467728"/>
            <a:ext cx="17249829" cy="0"/>
          </a:xfrm>
          <a:prstGeom prst="line">
            <a:avLst/>
          </a:prstGeom>
          <a:ln cap="rnd" w="9525">
            <a:solidFill>
              <a:srgbClr val="F26959"/>
            </a:solidFill>
            <a:prstDash val="solid"/>
            <a:headEnd type="none" len="sm" w="sm"/>
            <a:tailEnd type="none" len="sm" w="sm"/>
          </a:ln>
        </p:spPr>
      </p:sp>
      <p:sp>
        <p:nvSpPr>
          <p:cNvPr name="Freeform 6" id="6"/>
          <p:cNvSpPr/>
          <p:nvPr/>
        </p:nvSpPr>
        <p:spPr>
          <a:xfrm flipH="false" flipV="false" rot="0">
            <a:off x="-102510" y="-57662"/>
            <a:ext cx="18390510" cy="10344662"/>
          </a:xfrm>
          <a:custGeom>
            <a:avLst/>
            <a:gdLst/>
            <a:ahLst/>
            <a:cxnLst/>
            <a:rect r="r" b="b" t="t" l="l"/>
            <a:pathLst>
              <a:path h="10344662" w="18390510">
                <a:moveTo>
                  <a:pt x="0" y="0"/>
                </a:moveTo>
                <a:lnTo>
                  <a:pt x="18390510" y="0"/>
                </a:lnTo>
                <a:lnTo>
                  <a:pt x="18390510" y="10344662"/>
                </a:lnTo>
                <a:lnTo>
                  <a:pt x="0" y="10344662"/>
                </a:lnTo>
                <a:lnTo>
                  <a:pt x="0" y="0"/>
                </a:lnTo>
                <a:close/>
              </a:path>
            </a:pathLst>
          </a:custGeom>
          <a:blipFill>
            <a:blip r:embed="rId8"/>
            <a:stretch>
              <a:fillRect l="0" t="0" r="0" b="0"/>
            </a:stretch>
          </a:blipFill>
        </p:spPr>
      </p:sp>
      <p:sp>
        <p:nvSpPr>
          <p:cNvPr name="Freeform 7" id="7"/>
          <p:cNvSpPr/>
          <p:nvPr/>
        </p:nvSpPr>
        <p:spPr>
          <a:xfrm flipH="false" flipV="false" rot="0">
            <a:off x="0" y="8897074"/>
            <a:ext cx="18288000" cy="1389925"/>
          </a:xfrm>
          <a:custGeom>
            <a:avLst/>
            <a:gdLst/>
            <a:ahLst/>
            <a:cxnLst/>
            <a:rect r="r" b="b" t="t" l="l"/>
            <a:pathLst>
              <a:path h="1389925" w="18288000">
                <a:moveTo>
                  <a:pt x="0" y="0"/>
                </a:moveTo>
                <a:lnTo>
                  <a:pt x="18288000" y="0"/>
                </a:lnTo>
                <a:lnTo>
                  <a:pt x="18288000" y="1389926"/>
                </a:lnTo>
                <a:lnTo>
                  <a:pt x="0" y="1389926"/>
                </a:lnTo>
                <a:lnTo>
                  <a:pt x="0" y="0"/>
                </a:lnTo>
                <a:close/>
              </a:path>
            </a:pathLst>
          </a:custGeom>
          <a:blipFill>
            <a:blip r:embed="rId9">
              <a:extLst>
                <a:ext uri="{96DAC541-7B7A-43D3-8B79-37D633B846F1}">
                  <asvg:svgBlip xmlns:asvg="http://schemas.microsoft.com/office/drawing/2016/SVG/main" r:embed="rId10"/>
                </a:ext>
              </a:extLst>
            </a:blip>
            <a:stretch>
              <a:fillRect l="0" t="-26" r="0" b="-26"/>
            </a:stretch>
          </a:blipFill>
        </p:spPr>
      </p:sp>
      <p:grpSp>
        <p:nvGrpSpPr>
          <p:cNvPr name="Group 8" id="8"/>
          <p:cNvGrpSpPr/>
          <p:nvPr/>
        </p:nvGrpSpPr>
        <p:grpSpPr>
          <a:xfrm rot="0">
            <a:off x="9144000" y="4303656"/>
            <a:ext cx="8248662" cy="1679691"/>
            <a:chOff x="0" y="0"/>
            <a:chExt cx="10998216" cy="2239588"/>
          </a:xfrm>
        </p:grpSpPr>
        <p:sp>
          <p:nvSpPr>
            <p:cNvPr name="Freeform 9" id="9"/>
            <p:cNvSpPr/>
            <p:nvPr/>
          </p:nvSpPr>
          <p:spPr>
            <a:xfrm flipH="false" flipV="false" rot="0">
              <a:off x="0" y="0"/>
              <a:ext cx="10998216" cy="2239588"/>
            </a:xfrm>
            <a:custGeom>
              <a:avLst/>
              <a:gdLst/>
              <a:ahLst/>
              <a:cxnLst/>
              <a:rect r="r" b="b" t="t" l="l"/>
              <a:pathLst>
                <a:path h="2239588" w="10998216">
                  <a:moveTo>
                    <a:pt x="0" y="0"/>
                  </a:moveTo>
                  <a:lnTo>
                    <a:pt x="10998216" y="0"/>
                  </a:lnTo>
                  <a:lnTo>
                    <a:pt x="10998216" y="2239588"/>
                  </a:lnTo>
                  <a:lnTo>
                    <a:pt x="0" y="2239588"/>
                  </a:lnTo>
                  <a:close/>
                </a:path>
              </a:pathLst>
            </a:custGeom>
            <a:solidFill>
              <a:srgbClr val="000000">
                <a:alpha val="0"/>
              </a:srgbClr>
            </a:solidFill>
          </p:spPr>
        </p:sp>
        <p:sp>
          <p:nvSpPr>
            <p:cNvPr name="TextBox 10" id="10"/>
            <p:cNvSpPr txBox="true"/>
            <p:nvPr/>
          </p:nvSpPr>
          <p:spPr>
            <a:xfrm>
              <a:off x="0" y="257175"/>
              <a:ext cx="10998216" cy="1982413"/>
            </a:xfrm>
            <a:prstGeom prst="rect">
              <a:avLst/>
            </a:prstGeom>
          </p:spPr>
          <p:txBody>
            <a:bodyPr anchor="ctr" rtlCol="false" tIns="0" lIns="0" bIns="0" rIns="0"/>
            <a:lstStyle/>
            <a:p>
              <a:pPr algn="l">
                <a:lnSpc>
                  <a:spcPts val="13098"/>
                </a:lnSpc>
              </a:pPr>
              <a:r>
                <a:rPr lang="en-US" sz="13644" spc="-136">
                  <a:solidFill>
                    <a:srgbClr val="FFFFFF"/>
                  </a:solidFill>
                  <a:latin typeface="Arial"/>
                  <a:ea typeface="Arial"/>
                  <a:cs typeface="Arial"/>
                  <a:sym typeface="Arial"/>
                </a:rPr>
                <a:t>Thank you</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DAG3F8IXnCE</dc:identifier>
  <dcterms:modified xsi:type="dcterms:W3CDTF">2011-08-01T06:04:30Z</dcterms:modified>
  <cp:revision>1</cp:revision>
  <dc:title>Created by {Sarah Elaine McHugh}</dc:title>
</cp:coreProperties>
</file>