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80" r:id="rId4"/>
    <p:sldId id="284" r:id="rId5"/>
    <p:sldId id="264" r:id="rId6"/>
    <p:sldId id="281" r:id="rId7"/>
    <p:sldId id="282" r:id="rId8"/>
    <p:sldId id="274" r:id="rId9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E32CD3-4E3D-4142-B87F-1FCE13EB49C0}" v="35" dt="2025-09-23T14:39:21.2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2010" autoAdjust="0"/>
  </p:normalViewPr>
  <p:slideViewPr>
    <p:cSldViewPr>
      <p:cViewPr varScale="1">
        <p:scale>
          <a:sx n="102" d="100"/>
          <a:sy n="102" d="100"/>
        </p:scale>
        <p:origin x="726" y="9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Walsh" userId="bac10ea7-54fc-4d58-a932-c672d7f031ba" providerId="ADAL" clId="{DE960507-5870-431A-B6A4-68B109D104DA}"/>
    <pc:docChg chg="undo custSel addSld delSld modSld sldOrd">
      <pc:chgData name="Gary Walsh" userId="bac10ea7-54fc-4d58-a932-c672d7f031ba" providerId="ADAL" clId="{DE960507-5870-431A-B6A4-68B109D104DA}" dt="2025-10-03T15:25:02.868" v="519" actId="20577"/>
      <pc:docMkLst>
        <pc:docMk/>
      </pc:docMkLst>
      <pc:sldChg chg="modSp mod">
        <pc:chgData name="Gary Walsh" userId="bac10ea7-54fc-4d58-a932-c672d7f031ba" providerId="ADAL" clId="{DE960507-5870-431A-B6A4-68B109D104DA}" dt="2025-09-23T13:55:58.997" v="12" actId="121"/>
        <pc:sldMkLst>
          <pc:docMk/>
          <pc:sldMk cId="193055187" sldId="256"/>
        </pc:sldMkLst>
        <pc:spChg chg="mod">
          <ac:chgData name="Gary Walsh" userId="bac10ea7-54fc-4d58-a932-c672d7f031ba" providerId="ADAL" clId="{DE960507-5870-431A-B6A4-68B109D104DA}" dt="2025-09-23T13:55:58.997" v="12" actId="121"/>
          <ac:spMkLst>
            <pc:docMk/>
            <pc:sldMk cId="193055187" sldId="256"/>
            <ac:spMk id="2" creationId="{0FB241BB-59EA-A1A3-46CF-4A5994096217}"/>
          </ac:spMkLst>
        </pc:spChg>
      </pc:sldChg>
      <pc:sldChg chg="addSp delSp modSp mod ord">
        <pc:chgData name="Gary Walsh" userId="bac10ea7-54fc-4d58-a932-c672d7f031ba" providerId="ADAL" clId="{DE960507-5870-431A-B6A4-68B109D104DA}" dt="2025-09-23T14:32:03.132" v="64" actId="14100"/>
        <pc:sldMkLst>
          <pc:docMk/>
          <pc:sldMk cId="1288403021" sldId="264"/>
        </pc:sldMkLst>
        <pc:spChg chg="mod">
          <ac:chgData name="Gary Walsh" userId="bac10ea7-54fc-4d58-a932-c672d7f031ba" providerId="ADAL" clId="{DE960507-5870-431A-B6A4-68B109D104DA}" dt="2025-09-23T14:31:39.051" v="55" actId="27636"/>
          <ac:spMkLst>
            <pc:docMk/>
            <pc:sldMk cId="1288403021" sldId="264"/>
            <ac:spMk id="2" creationId="{F620A3C8-F04B-90C7-480B-DC16A8EF910E}"/>
          </ac:spMkLst>
        </pc:spChg>
        <pc:spChg chg="mod">
          <ac:chgData name="Gary Walsh" userId="bac10ea7-54fc-4d58-a932-c672d7f031ba" providerId="ADAL" clId="{DE960507-5870-431A-B6A4-68B109D104DA}" dt="2025-09-23T14:31:57.427" v="62" actId="14100"/>
          <ac:spMkLst>
            <pc:docMk/>
            <pc:sldMk cId="1288403021" sldId="264"/>
            <ac:spMk id="3" creationId="{DAB417D1-6888-D215-EAA1-36389A87391A}"/>
          </ac:spMkLst>
        </pc:spChg>
        <pc:picChg chg="add mod">
          <ac:chgData name="Gary Walsh" userId="bac10ea7-54fc-4d58-a932-c672d7f031ba" providerId="ADAL" clId="{DE960507-5870-431A-B6A4-68B109D104DA}" dt="2025-09-23T14:32:03.132" v="64" actId="14100"/>
          <ac:picMkLst>
            <pc:docMk/>
            <pc:sldMk cId="1288403021" sldId="264"/>
            <ac:picMk id="7" creationId="{6D8F27AE-F643-FDA5-A22D-B5DB6803246B}"/>
          </ac:picMkLst>
        </pc:picChg>
      </pc:sldChg>
      <pc:sldChg chg="modSp mod">
        <pc:chgData name="Gary Walsh" userId="bac10ea7-54fc-4d58-a932-c672d7f031ba" providerId="ADAL" clId="{DE960507-5870-431A-B6A4-68B109D104DA}" dt="2025-09-23T14:36:35.202" v="126" actId="20577"/>
        <pc:sldMkLst>
          <pc:docMk/>
          <pc:sldMk cId="2377547267" sldId="274"/>
        </pc:sldMkLst>
        <pc:spChg chg="mod">
          <ac:chgData name="Gary Walsh" userId="bac10ea7-54fc-4d58-a932-c672d7f031ba" providerId="ADAL" clId="{DE960507-5870-431A-B6A4-68B109D104DA}" dt="2025-09-23T14:36:35.202" v="126" actId="20577"/>
          <ac:spMkLst>
            <pc:docMk/>
            <pc:sldMk cId="2377547267" sldId="274"/>
            <ac:spMk id="5" creationId="{6A988A62-34D2-BA2F-EDF0-1C9ABC4C5CCB}"/>
          </ac:spMkLst>
        </pc:spChg>
      </pc:sldChg>
      <pc:sldChg chg="modSp mod">
        <pc:chgData name="Gary Walsh" userId="bac10ea7-54fc-4d58-a932-c672d7f031ba" providerId="ADAL" clId="{DE960507-5870-431A-B6A4-68B109D104DA}" dt="2025-10-03T15:25:02.868" v="519" actId="20577"/>
        <pc:sldMkLst>
          <pc:docMk/>
          <pc:sldMk cId="3154817465" sldId="275"/>
        </pc:sldMkLst>
        <pc:spChg chg="mod">
          <ac:chgData name="Gary Walsh" userId="bac10ea7-54fc-4d58-a932-c672d7f031ba" providerId="ADAL" clId="{DE960507-5870-431A-B6A4-68B109D104DA}" dt="2025-09-23T14:29:06.402" v="25" actId="20577"/>
          <ac:spMkLst>
            <pc:docMk/>
            <pc:sldMk cId="3154817465" sldId="275"/>
            <ac:spMk id="2" creationId="{FC4E45CC-45D7-0DE4-B003-22FD38552132}"/>
          </ac:spMkLst>
        </pc:spChg>
        <pc:spChg chg="mod">
          <ac:chgData name="Gary Walsh" userId="bac10ea7-54fc-4d58-a932-c672d7f031ba" providerId="ADAL" clId="{DE960507-5870-431A-B6A4-68B109D104DA}" dt="2025-10-03T15:25:02.868" v="519" actId="20577"/>
          <ac:spMkLst>
            <pc:docMk/>
            <pc:sldMk cId="3154817465" sldId="275"/>
            <ac:spMk id="3" creationId="{6F416DCF-F04D-1E63-2C35-C467ED19CDB7}"/>
          </ac:spMkLst>
        </pc:spChg>
      </pc:sldChg>
      <pc:sldChg chg="del">
        <pc:chgData name="Gary Walsh" userId="bac10ea7-54fc-4d58-a932-c672d7f031ba" providerId="ADAL" clId="{DE960507-5870-431A-B6A4-68B109D104DA}" dt="2025-09-23T14:36:29.908" v="121" actId="47"/>
        <pc:sldMkLst>
          <pc:docMk/>
          <pc:sldMk cId="3871999755" sldId="276"/>
        </pc:sldMkLst>
      </pc:sldChg>
      <pc:sldChg chg="del">
        <pc:chgData name="Gary Walsh" userId="bac10ea7-54fc-4d58-a932-c672d7f031ba" providerId="ADAL" clId="{DE960507-5870-431A-B6A4-68B109D104DA}" dt="2025-09-23T14:36:28.833" v="120" actId="47"/>
        <pc:sldMkLst>
          <pc:docMk/>
          <pc:sldMk cId="3915453791" sldId="278"/>
        </pc:sldMkLst>
      </pc:sldChg>
      <pc:sldChg chg="del">
        <pc:chgData name="Gary Walsh" userId="bac10ea7-54fc-4d58-a932-c672d7f031ba" providerId="ADAL" clId="{DE960507-5870-431A-B6A4-68B109D104DA}" dt="2025-09-23T14:36:27.851" v="119" actId="47"/>
        <pc:sldMkLst>
          <pc:docMk/>
          <pc:sldMk cId="4208047587" sldId="279"/>
        </pc:sldMkLst>
      </pc:sldChg>
      <pc:sldChg chg="modSp add mod">
        <pc:chgData name="Gary Walsh" userId="bac10ea7-54fc-4d58-a932-c672d7f031ba" providerId="ADAL" clId="{DE960507-5870-431A-B6A4-68B109D104DA}" dt="2025-09-23T14:35:04.428" v="99" actId="27636"/>
        <pc:sldMkLst>
          <pc:docMk/>
          <pc:sldMk cId="2702154832" sldId="280"/>
        </pc:sldMkLst>
        <pc:spChg chg="mod">
          <ac:chgData name="Gary Walsh" userId="bac10ea7-54fc-4d58-a932-c672d7f031ba" providerId="ADAL" clId="{DE960507-5870-431A-B6A4-68B109D104DA}" dt="2025-09-23T14:35:04.428" v="99" actId="27636"/>
          <ac:spMkLst>
            <pc:docMk/>
            <pc:sldMk cId="2702154832" sldId="280"/>
            <ac:spMk id="2" creationId="{8BDAF852-2BEE-6DDB-50AD-20342BBBB83C}"/>
          </ac:spMkLst>
        </pc:spChg>
        <pc:spChg chg="mod">
          <ac:chgData name="Gary Walsh" userId="bac10ea7-54fc-4d58-a932-c672d7f031ba" providerId="ADAL" clId="{DE960507-5870-431A-B6A4-68B109D104DA}" dt="2025-09-23T14:29:58.175" v="45" actId="12"/>
          <ac:spMkLst>
            <pc:docMk/>
            <pc:sldMk cId="2702154832" sldId="280"/>
            <ac:spMk id="3" creationId="{0E4ACB10-4F55-6B6D-0B45-456B5FE57596}"/>
          </ac:spMkLst>
        </pc:spChg>
      </pc:sldChg>
      <pc:sldChg chg="addSp delSp modSp add mod">
        <pc:chgData name="Gary Walsh" userId="bac10ea7-54fc-4d58-a932-c672d7f031ba" providerId="ADAL" clId="{DE960507-5870-431A-B6A4-68B109D104DA}" dt="2025-09-23T14:34:33.423" v="93" actId="14100"/>
        <pc:sldMkLst>
          <pc:docMk/>
          <pc:sldMk cId="1294509491" sldId="281"/>
        </pc:sldMkLst>
        <pc:spChg chg="mod">
          <ac:chgData name="Gary Walsh" userId="bac10ea7-54fc-4d58-a932-c672d7f031ba" providerId="ADAL" clId="{DE960507-5870-431A-B6A4-68B109D104DA}" dt="2025-09-23T14:32:22.412" v="66"/>
          <ac:spMkLst>
            <pc:docMk/>
            <pc:sldMk cId="1294509491" sldId="281"/>
            <ac:spMk id="2" creationId="{47A892B4-7301-7BD4-5F8A-F447CBE79D81}"/>
          </ac:spMkLst>
        </pc:spChg>
        <pc:spChg chg="mod">
          <ac:chgData name="Gary Walsh" userId="bac10ea7-54fc-4d58-a932-c672d7f031ba" providerId="ADAL" clId="{DE960507-5870-431A-B6A4-68B109D104DA}" dt="2025-09-23T14:33:03.732" v="74" actId="14100"/>
          <ac:spMkLst>
            <pc:docMk/>
            <pc:sldMk cId="1294509491" sldId="281"/>
            <ac:spMk id="3" creationId="{F5D436DB-E988-E85D-1278-28C507ABD3E1}"/>
          </ac:spMkLst>
        </pc:spChg>
        <pc:spChg chg="add mod">
          <ac:chgData name="Gary Walsh" userId="bac10ea7-54fc-4d58-a932-c672d7f031ba" providerId="ADAL" clId="{DE960507-5870-431A-B6A4-68B109D104DA}" dt="2025-09-23T14:32:59.548" v="73" actId="1076"/>
          <ac:spMkLst>
            <pc:docMk/>
            <pc:sldMk cId="1294509491" sldId="281"/>
            <ac:spMk id="4" creationId="{55BFB899-A642-4814-7D3E-5C362BE0154B}"/>
          </ac:spMkLst>
        </pc:spChg>
        <pc:picChg chg="add mod">
          <ac:chgData name="Gary Walsh" userId="bac10ea7-54fc-4d58-a932-c672d7f031ba" providerId="ADAL" clId="{DE960507-5870-431A-B6A4-68B109D104DA}" dt="2025-09-23T14:34:33.423" v="93" actId="14100"/>
          <ac:picMkLst>
            <pc:docMk/>
            <pc:sldMk cId="1294509491" sldId="281"/>
            <ac:picMk id="16" creationId="{DC53B5A1-F2B0-F85B-2FDC-63F95E3F0033}"/>
          </ac:picMkLst>
        </pc:picChg>
        <pc:cxnChg chg="add mod">
          <ac:chgData name="Gary Walsh" userId="bac10ea7-54fc-4d58-a932-c672d7f031ba" providerId="ADAL" clId="{DE960507-5870-431A-B6A4-68B109D104DA}" dt="2025-09-23T14:33:21.836" v="76" actId="1076"/>
          <ac:cxnSpMkLst>
            <pc:docMk/>
            <pc:sldMk cId="1294509491" sldId="281"/>
            <ac:cxnSpMk id="5" creationId="{F04C4CA8-B8B7-CA06-C18D-84C99CD373B4}"/>
          </ac:cxnSpMkLst>
        </pc:cxnChg>
        <pc:cxnChg chg="add mod">
          <ac:chgData name="Gary Walsh" userId="bac10ea7-54fc-4d58-a932-c672d7f031ba" providerId="ADAL" clId="{DE960507-5870-431A-B6A4-68B109D104DA}" dt="2025-09-23T14:33:32.239" v="78" actId="1076"/>
          <ac:cxnSpMkLst>
            <pc:docMk/>
            <pc:sldMk cId="1294509491" sldId="281"/>
            <ac:cxnSpMk id="6" creationId="{35B367AE-BFFF-33A9-3D6F-9555C571B061}"/>
          </ac:cxnSpMkLst>
        </pc:cxnChg>
      </pc:sldChg>
      <pc:sldChg chg="addSp delSp modSp add mod ord">
        <pc:chgData name="Gary Walsh" userId="bac10ea7-54fc-4d58-a932-c672d7f031ba" providerId="ADAL" clId="{DE960507-5870-431A-B6A4-68B109D104DA}" dt="2025-09-23T14:36:20.002" v="118" actId="14100"/>
        <pc:sldMkLst>
          <pc:docMk/>
          <pc:sldMk cId="2327955473" sldId="282"/>
        </pc:sldMkLst>
        <pc:spChg chg="mod">
          <ac:chgData name="Gary Walsh" userId="bac10ea7-54fc-4d58-a932-c672d7f031ba" providerId="ADAL" clId="{DE960507-5870-431A-B6A4-68B109D104DA}" dt="2025-09-23T14:35:23.760" v="101" actId="1076"/>
          <ac:spMkLst>
            <pc:docMk/>
            <pc:sldMk cId="2327955473" sldId="282"/>
            <ac:spMk id="2" creationId="{76CB4280-5F1A-3221-742D-844130F6AE06}"/>
          </ac:spMkLst>
        </pc:spChg>
        <pc:spChg chg="mod">
          <ac:chgData name="Gary Walsh" userId="bac10ea7-54fc-4d58-a932-c672d7f031ba" providerId="ADAL" clId="{DE960507-5870-431A-B6A4-68B109D104DA}" dt="2025-09-23T14:35:45.712" v="108" actId="404"/>
          <ac:spMkLst>
            <pc:docMk/>
            <pc:sldMk cId="2327955473" sldId="282"/>
            <ac:spMk id="3" creationId="{17CC4FB4-F8FC-4C85-A668-C533E8696348}"/>
          </ac:spMkLst>
        </pc:spChg>
        <pc:spChg chg="add mod">
          <ac:chgData name="Gary Walsh" userId="bac10ea7-54fc-4d58-a932-c672d7f031ba" providerId="ADAL" clId="{DE960507-5870-431A-B6A4-68B109D104DA}" dt="2025-09-23T14:35:55.765" v="110" actId="478"/>
          <ac:spMkLst>
            <pc:docMk/>
            <pc:sldMk cId="2327955473" sldId="282"/>
            <ac:spMk id="5" creationId="{24284BBE-2EA0-44B7-3938-63E47E619DE4}"/>
          </ac:spMkLst>
        </pc:spChg>
        <pc:picChg chg="add mod">
          <ac:chgData name="Gary Walsh" userId="bac10ea7-54fc-4d58-a932-c672d7f031ba" providerId="ADAL" clId="{DE960507-5870-431A-B6A4-68B109D104DA}" dt="2025-09-23T14:36:20.002" v="118" actId="14100"/>
          <ac:picMkLst>
            <pc:docMk/>
            <pc:sldMk cId="2327955473" sldId="282"/>
            <ac:picMk id="6" creationId="{22F8A8A3-65E1-88C0-3A67-3F66FF30DBEC}"/>
          </ac:picMkLst>
        </pc:picChg>
      </pc:sldChg>
      <pc:sldChg chg="modSp add del mod">
        <pc:chgData name="Gary Walsh" userId="bac10ea7-54fc-4d58-a932-c672d7f031ba" providerId="ADAL" clId="{DE960507-5870-431A-B6A4-68B109D104DA}" dt="2025-09-23T14:44:05.749" v="413" actId="47"/>
        <pc:sldMkLst>
          <pc:docMk/>
          <pc:sldMk cId="1159342249" sldId="283"/>
        </pc:sldMkLst>
      </pc:sldChg>
      <pc:sldChg chg="modSp add mod">
        <pc:chgData name="Gary Walsh" userId="bac10ea7-54fc-4d58-a932-c672d7f031ba" providerId="ADAL" clId="{DE960507-5870-431A-B6A4-68B109D104DA}" dt="2025-09-23T14:43:31.700" v="412" actId="20577"/>
        <pc:sldMkLst>
          <pc:docMk/>
          <pc:sldMk cId="1430601541" sldId="284"/>
        </pc:sldMkLst>
        <pc:spChg chg="mod">
          <ac:chgData name="Gary Walsh" userId="bac10ea7-54fc-4d58-a932-c672d7f031ba" providerId="ADAL" clId="{DE960507-5870-431A-B6A4-68B109D104DA}" dt="2025-09-23T14:43:31.700" v="412" actId="20577"/>
          <ac:spMkLst>
            <pc:docMk/>
            <pc:sldMk cId="1430601541" sldId="284"/>
            <ac:spMk id="3" creationId="{35509928-C975-2ACC-A510-0E5FE4129A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8353B-7189-0348-512A-72DCC595C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2C1B27-EC5E-A811-B2CA-5F0692518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D86634-66D9-A444-4AA5-5E35F13A8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B5E38-2587-7710-8AB6-573F351C5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71E3B-CD16-1399-76A3-7DD0D5C99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6BC0BC-D2C1-B2A2-B7D9-3660E5C2C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E7740D-BFAA-F070-AA4F-9E80AB0D4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80F86-B66A-2EF2-8DE3-74BF99550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2DCAA-147F-4795-FD3F-A54B8C43F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00F48-7019-83F2-A35F-D6AB3F0624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15CB71-EAA4-ACFE-F754-89FC26BB9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7FFC7-B32E-B6E4-4CC8-A5B41309A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4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56C94-2DDA-0095-C102-CF49F77D6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F1C3B-82DD-AC37-97AF-CF5C1253C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5E353-8576-C724-76D4-B98EADCD0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0B0D2-D85B-131A-15AD-4CBAAC3C6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5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B7021-23EE-61D2-40D0-7572CB8EF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751095-C0A5-96C5-B32B-D60BDC5EC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DFDE0-4D8E-3DFD-39F7-93038ADF7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D14B6-F661-74A1-4DFA-E4EE03093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0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dublincoco.maps.arcgis.com/apps/instant/sidebar/index.html?appid=a7cba7c0aacd4bdf9fa865c9fee9faf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41BB-59EA-A1A3-46CF-4A599409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673" y="2764204"/>
            <a:ext cx="8451002" cy="1329595"/>
          </a:xfrm>
        </p:spPr>
        <p:txBody>
          <a:bodyPr/>
          <a:lstStyle/>
          <a:p>
            <a:pPr algn="r"/>
            <a:r>
              <a:rPr lang="en-GB" sz="6000" dirty="0"/>
              <a:t>Winter Maintenance Plan</a:t>
            </a:r>
            <a:br>
              <a:rPr lang="en-US" sz="4800" dirty="0"/>
            </a:br>
            <a:r>
              <a:rPr lang="en-US" sz="4800" dirty="0"/>
              <a:t>  </a:t>
            </a:r>
            <a:r>
              <a:rPr lang="en-GB" sz="3200" dirty="0"/>
              <a:t>2025 – 2026 Season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3DE9-FC18-E1FB-2675-20D9FBCB7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Created by</a:t>
            </a:r>
            <a:br>
              <a:rPr lang="en-US" dirty="0"/>
            </a:br>
            <a:r>
              <a:rPr lang="en-US" dirty="0"/>
              <a:t>G. Walsh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7371B-86FF-CF4D-6BCE-AD0FE91F86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</a:t>
            </a:r>
            <a:br>
              <a:rPr lang="en-US" dirty="0"/>
            </a:br>
            <a:r>
              <a:rPr lang="en-US" dirty="0"/>
              <a:t>G. Walsh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1CC73E-20C9-2029-3F14-55629BD99A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en-GB" dirty="0"/>
              <a:t>Oct 2025</a:t>
            </a:r>
          </a:p>
        </p:txBody>
      </p:sp>
    </p:spTree>
    <p:extLst>
      <p:ext uri="{BB962C8B-B14F-4D97-AF65-F5344CB8AC3E}">
        <p14:creationId xmlns:p14="http://schemas.microsoft.com/office/powerpoint/2010/main" val="19305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87623-F889-AF3A-BE4C-C501BC1B4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45CC-45D7-0DE4-B003-22FD3855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Recap of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2024 – 2025 Season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16DCF-F04D-1E63-2C35-C467ED19C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4203" y="1248833"/>
            <a:ext cx="6088381" cy="4536763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43 Salting Runs on all routes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9 Salting Runs on hill routes only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2200 tonnes of rock salt spread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Lowest recorded road temperature: -4.9</a:t>
            </a:r>
            <a:r>
              <a:rPr lang="en-GB" sz="2000" baseline="30000" dirty="0"/>
              <a:t>o</a:t>
            </a:r>
            <a:r>
              <a:rPr lang="en-GB" sz="2000" dirty="0"/>
              <a:t>C</a:t>
            </a:r>
          </a:p>
          <a:p>
            <a:pPr lvl="0"/>
            <a:endParaRPr lang="en-GB" sz="2000" dirty="0"/>
          </a:p>
          <a:p>
            <a:pPr lvl="0"/>
            <a:endParaRPr lang="en-GB" sz="2000" dirty="0"/>
          </a:p>
          <a:p>
            <a:pPr lvl="0"/>
            <a:r>
              <a:rPr lang="en-GB" sz="2000" dirty="0"/>
              <a:t>2024 - 2025 season would be considered to have been milder and drier than average.</a:t>
            </a:r>
          </a:p>
          <a:p>
            <a:pPr lvl="0"/>
            <a:r>
              <a:rPr lang="en-GB" sz="2000" dirty="0"/>
              <a:t>First 10 days of 2025 was significantly low with daytime temperatures staying below 0</a:t>
            </a:r>
            <a:r>
              <a:rPr lang="en-GB" sz="2000" baseline="30000" dirty="0"/>
              <a:t>o</a:t>
            </a:r>
            <a:r>
              <a:rPr lang="en-GB" sz="2000" dirty="0"/>
              <a:t>C. 49.5% of all salt spread in the season was during </a:t>
            </a:r>
            <a:r>
              <a:rPr lang="en-GB" sz="2000"/>
              <a:t>this period </a:t>
            </a:r>
            <a:endParaRPr lang="en-GB" sz="2000" dirty="0"/>
          </a:p>
          <a:p>
            <a:pPr lvl="0"/>
            <a:r>
              <a:rPr lang="en-GB" sz="2000" dirty="0"/>
              <a:t>SDCC escaped severe weather associated with Storm Darragh</a:t>
            </a:r>
          </a:p>
        </p:txBody>
      </p:sp>
    </p:spTree>
    <p:extLst>
      <p:ext uri="{BB962C8B-B14F-4D97-AF65-F5344CB8AC3E}">
        <p14:creationId xmlns:p14="http://schemas.microsoft.com/office/powerpoint/2010/main" val="315481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024C7-D24E-1CB2-AC0C-3D88CD45E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F852-2BEE-6DDB-50AD-20342BBBB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1196752"/>
            <a:ext cx="4079361" cy="2047417"/>
          </a:xfrm>
        </p:spPr>
        <p:txBody>
          <a:bodyPr>
            <a:normAutofit/>
          </a:bodyPr>
          <a:lstStyle/>
          <a:p>
            <a:r>
              <a:rPr lang="en-GB" sz="4800" dirty="0"/>
              <a:t>2025 – 2026 Season</a:t>
            </a:r>
            <a:endParaRPr lang="en-IE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ACB10-4F55-6B6D-0B45-456B5FE57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4203" y="1248833"/>
            <a:ext cx="6088381" cy="4536763"/>
          </a:xfrm>
        </p:spPr>
        <p:txBody>
          <a:bodyPr>
            <a:normAutofit/>
          </a:bodyPr>
          <a:lstStyle/>
          <a:p>
            <a:pPr lvl="0"/>
            <a:r>
              <a:rPr lang="en-GB" sz="2000" dirty="0"/>
              <a:t>Starts – Oct 13</a:t>
            </a:r>
            <a:r>
              <a:rPr lang="en-GB" sz="2000" baseline="30000" dirty="0"/>
              <a:t>th</a:t>
            </a:r>
            <a:r>
              <a:rPr lang="en-GB" sz="2000" dirty="0"/>
              <a:t> </a:t>
            </a:r>
          </a:p>
          <a:p>
            <a:pPr lvl="0"/>
            <a:r>
              <a:rPr lang="en-GB" sz="2000" dirty="0"/>
              <a:t>Finishes – April 26</a:t>
            </a:r>
            <a:r>
              <a:rPr lang="en-GB" sz="2000" baseline="30000" dirty="0"/>
              <a:t>th</a:t>
            </a:r>
            <a:endParaRPr lang="en-GB" sz="2000" dirty="0"/>
          </a:p>
          <a:p>
            <a:pPr lvl="0"/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Gritting Runs will be generally be carried out at 7pm and/or 5am depending on forecast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Standard spread rate will be 10g/m2 but increased in the event of extreme low temperatures or snow.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On routes where brines is being incorporated the standard spread rate will be 8g/m2 and a spray rate of 10ml/m2 of brine.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Snow ploughs available for all routes but snow falls must be greater than 30mm to be effective </a:t>
            </a:r>
          </a:p>
        </p:txBody>
      </p:sp>
    </p:spTree>
    <p:extLst>
      <p:ext uri="{BB962C8B-B14F-4D97-AF65-F5344CB8AC3E}">
        <p14:creationId xmlns:p14="http://schemas.microsoft.com/office/powerpoint/2010/main" val="270215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067B3-B047-57C1-E9D5-FB888C65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C8C8-787B-7EEB-931F-E32D760A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1196752"/>
            <a:ext cx="3719321" cy="2047417"/>
          </a:xfrm>
        </p:spPr>
        <p:txBody>
          <a:bodyPr>
            <a:normAutofit fontScale="90000"/>
          </a:bodyPr>
          <a:lstStyle/>
          <a:p>
            <a:pPr lvl="0"/>
            <a:r>
              <a:rPr lang="en-IE" b="1" dirty="0"/>
              <a:t>Severe Weather Prioritisation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09928-C975-2ACC-A510-0E5FE4129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3833" y="1248833"/>
            <a:ext cx="6768752" cy="45367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000" dirty="0"/>
              <a:t>National Routes &amp; Major County Distributors</a:t>
            </a:r>
          </a:p>
          <a:p>
            <a:pPr marL="457200" indent="-457200">
              <a:buFont typeface="+mj-lt"/>
              <a:buAutoNum type="arabicPeriod"/>
            </a:pPr>
            <a:endParaRPr lang="en-IE" sz="2000" dirty="0"/>
          </a:p>
          <a:p>
            <a:pPr marL="457200" indent="-457200">
              <a:buFont typeface="+mj-lt"/>
              <a:buAutoNum type="arabicPeriod"/>
            </a:pPr>
            <a:r>
              <a:rPr lang="en-IE" sz="2000" dirty="0"/>
              <a:t>Normal Routes Not Included in Priority One</a:t>
            </a:r>
          </a:p>
          <a:p>
            <a:pPr marL="457200" indent="-457200">
              <a:buFont typeface="+mj-lt"/>
              <a:buAutoNum type="arabicPeriod"/>
            </a:pPr>
            <a:endParaRPr lang="en-IE" sz="2000" dirty="0"/>
          </a:p>
          <a:p>
            <a:pPr marL="457200" indent="-457200">
              <a:buFont typeface="+mj-lt"/>
              <a:buAutoNum type="arabicPeriod"/>
            </a:pPr>
            <a:r>
              <a:rPr lang="en-IE" sz="2000" dirty="0"/>
              <a:t>Distributor Roads in Urban Areas (No estate roads) </a:t>
            </a:r>
          </a:p>
          <a:p>
            <a:pPr marL="457200" indent="-457200">
              <a:buFont typeface="+mj-lt"/>
              <a:buAutoNum type="arabicPeriod"/>
            </a:pPr>
            <a:endParaRPr lang="en-IE" sz="2000" dirty="0"/>
          </a:p>
          <a:p>
            <a:pPr marL="457200" indent="-457200">
              <a:buFont typeface="+mj-lt"/>
              <a:buAutoNum type="arabicPeriod"/>
            </a:pPr>
            <a:r>
              <a:rPr lang="en-IE" sz="2000" dirty="0"/>
              <a:t>Rural Areas with Highest Number of Residences</a:t>
            </a:r>
          </a:p>
          <a:p>
            <a:pPr marL="457200" indent="-457200">
              <a:buFont typeface="+mj-lt"/>
              <a:buAutoNum type="arabicPeriod"/>
            </a:pPr>
            <a:endParaRPr lang="en-IE" sz="2000" dirty="0"/>
          </a:p>
          <a:p>
            <a:pPr marL="457200" indent="-457200">
              <a:buFont typeface="+mj-lt"/>
              <a:buAutoNum type="arabicPeriod"/>
            </a:pPr>
            <a:r>
              <a:rPr lang="en-IE" sz="2000" dirty="0"/>
              <a:t>Rural Areas with Low Number or Single Residences</a:t>
            </a:r>
          </a:p>
          <a:p>
            <a:endParaRPr lang="en-IE" sz="2000" dirty="0"/>
          </a:p>
          <a:p>
            <a:r>
              <a:rPr lang="en-IE" sz="2000" dirty="0"/>
              <a:t> </a:t>
            </a:r>
          </a:p>
          <a:p>
            <a:r>
              <a:rPr lang="en-IE" sz="2000" dirty="0"/>
              <a:t>This priority will only be altered if we get requests for assistance from emergency services. </a:t>
            </a:r>
          </a:p>
        </p:txBody>
      </p:sp>
    </p:spTree>
    <p:extLst>
      <p:ext uri="{BB962C8B-B14F-4D97-AF65-F5344CB8AC3E}">
        <p14:creationId xmlns:p14="http://schemas.microsoft.com/office/powerpoint/2010/main" val="143060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17D1-6888-D215-EAA1-36389A873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1899137"/>
            <a:ext cx="2880320" cy="4698215"/>
          </a:xfrm>
        </p:spPr>
        <p:txBody>
          <a:bodyPr>
            <a:normAutofit/>
          </a:bodyPr>
          <a:lstStyle/>
          <a:p>
            <a:pPr marL="285750" lvl="0" indent="-285750" algn="l" defTabSz="457200" rtl="0"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1200" dirty="0">
                <a:solidFill>
                  <a:srgbClr val="FFFFFF"/>
                </a:solidFill>
                <a:latin typeface="Corbel"/>
              </a:rPr>
              <a:t>7 routes within the county</a:t>
            </a:r>
          </a:p>
          <a:p>
            <a:pPr lvl="0" algn="l" defTabSz="457200" rtl="0"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kern="1200" dirty="0">
              <a:solidFill>
                <a:srgbClr val="FFFFFF"/>
              </a:solidFill>
              <a:latin typeface="Corbel"/>
            </a:endParaRPr>
          </a:p>
          <a:p>
            <a:pPr marL="285750" lvl="0" indent="-285750" algn="l" defTabSz="457200" rtl="0"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1200" dirty="0">
                <a:solidFill>
                  <a:srgbClr val="FFFFFF"/>
                </a:solidFill>
                <a:latin typeface="Corbel"/>
              </a:rPr>
              <a:t>340km of roads treated</a:t>
            </a:r>
            <a:endParaRPr lang="en-IE" sz="2800" kern="1200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0A3C8-F04B-90C7-480B-DC16A8EF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69" y="471704"/>
            <a:ext cx="6383619" cy="856798"/>
          </a:xfrm>
        </p:spPr>
        <p:txBody>
          <a:bodyPr>
            <a:normAutofit/>
          </a:bodyPr>
          <a:lstStyle/>
          <a:p>
            <a:r>
              <a:rPr lang="en-GB" sz="4400" dirty="0"/>
              <a:t>Gritting Routes</a:t>
            </a:r>
            <a:endParaRPr lang="en-IE" sz="44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D8F27AE-F643-FDA5-A22D-B5DB6803246B}"/>
              </a:ext>
            </a:extLst>
          </p:cNvPr>
          <p:cNvPicPr>
            <a:picLocks noGrp="1" noChangeAspect="1"/>
          </p:cNvPicPr>
          <p:nvPr>
            <p:ph type="chart" sz="quarter" idx="11"/>
          </p:nvPr>
        </p:nvPicPr>
        <p:blipFill>
          <a:blip r:embed="rId3"/>
          <a:stretch>
            <a:fillRect/>
          </a:stretch>
        </p:blipFill>
        <p:spPr>
          <a:xfrm>
            <a:off x="4409679" y="908720"/>
            <a:ext cx="7473050" cy="5688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840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6FFEB-7FC6-CA2B-C358-47A3A9E9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436DB-E988-E85D-1278-28C507ABD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2852936"/>
            <a:ext cx="3024336" cy="3744416"/>
          </a:xfrm>
        </p:spPr>
        <p:txBody>
          <a:bodyPr>
            <a:normAutofit fontScale="77500" lnSpcReduction="20000"/>
          </a:bodyPr>
          <a:lstStyle/>
          <a:p>
            <a:pPr lvl="0" algn="l" rtl="0"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1200" dirty="0">
                <a:solidFill>
                  <a:srgbClr val="FFFFFF"/>
                </a:solidFill>
                <a:latin typeface="Calibri"/>
              </a:rPr>
              <a:t>Priority Routes are </a:t>
            </a:r>
          </a:p>
          <a:p>
            <a:pPr marL="285750" lvl="0" indent="-285750" algn="l" rtl="0"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1200" dirty="0">
                <a:solidFill>
                  <a:srgbClr val="FFFFFF"/>
                </a:solidFill>
                <a:latin typeface="Calibri"/>
              </a:rPr>
              <a:t>the main distributor roads to the county </a:t>
            </a:r>
          </a:p>
          <a:p>
            <a:pPr marL="285750" lvl="0" indent="-285750" algn="l" rtl="0"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1200" dirty="0">
                <a:solidFill>
                  <a:srgbClr val="FFFFFF"/>
                </a:solidFill>
                <a:latin typeface="Calibri"/>
              </a:rPr>
              <a:t>essential services such as hospitals, airport, emergency services </a:t>
            </a:r>
          </a:p>
          <a:p>
            <a:pPr marL="285750" lvl="0" indent="-285750" algn="l" rtl="0"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1200" dirty="0">
                <a:solidFill>
                  <a:srgbClr val="FFFFFF"/>
                </a:solidFill>
                <a:latin typeface="Calibri"/>
              </a:rPr>
              <a:t>food distribution points</a:t>
            </a:r>
          </a:p>
          <a:p>
            <a:pPr marL="285750" lvl="0" indent="-285750" algn="l" rtl="0"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dirty="0">
              <a:solidFill>
                <a:srgbClr val="FFFFFF"/>
              </a:solidFill>
              <a:latin typeface="Calibri"/>
            </a:endParaRPr>
          </a:p>
          <a:p>
            <a:pPr lvl="0" algn="l" rtl="0"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1200" dirty="0">
                <a:solidFill>
                  <a:srgbClr val="FFFFFF"/>
                </a:solidFill>
                <a:latin typeface="Calibri"/>
              </a:rPr>
              <a:t>This is a live document where locations may be added/removed depending on the severity of the weather event</a:t>
            </a:r>
            <a:endParaRPr lang="en-IE" sz="2800" kern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892B4-7301-7BD4-5F8A-F447CBE7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69" y="471704"/>
            <a:ext cx="6383619" cy="856798"/>
          </a:xfrm>
        </p:spPr>
        <p:txBody>
          <a:bodyPr>
            <a:normAutofit/>
          </a:bodyPr>
          <a:lstStyle/>
          <a:p>
            <a:r>
              <a:rPr lang="en-GB" sz="4400" dirty="0"/>
              <a:t>Priority Routes</a:t>
            </a:r>
            <a:endParaRPr lang="en-IE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FB899-A642-4814-7D3E-5C362BE0154B}"/>
              </a:ext>
            </a:extLst>
          </p:cNvPr>
          <p:cNvSpPr txBox="1"/>
          <p:nvPr/>
        </p:nvSpPr>
        <p:spPr>
          <a:xfrm>
            <a:off x="1127448" y="1328502"/>
            <a:ext cx="2324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1200" dirty="0">
                <a:solidFill>
                  <a:srgbClr val="FFFFFF"/>
                </a:solidFill>
                <a:latin typeface="Corbel"/>
              </a:rPr>
              <a:t>SDCC Priority Routes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1200" dirty="0">
              <a:solidFill>
                <a:srgbClr val="FFFFFF"/>
              </a:solidFill>
              <a:latin typeface="Corbe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1200" dirty="0">
                <a:solidFill>
                  <a:srgbClr val="FFFFFF"/>
                </a:solidFill>
                <a:latin typeface="Corbel"/>
              </a:rPr>
              <a:t>Private Priority Routes</a:t>
            </a:r>
            <a:endParaRPr lang="en-IE" kern="1200" dirty="0">
              <a:solidFill>
                <a:srgbClr val="FFFFFF"/>
              </a:solidFill>
              <a:latin typeface="Corbel"/>
            </a:endParaRPr>
          </a:p>
          <a:p>
            <a:endParaRPr lang="en-IE" dirty="0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F04C4CA8-B8B7-CA06-C18D-84C99CD373B4}"/>
              </a:ext>
            </a:extLst>
          </p:cNvPr>
          <p:cNvCxnSpPr/>
          <p:nvPr/>
        </p:nvCxnSpPr>
        <p:spPr>
          <a:xfrm flipH="1">
            <a:off x="504469" y="2060848"/>
            <a:ext cx="435528" cy="0"/>
          </a:xfrm>
          <a:prstGeom prst="straightConnector1">
            <a:avLst/>
          </a:prstGeom>
          <a:noFill/>
          <a:ln w="76196" cap="flat">
            <a:solidFill>
              <a:srgbClr val="FFFF00"/>
            </a:solidFill>
            <a:prstDash val="solid"/>
            <a:miter/>
          </a:ln>
        </p:spPr>
      </p:cxn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35B367AE-BFFF-33A9-3D6F-9555C571B061}"/>
              </a:ext>
            </a:extLst>
          </p:cNvPr>
          <p:cNvCxnSpPr/>
          <p:nvPr/>
        </p:nvCxnSpPr>
        <p:spPr>
          <a:xfrm flipH="1">
            <a:off x="504469" y="1556792"/>
            <a:ext cx="435528" cy="0"/>
          </a:xfrm>
          <a:prstGeom prst="straightConnector1">
            <a:avLst/>
          </a:prstGeom>
          <a:noFill/>
          <a:ln w="76196" cap="flat">
            <a:solidFill>
              <a:srgbClr val="FF0000"/>
            </a:solidFill>
            <a:prstDash val="solid"/>
            <a:miter/>
          </a:ln>
        </p:spPr>
      </p:cxnSp>
      <p:pic>
        <p:nvPicPr>
          <p:cNvPr id="16" name="Picture 9">
            <a:extLst>
              <a:ext uri="{FF2B5EF4-FFF2-40B4-BE49-F238E27FC236}">
                <a16:creationId xmlns:a16="http://schemas.microsoft.com/office/drawing/2014/main" id="{DC53B5A1-F2B0-F85B-2FDC-63F95E3F0033}"/>
              </a:ext>
            </a:extLst>
          </p:cNvPr>
          <p:cNvPicPr>
            <a:picLocks noGrp="1" noChangeAspect="1"/>
          </p:cNvPicPr>
          <p:nvPr>
            <p:ph type="chart" sz="quarter" idx="11"/>
          </p:nvPr>
        </p:nvPicPr>
        <p:blipFill>
          <a:blip r:embed="rId3"/>
          <a:stretch>
            <a:fillRect/>
          </a:stretch>
        </p:blipFill>
        <p:spPr>
          <a:xfrm>
            <a:off x="4439816" y="937036"/>
            <a:ext cx="7511526" cy="5660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450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FF406-E629-7EF4-B829-2B59F88D3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C4FB4-F8FC-4C85-A668-C533E8696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1899137"/>
            <a:ext cx="2880320" cy="4698215"/>
          </a:xfrm>
        </p:spPr>
        <p:txBody>
          <a:bodyPr>
            <a:normAutofit fontScale="92500" lnSpcReduction="20000"/>
          </a:bodyPr>
          <a:lstStyle/>
          <a:p>
            <a:pPr lvl="0" algn="l" defTabSz="457200" rtl="0"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1200" dirty="0">
                <a:solidFill>
                  <a:srgbClr val="FFFFFF"/>
                </a:solidFill>
                <a:latin typeface="Corbel"/>
              </a:rPr>
              <a:t>100 salt bins located throughout the county</a:t>
            </a:r>
          </a:p>
          <a:p>
            <a:pPr lvl="0" algn="l" defTabSz="457200" rtl="0"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kern="1200" dirty="0">
              <a:solidFill>
                <a:srgbClr val="FFFFFF"/>
              </a:solidFill>
              <a:latin typeface="Corbel"/>
            </a:endParaRPr>
          </a:p>
          <a:p>
            <a:pPr lvl="0" algn="l" defTabSz="457200" rtl="0"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1200" dirty="0">
                <a:solidFill>
                  <a:srgbClr val="FFFFFF"/>
                </a:solidFill>
                <a:latin typeface="Corbel"/>
              </a:rPr>
              <a:t>Bins restocked at the start of every season and upon request following that</a:t>
            </a:r>
          </a:p>
          <a:p>
            <a:pPr lvl="0" algn="l" defTabSz="457200" rtl="0"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dirty="0">
              <a:solidFill>
                <a:srgbClr val="FFFFFF"/>
              </a:solidFill>
              <a:latin typeface="Corbel"/>
            </a:endParaRPr>
          </a:p>
          <a:p>
            <a:pPr lvl="0" algn="l" defTabSz="457200" rtl="0"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1200" dirty="0">
                <a:solidFill>
                  <a:srgbClr val="FFFFFF"/>
                </a:solidFill>
                <a:latin typeface="Corbel"/>
              </a:rPr>
              <a:t>Salt bin locations available on SDCC website</a:t>
            </a:r>
          </a:p>
          <a:p>
            <a:pPr lvl="0" algn="l" defTabSz="457200" rtl="0"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200" dirty="0">
                <a:hlinkClick r:id="rId3"/>
              </a:rPr>
              <a:t>South Dublin Salt Bins 2024 SDCC (arcgis.com)</a:t>
            </a:r>
            <a:endParaRPr lang="en-IE" sz="2200" kern="1200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B4280-5F1A-3221-742D-844130F6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10" y="261070"/>
            <a:ext cx="6383619" cy="856798"/>
          </a:xfrm>
        </p:spPr>
        <p:txBody>
          <a:bodyPr>
            <a:normAutofit/>
          </a:bodyPr>
          <a:lstStyle/>
          <a:p>
            <a:r>
              <a:rPr lang="en-GB" sz="4400" dirty="0"/>
              <a:t>Salt Bin Locations</a:t>
            </a:r>
            <a:endParaRPr lang="en-IE" sz="4400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24284BBE-2EA0-44B7-3938-63E47E619DE4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8A8A3-65E1-88C0-3A67-3F66FF30D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242" y="692695"/>
            <a:ext cx="7086932" cy="6031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795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3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</Template>
  <TotalTime>3121</TotalTime>
  <Words>370</Words>
  <Application>Microsoft Office PowerPoint</Application>
  <PresentationFormat>Widescreen</PresentationFormat>
  <Paragraphs>63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SDCC Master</vt:lpstr>
      <vt:lpstr>Winter Maintenance Plan   2025 – 2026 Season</vt:lpstr>
      <vt:lpstr>Recap of  2024 – 2025 Season</vt:lpstr>
      <vt:lpstr>2025 – 2026 Season</vt:lpstr>
      <vt:lpstr>Severe Weather Prioritisation</vt:lpstr>
      <vt:lpstr>Gritting Routes</vt:lpstr>
      <vt:lpstr>Priority Routes</vt:lpstr>
      <vt:lpstr>Salt Bin Locations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Walsh</dc:creator>
  <cp:lastModifiedBy>Gary Walsh</cp:lastModifiedBy>
  <cp:revision>6</cp:revision>
  <dcterms:created xsi:type="dcterms:W3CDTF">2025-09-22T08:29:52Z</dcterms:created>
  <dcterms:modified xsi:type="dcterms:W3CDTF">2025-10-03T15:25:09Z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