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71" r:id="rId3"/>
    <p:sldId id="272" r:id="rId4"/>
    <p:sldId id="273" r:id="rId5"/>
    <p:sldId id="274" r:id="rId6"/>
    <p:sldId id="277" r:id="rId7"/>
    <p:sldId id="276" r:id="rId8"/>
    <p:sldId id="275" r:id="rId9"/>
    <p:sldId id="278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529" y="2348880"/>
            <a:ext cx="5153646" cy="2418739"/>
          </a:xfrm>
        </p:spPr>
        <p:txBody>
          <a:bodyPr/>
          <a:lstStyle/>
          <a:p>
            <a:r>
              <a:rPr lang="en-US" dirty="0">
                <a:latin typeface="SDCC Display" pitchFamily="2" charset="0"/>
              </a:rPr>
              <a:t>Clondalkin </a:t>
            </a:r>
            <a:br>
              <a:rPr lang="en-US" dirty="0">
                <a:latin typeface="SDCC Display" pitchFamily="2" charset="0"/>
              </a:rPr>
            </a:br>
            <a:r>
              <a:rPr lang="en-US" dirty="0">
                <a:latin typeface="SDCC Display" pitchFamily="2" charset="0"/>
              </a:rPr>
              <a:t>&amp; Mobile Libraries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8C982E-8CFF-DF62-E27D-A3F80CDAFC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7" t="15439" r="14248" b="-1800"/>
          <a:stretch>
            <a:fillRect/>
          </a:stretch>
        </p:blipFill>
        <p:spPr>
          <a:xfrm>
            <a:off x="5818734" y="335970"/>
            <a:ext cx="6053640" cy="618606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ctr"/>
            <a:r>
              <a:rPr lang="en-GB" dirty="0"/>
              <a:t>oct 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93483E-3BFC-88AD-7DF4-CC2B2AC1B30F}"/>
              </a:ext>
            </a:extLst>
          </p:cNvPr>
          <p:cNvSpPr txBox="1"/>
          <p:nvPr/>
        </p:nvSpPr>
        <p:spPr>
          <a:xfrm>
            <a:off x="191344" y="4869160"/>
            <a:ext cx="376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SDCC Sans" pitchFamily="2" charset="0"/>
              </a:rPr>
              <a:t>ACM Report October 2025</a:t>
            </a:r>
            <a:endParaRPr lang="en-IE" dirty="0">
              <a:solidFill>
                <a:schemeClr val="bg1"/>
              </a:solidFill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FC03E-BF67-74B1-6CB1-7C336F489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EBB50-512C-066D-24DA-A7CA7888E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SDCC Sans" pitchFamily="2" charset="0"/>
              </a:rPr>
              <a:t>Statistics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3E816-CF45-1163-0769-3EB7FFC165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sz="3200" dirty="0">
                <a:latin typeface="SDCC Sans" pitchFamily="2" charset="0"/>
              </a:rPr>
              <a:t>September 2025</a:t>
            </a:r>
          </a:p>
          <a:p>
            <a:r>
              <a:rPr lang="en-IE" sz="2400" dirty="0">
                <a:latin typeface="SDCC Sans" pitchFamily="2" charset="0"/>
              </a:rPr>
              <a:t>6716 Visitors</a:t>
            </a:r>
          </a:p>
          <a:p>
            <a:r>
              <a:rPr lang="en-IE" sz="2400" dirty="0">
                <a:latin typeface="SDCC Sans" pitchFamily="2" charset="0"/>
              </a:rPr>
              <a:t>3117 Issues</a:t>
            </a:r>
          </a:p>
          <a:p>
            <a:r>
              <a:rPr lang="en-IE" sz="2400" dirty="0">
                <a:latin typeface="SDCC Sans" pitchFamily="2" charset="0"/>
              </a:rPr>
              <a:t>171 New Members</a:t>
            </a:r>
          </a:p>
          <a:p>
            <a:endParaRPr lang="en-IE" dirty="0"/>
          </a:p>
          <a:p>
            <a:endParaRPr lang="en-US" dirty="0"/>
          </a:p>
        </p:txBody>
      </p:sp>
      <p:pic>
        <p:nvPicPr>
          <p:cNvPr id="6" name="Picture Placeholder 5" descr="A group of people outside of a library&#10;&#10;AI-generated content may be incorrect.">
            <a:extLst>
              <a:ext uri="{FF2B5EF4-FFF2-40B4-BE49-F238E27FC236}">
                <a16:creationId xmlns:a16="http://schemas.microsoft.com/office/drawing/2014/main" id="{867C4E27-6B11-289C-8096-27F70CD3BE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3" b="3903"/>
          <a:stretch>
            <a:fillRect/>
          </a:stretch>
        </p:blipFill>
        <p:spPr>
          <a:xfrm>
            <a:off x="4600596" y="1508259"/>
            <a:ext cx="7086934" cy="4346416"/>
          </a:xfrm>
        </p:spPr>
      </p:pic>
    </p:spTree>
    <p:extLst>
      <p:ext uri="{BB962C8B-B14F-4D97-AF65-F5344CB8AC3E}">
        <p14:creationId xmlns:p14="http://schemas.microsoft.com/office/powerpoint/2010/main" val="229909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53BC36-26EB-DFF0-AB7B-A4AB7E50A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Magic Table</a:t>
            </a:r>
            <a:endParaRPr lang="en-I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258132-852B-8D8B-C1F4-245F08B6E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/>
              <a:t>TheMagic</a:t>
            </a:r>
            <a:r>
              <a:rPr lang="en-GB" dirty="0"/>
              <a:t> Table (or </a:t>
            </a:r>
            <a:r>
              <a:rPr lang="en-GB" dirty="0" err="1"/>
              <a:t>Tovertafel</a:t>
            </a:r>
            <a:r>
              <a:rPr lang="en-GB" dirty="0"/>
              <a:t>) is an award-winning system that projects interactive games onto any surface, bringing joy to people with cognitive challenges such as dementia or learning disabilities through play.</a:t>
            </a:r>
          </a:p>
          <a:p>
            <a:r>
              <a:rPr lang="en-GB" dirty="0"/>
              <a:t>Designed to adapt to a wide range of care needs, its games are scientifically proven to stimulate on a social, physical and cognitive level. </a:t>
            </a:r>
          </a:p>
          <a:p>
            <a:r>
              <a:rPr lang="en-GB" dirty="0"/>
              <a:t>Clondalkin Library now has our very own portable magic table which can be booked for use by groups in the library. We can also facilitate outreach visits to other venues.</a:t>
            </a:r>
          </a:p>
          <a:p>
            <a:r>
              <a:rPr lang="en-GB" dirty="0"/>
              <a:t>We are delighted to add this state of the art piece of equipment to our sensory and age friendly offerings at Clondalkin Library. </a:t>
            </a:r>
          </a:p>
          <a:p>
            <a:r>
              <a:rPr lang="en-GB" dirty="0"/>
              <a:t>Any groups interested in booking or an outreach visit can simply contact the library to make arrangements. </a:t>
            </a:r>
          </a:p>
        </p:txBody>
      </p:sp>
      <p:pic>
        <p:nvPicPr>
          <p:cNvPr id="7" name="Picture Placeholder 6" descr="A group of people playing a game&#10;&#10;AI-generated content may be incorrect.">
            <a:extLst>
              <a:ext uri="{FF2B5EF4-FFF2-40B4-BE49-F238E27FC236}">
                <a16:creationId xmlns:a16="http://schemas.microsoft.com/office/drawing/2014/main" id="{0D2431E0-4C8B-15AA-F92D-78EB8E6909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b="3999"/>
          <a:stretch/>
        </p:blipFill>
        <p:spPr/>
      </p:pic>
    </p:spTree>
    <p:extLst>
      <p:ext uri="{BB962C8B-B14F-4D97-AF65-F5344CB8AC3E}">
        <p14:creationId xmlns:p14="http://schemas.microsoft.com/office/powerpoint/2010/main" val="107416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1469DF-EECD-0E50-B115-5B3D921A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 Line Festival</a:t>
            </a:r>
            <a:endParaRPr lang="en-I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704767-942E-ACFC-DB10-27E7554C2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The Red Line Book Festival is taking place from 13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– 19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October. </a:t>
            </a:r>
          </a:p>
          <a:p>
            <a:r>
              <a:rPr lang="en-GB" dirty="0">
                <a:latin typeface="SDCC Sans" pitchFamily="2" charset="0"/>
              </a:rPr>
              <a:t>Now in it’s 14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year, this year’s Red Line Book Festival includes over 40 events across the county. </a:t>
            </a:r>
          </a:p>
          <a:p>
            <a:r>
              <a:rPr lang="en-GB" dirty="0">
                <a:latin typeface="SDCC Sans" pitchFamily="2" charset="0"/>
              </a:rPr>
              <a:t>In Clondalkin Library we’re delighted to be hosing the following event:</a:t>
            </a:r>
          </a:p>
          <a:p>
            <a:endParaRPr lang="en-GB" dirty="0">
              <a:latin typeface="SDCC Sans" pitchFamily="2" charset="0"/>
            </a:endParaRPr>
          </a:p>
          <a:p>
            <a:r>
              <a:rPr lang="en-GB" b="1" dirty="0">
                <a:latin typeface="SDCC Sans" pitchFamily="2" charset="0"/>
              </a:rPr>
              <a:t>The Glass House</a:t>
            </a:r>
          </a:p>
          <a:p>
            <a:r>
              <a:rPr lang="en-GB" b="1" dirty="0">
                <a:latin typeface="SDCC Sans" pitchFamily="2" charset="0"/>
              </a:rPr>
              <a:t>Rachel Donohue in conversation with Chloe Cowman</a:t>
            </a:r>
          </a:p>
          <a:p>
            <a:r>
              <a:rPr lang="en-GB" b="1" dirty="0">
                <a:latin typeface="SDCC Sans" pitchFamily="2" charset="0"/>
              </a:rPr>
              <a:t>Tuesday 14</a:t>
            </a:r>
            <a:r>
              <a:rPr lang="en-GB" b="1" baseline="30000" dirty="0">
                <a:latin typeface="SDCC Sans" pitchFamily="2" charset="0"/>
              </a:rPr>
              <a:t>th</a:t>
            </a:r>
            <a:r>
              <a:rPr lang="en-GB" b="1" dirty="0">
                <a:latin typeface="SDCC Sans" pitchFamily="2" charset="0"/>
              </a:rPr>
              <a:t> October 6.30pm</a:t>
            </a:r>
          </a:p>
          <a:p>
            <a:endParaRPr lang="en-GB" b="1" dirty="0">
              <a:latin typeface="SDCC Sans" pitchFamily="2" charset="0"/>
            </a:endParaRPr>
          </a:p>
          <a:p>
            <a:endParaRPr lang="en-GB" b="1" dirty="0">
              <a:latin typeface="SDCC Sans" pitchFamily="2" charset="0"/>
            </a:endParaRPr>
          </a:p>
          <a:p>
            <a:endParaRPr lang="en-GB" b="1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IE" dirty="0">
              <a:latin typeface="SDCC Sans" pitchFamily="2" charset="0"/>
            </a:endParaRPr>
          </a:p>
        </p:txBody>
      </p:sp>
      <p:pic>
        <p:nvPicPr>
          <p:cNvPr id="9" name="Picture Placeholder 8" descr="A collage of women with glasses&#10;&#10;AI-generated content may be incorrect.">
            <a:extLst>
              <a:ext uri="{FF2B5EF4-FFF2-40B4-BE49-F238E27FC236}">
                <a16:creationId xmlns:a16="http://schemas.microsoft.com/office/drawing/2014/main" id="{1420C8A2-9AFB-E119-F1A7-B201679777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" r="41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2169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ADA3AA-D8E4-CABC-28B8-EE06C8E44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 History</a:t>
            </a:r>
            <a:endParaRPr lang="en-I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944184-FB29-F25B-13E5-DBCDF95D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As part of the Dublin Festival of History Clondalkin Library hosted a talk by historian Albert Perris on 2</a:t>
            </a:r>
            <a:r>
              <a:rPr lang="en-GB" baseline="30000" dirty="0"/>
              <a:t>nd</a:t>
            </a:r>
            <a:r>
              <a:rPr lang="en-GB" dirty="0"/>
              <a:t> October:</a:t>
            </a:r>
          </a:p>
          <a:p>
            <a:endParaRPr lang="en-GB" dirty="0"/>
          </a:p>
          <a:p>
            <a:r>
              <a:rPr lang="en-GB" dirty="0"/>
              <a:t>‘</a:t>
            </a:r>
            <a:r>
              <a:rPr lang="en-GB" b="1" dirty="0"/>
              <a:t>Return of the Hero: The life and death of Daryl Figgis’ </a:t>
            </a:r>
          </a:p>
          <a:p>
            <a:r>
              <a:rPr lang="en-IE" dirty="0"/>
              <a:t>Poet, Novelist, Playwright, Gun-runner, Activist, Parliamentarian, and T.D. 100 years after his </a:t>
            </a:r>
            <a:r>
              <a:rPr lang="en-GB" dirty="0"/>
              <a:t>untimely death Albert Perris revisits the life and death of Darrell Figgis, and seeks to appraise the role played and contribution to the birth of a nation, of this most colourful character.</a:t>
            </a:r>
          </a:p>
          <a:p>
            <a:endParaRPr lang="en-GB" dirty="0"/>
          </a:p>
          <a:p>
            <a:r>
              <a:rPr lang="en-GB" dirty="0"/>
              <a:t>Coming up on 6</a:t>
            </a:r>
            <a:r>
              <a:rPr lang="en-GB" baseline="30000" dirty="0"/>
              <a:t>th</a:t>
            </a:r>
            <a:r>
              <a:rPr lang="en-GB" dirty="0"/>
              <a:t> November:</a:t>
            </a:r>
          </a:p>
          <a:p>
            <a:r>
              <a:rPr lang="en-GB" b="1" dirty="0"/>
              <a:t>‘The Secrets in Dublin Pub Names’ </a:t>
            </a:r>
            <a:r>
              <a:rPr lang="en-GB" dirty="0"/>
              <a:t>Cathy </a:t>
            </a:r>
            <a:r>
              <a:rPr lang="en-GB" dirty="0" err="1"/>
              <a:t>Scuffil</a:t>
            </a:r>
            <a:r>
              <a:rPr lang="en-GB" dirty="0"/>
              <a:t> will uncover how the pub names of Dublin present images of history and other events unique to Ireland and Irish life.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1" name="Picture Placeholder 10" descr="A person with a beard wearing a hat&#10;&#10;AI-generated content may be incorrect.">
            <a:extLst>
              <a:ext uri="{FF2B5EF4-FFF2-40B4-BE49-F238E27FC236}">
                <a16:creationId xmlns:a16="http://schemas.microsoft.com/office/drawing/2014/main" id="{0DBF56D4-1B95-50C8-2AC6-5393A77870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" b="2283"/>
          <a:stretch/>
        </p:blipFill>
        <p:spPr/>
      </p:pic>
      <p:pic>
        <p:nvPicPr>
          <p:cNvPr id="13" name="Picture Placeholder 12" descr="A person and person standing in front of a screen&#10;&#10;AI-generated content may be incorrect.">
            <a:extLst>
              <a:ext uri="{FF2B5EF4-FFF2-40B4-BE49-F238E27FC236}">
                <a16:creationId xmlns:a16="http://schemas.microsoft.com/office/drawing/2014/main" id="{FA75DB90-4368-214D-804A-2F970AE0E2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94" t="11" r="19732" b="-11"/>
          <a:stretch>
            <a:fillRect/>
          </a:stretch>
        </p:blipFill>
        <p:spPr>
          <a:xfrm>
            <a:off x="8406550" y="1577802"/>
            <a:ext cx="3280980" cy="4346416"/>
          </a:xfrm>
        </p:spPr>
      </p:pic>
    </p:spTree>
    <p:extLst>
      <p:ext uri="{BB962C8B-B14F-4D97-AF65-F5344CB8AC3E}">
        <p14:creationId xmlns:p14="http://schemas.microsoft.com/office/powerpoint/2010/main" val="5775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FDE8E8-B513-CCED-BC5D-1F54F2787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Children’s Books Festival</a:t>
            </a:r>
            <a:endParaRPr lang="en-I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6BF6EB-52DF-D303-F91E-E00AEDC2A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dirty="0">
                <a:latin typeface="SDCC Sans" pitchFamily="2" charset="0"/>
              </a:rPr>
              <a:t>Children’s Book Festival takes place in Libraries across the country each October. 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dirty="0">
                <a:latin typeface="SDCC Sans" pitchFamily="2" charset="0"/>
              </a:rPr>
              <a:t>In Clondalkin Library we are hosting the following events as part of Children’s Book Festival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sz="1600" dirty="0">
              <a:latin typeface="SDCC Sans" pitchFamily="2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b="1" dirty="0">
                <a:latin typeface="SDCC Sans" pitchFamily="2" charset="0"/>
              </a:rPr>
              <a:t>Monday 20</a:t>
            </a:r>
            <a:r>
              <a:rPr lang="en-GB" sz="1600" b="1" baseline="30000" dirty="0">
                <a:latin typeface="SDCC Sans" pitchFamily="2" charset="0"/>
              </a:rPr>
              <a:t>th</a:t>
            </a:r>
            <a:r>
              <a:rPr lang="en-GB" sz="1600" b="1" dirty="0">
                <a:latin typeface="SDCC Sans" pitchFamily="2" charset="0"/>
              </a:rPr>
              <a:t> October</a:t>
            </a:r>
            <a:endParaRPr lang="en-GB" sz="1600" dirty="0">
              <a:latin typeface="SDCC Sans" pitchFamily="2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b="1" dirty="0">
                <a:latin typeface="SDCC Sans" pitchFamily="2" charset="0"/>
              </a:rPr>
              <a:t>10.00 &amp; 11.15am (3</a:t>
            </a:r>
            <a:r>
              <a:rPr lang="en-GB" sz="1600" b="1" baseline="30000" dirty="0">
                <a:latin typeface="SDCC Sans" pitchFamily="2" charset="0"/>
              </a:rPr>
              <a:t>rd</a:t>
            </a:r>
            <a:r>
              <a:rPr lang="en-GB" sz="1600" b="1" dirty="0">
                <a:latin typeface="SDCC Sans" pitchFamily="2" charset="0"/>
              </a:rPr>
              <a:t> – 6</a:t>
            </a:r>
            <a:r>
              <a:rPr lang="en-GB" sz="1600" b="1" baseline="30000" dirty="0">
                <a:latin typeface="SDCC Sans" pitchFamily="2" charset="0"/>
              </a:rPr>
              <a:t>th</a:t>
            </a:r>
            <a:r>
              <a:rPr lang="en-GB" sz="1600" b="1" dirty="0">
                <a:latin typeface="SDCC Sans" pitchFamily="2" charset="0"/>
              </a:rPr>
              <a:t> Class)</a:t>
            </a:r>
            <a:endParaRPr lang="en-GB" sz="1600" dirty="0">
              <a:latin typeface="SDCC Sans" pitchFamily="2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dirty="0">
                <a:latin typeface="SDCC Sans" pitchFamily="2" charset="0"/>
              </a:rPr>
              <a:t>The Grand Central Cinema Club with Alan Nolan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dirty="0">
                <a:latin typeface="SDCC Sans" pitchFamily="2" charset="0"/>
              </a:rPr>
              <a:t>Join Alan Nolan for a fun and interactive drawing workshop based around his new book The Grand Central Cinema Club.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sz="1600" dirty="0">
              <a:latin typeface="SDCC Sans" pitchFamily="2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b="1" dirty="0">
                <a:latin typeface="SDCC Sans" pitchFamily="2" charset="0"/>
              </a:rPr>
              <a:t>Wednesday 29</a:t>
            </a:r>
            <a:r>
              <a:rPr lang="en-GB" sz="1600" b="1" baseline="30000" dirty="0">
                <a:latin typeface="SDCC Sans" pitchFamily="2" charset="0"/>
              </a:rPr>
              <a:t>th</a:t>
            </a:r>
            <a:r>
              <a:rPr lang="en-GB" sz="1600" b="1" dirty="0">
                <a:latin typeface="SDCC Sans" pitchFamily="2" charset="0"/>
              </a:rPr>
              <a:t> October</a:t>
            </a:r>
            <a:endParaRPr lang="en-GB" sz="1600" dirty="0">
              <a:latin typeface="SDCC Sans" pitchFamily="2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b="1" dirty="0">
                <a:latin typeface="SDCC Sans" pitchFamily="2" charset="0"/>
              </a:rPr>
              <a:t>3.30pm</a:t>
            </a:r>
            <a:endParaRPr lang="en-GB" sz="1600" dirty="0">
              <a:latin typeface="SDCC Sans" pitchFamily="2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b="1" dirty="0">
                <a:latin typeface="SDCC Sans" pitchFamily="2" charset="0"/>
              </a:rPr>
              <a:t>Draw along with Aoife Dooley (age 9-12)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dirty="0">
                <a:latin typeface="SDCC Sans" pitchFamily="2" charset="0"/>
              </a:rPr>
              <a:t> Aoife Dooley is an award winning illustrator, writer and comedian. She is also a graphic designer and public speaker.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600" dirty="0">
                <a:latin typeface="SDCC Sans" pitchFamily="2" charset="0"/>
              </a:rPr>
              <a:t>In 2022 Frankie’s World a graphic novel for children based on Aoife’s real-life experiences of autism was published. Aoife’s latest book is Squid Squad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" name="Picture Placeholder 9" descr="A person holding a white cup&#10;&#10;AI-generated content may be incorrect.">
            <a:extLst>
              <a:ext uri="{FF2B5EF4-FFF2-40B4-BE49-F238E27FC236}">
                <a16:creationId xmlns:a16="http://schemas.microsoft.com/office/drawing/2014/main" id="{229CD469-54BB-D2EF-3034-04251EA62EA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2" b="5742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58A8D2E9-47C7-21EF-E7B3-80F15FC03A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398" b="398"/>
          <a:stretch/>
        </p:blipFill>
        <p:spPr>
          <a:xfrm>
            <a:off x="4656138" y="1577975"/>
            <a:ext cx="3281362" cy="43465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48010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18CDA2-809B-F482-0DA9-22D846831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World Menopause Day</a:t>
            </a:r>
            <a:endParaRPr lang="en-I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BC2E90-5BF2-B726-07E9-11DF9D23C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As part of the Healthy Ireland at your Library programme we are delighted to welcome Martina Williams to Clondalkin Library for World Menopause Day </a:t>
            </a:r>
          </a:p>
          <a:p>
            <a:r>
              <a:rPr lang="en-GB" b="1" dirty="0"/>
              <a:t>October 21</a:t>
            </a:r>
            <a:r>
              <a:rPr lang="en-GB" b="1" baseline="30000" dirty="0"/>
              <a:t>st</a:t>
            </a:r>
            <a:r>
              <a:rPr lang="en-GB" b="1" dirty="0"/>
              <a:t> at 6.30pm</a:t>
            </a:r>
          </a:p>
          <a:p>
            <a:r>
              <a:rPr lang="en-GB" b="1" dirty="0"/>
              <a:t>A Conversation in Celebration of World Menopause Day</a:t>
            </a:r>
            <a:endParaRPr lang="en-GB" dirty="0"/>
          </a:p>
          <a:p>
            <a:r>
              <a:rPr lang="en-GB" dirty="0"/>
              <a:t>Menopause is a natural and powerful transition that every woman will experience—yet it's often misunderstood or overlooked. Join us for a thoughtful and supportive session with </a:t>
            </a:r>
            <a:r>
              <a:rPr lang="en-GB" b="1" dirty="0"/>
              <a:t>Martina</a:t>
            </a:r>
            <a:r>
              <a:rPr lang="en-GB" dirty="0"/>
              <a:t>, where we’ll explore the full impact of menopause—not just the physical changes, but also how it touches our emotional and psychological wellbeing.</a:t>
            </a:r>
          </a:p>
          <a:p>
            <a:r>
              <a:rPr lang="en-GB" dirty="0"/>
              <a:t>Martina is a psychologist based in Clondalkin who specialises in women’s mental health.</a:t>
            </a:r>
          </a:p>
          <a:p>
            <a:endParaRPr lang="en-GB" dirty="0"/>
          </a:p>
        </p:txBody>
      </p:sp>
      <p:pic>
        <p:nvPicPr>
          <p:cNvPr id="10" name="Picture Placeholder 9" descr="A person sitting at a table with a cup of coffee&#10;&#10;AI-generated content may be incorrect.">
            <a:extLst>
              <a:ext uri="{FF2B5EF4-FFF2-40B4-BE49-F238E27FC236}">
                <a16:creationId xmlns:a16="http://schemas.microsoft.com/office/drawing/2014/main" id="{B353F42E-1EDF-E0A5-638C-F9B505017A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5" r="24855"/>
          <a:stretch>
            <a:fillRect/>
          </a:stretch>
        </p:blipFill>
        <p:spPr/>
      </p:pic>
      <p:pic>
        <p:nvPicPr>
          <p:cNvPr id="5" name="Picture Placeholder 4" descr="A green circle with white text and colorful lines&#10;&#10;AI-generated content may be incorrect.">
            <a:extLst>
              <a:ext uri="{FF2B5EF4-FFF2-40B4-BE49-F238E27FC236}">
                <a16:creationId xmlns:a16="http://schemas.microsoft.com/office/drawing/2014/main" id="{F62C39B9-EC08-0904-7EDD-CB876DE360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" r="-497"/>
          <a:stretch>
            <a:fillRect/>
          </a:stretch>
        </p:blipFill>
        <p:spPr>
          <a:xfrm>
            <a:off x="8112224" y="1577802"/>
            <a:ext cx="3888432" cy="4346416"/>
          </a:xfrm>
        </p:spPr>
      </p:pic>
    </p:spTree>
    <p:extLst>
      <p:ext uri="{BB962C8B-B14F-4D97-AF65-F5344CB8AC3E}">
        <p14:creationId xmlns:p14="http://schemas.microsoft.com/office/powerpoint/2010/main" val="460144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6B9E32-00C0-8232-E1CC-BD566E495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Courses starting September and October</a:t>
            </a:r>
            <a:endParaRPr lang="en-I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11AD94-2399-8291-2AE5-C2E4D9D4C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following courses and classes are commencing in September and October for Adults</a:t>
            </a:r>
          </a:p>
          <a:p>
            <a:r>
              <a:rPr lang="en-IE" b="1" dirty="0"/>
              <a:t>Computers and Digital Skills for beginners</a:t>
            </a:r>
          </a:p>
          <a:p>
            <a:r>
              <a:rPr lang="en-IE" dirty="0"/>
              <a:t>(8 weeks from 17</a:t>
            </a:r>
            <a:r>
              <a:rPr lang="en-IE" baseline="30000" dirty="0"/>
              <a:t>th</a:t>
            </a:r>
            <a:r>
              <a:rPr lang="en-IE" dirty="0"/>
              <a:t> September)</a:t>
            </a:r>
          </a:p>
          <a:p>
            <a:endParaRPr lang="en-IE" dirty="0"/>
          </a:p>
          <a:p>
            <a:r>
              <a:rPr lang="en-IE" b="1" dirty="0"/>
              <a:t>Crochet for beginners and improvers</a:t>
            </a:r>
          </a:p>
          <a:p>
            <a:r>
              <a:rPr lang="en-IE" dirty="0"/>
              <a:t>(4 weeks from 8</a:t>
            </a:r>
            <a:r>
              <a:rPr lang="en-IE" baseline="30000" dirty="0"/>
              <a:t>th</a:t>
            </a:r>
            <a:r>
              <a:rPr lang="en-IE" dirty="0"/>
              <a:t> October)</a:t>
            </a:r>
          </a:p>
          <a:p>
            <a:endParaRPr lang="en-IE" dirty="0"/>
          </a:p>
          <a:p>
            <a:r>
              <a:rPr lang="en-IE" b="1" dirty="0"/>
              <a:t>Irish for beginners</a:t>
            </a:r>
          </a:p>
          <a:p>
            <a:r>
              <a:rPr lang="en-IE" dirty="0"/>
              <a:t>(6 weeks from 14</a:t>
            </a:r>
            <a:r>
              <a:rPr lang="en-IE" baseline="30000" dirty="0"/>
              <a:t>th</a:t>
            </a:r>
            <a:r>
              <a:rPr lang="en-IE" dirty="0"/>
              <a:t> October)</a:t>
            </a:r>
          </a:p>
          <a:p>
            <a:endParaRPr lang="en-IE" dirty="0"/>
          </a:p>
          <a:p>
            <a:endParaRPr lang="en-GB" dirty="0"/>
          </a:p>
        </p:txBody>
      </p:sp>
      <p:pic>
        <p:nvPicPr>
          <p:cNvPr id="9" name="Picture Placeholder 8" descr="A group of women sitting at a table with sewing machines&#10;&#10;AI-generated content may be incorrect.">
            <a:extLst>
              <a:ext uri="{FF2B5EF4-FFF2-40B4-BE49-F238E27FC236}">
                <a16:creationId xmlns:a16="http://schemas.microsoft.com/office/drawing/2014/main" id="{82DEBC0E-49CA-F074-C54D-D94286E591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0" b="91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205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A24CE-447B-56A1-6976-AB24C7858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Mobile Libraries 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FF29-4165-0061-7DC4-0E106109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791330" cy="4208255"/>
          </a:xfrm>
        </p:spPr>
        <p:txBody>
          <a:bodyPr>
            <a:normAutofit/>
          </a:bodyPr>
          <a:lstStyle/>
          <a:p>
            <a:r>
              <a:rPr lang="en-IE" sz="1800" dirty="0">
                <a:latin typeface="SDCC Sans" pitchFamily="2" charset="0"/>
              </a:rPr>
              <a:t>Statistics September 2025</a:t>
            </a:r>
          </a:p>
          <a:p>
            <a:endParaRPr lang="en-IE" sz="1800" dirty="0">
              <a:latin typeface="SDCC Sans" pitchFamily="2" charset="0"/>
            </a:endParaRPr>
          </a:p>
          <a:p>
            <a:r>
              <a:rPr lang="en-IE" sz="1800" dirty="0">
                <a:latin typeface="SDCC Sans" pitchFamily="2" charset="0"/>
              </a:rPr>
              <a:t>Outreach events</a:t>
            </a:r>
          </a:p>
          <a:p>
            <a:r>
              <a:rPr lang="en-IE" sz="1600" dirty="0">
                <a:latin typeface="SDCC Sans" pitchFamily="2" charset="0"/>
              </a:rPr>
              <a:t>Corkage Park Colour Dash </a:t>
            </a:r>
          </a:p>
          <a:p>
            <a:r>
              <a:rPr lang="en-IE" sz="1600" dirty="0">
                <a:latin typeface="SDCC Sans" pitchFamily="2" charset="0"/>
              </a:rPr>
              <a:t>3 days at The Ploughing Championship  (reaching over 1000 visitors) </a:t>
            </a:r>
          </a:p>
          <a:p>
            <a:endParaRPr lang="en-IE" sz="1600" dirty="0">
              <a:latin typeface="SDCC Sans" pitchFamily="2" charset="0"/>
            </a:endParaRPr>
          </a:p>
          <a:p>
            <a:r>
              <a:rPr lang="en-IE" sz="1600" dirty="0">
                <a:latin typeface="SDCC Sans" pitchFamily="2" charset="0"/>
              </a:rPr>
              <a:t>22 School Visits </a:t>
            </a:r>
          </a:p>
          <a:p>
            <a:r>
              <a:rPr lang="en-IE" sz="1600" dirty="0">
                <a:latin typeface="SDCC Sans" pitchFamily="2" charset="0"/>
              </a:rPr>
              <a:t>9404 Issues</a:t>
            </a:r>
          </a:p>
          <a:p>
            <a:r>
              <a:rPr lang="en-IE" sz="1600" dirty="0">
                <a:latin typeface="SDCC Sans" pitchFamily="2" charset="0"/>
              </a:rPr>
              <a:t>295 New Members</a:t>
            </a: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3F107B-FED2-FA87-29BB-2A482CBCD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099" y="1328502"/>
            <a:ext cx="6831720" cy="455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12575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2582</TotalTime>
  <Words>679</Words>
  <Application>Microsoft Office PowerPoint</Application>
  <PresentationFormat>Widescreen</PresentationFormat>
  <Paragraphs>87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SDCC Display</vt:lpstr>
      <vt:lpstr>SDCC Sans</vt:lpstr>
      <vt:lpstr>SDCC Master</vt:lpstr>
      <vt:lpstr>Clondalkin  &amp; Mobile Libraries </vt:lpstr>
      <vt:lpstr>Statistics</vt:lpstr>
      <vt:lpstr>Magic Table</vt:lpstr>
      <vt:lpstr>Red Line Festival</vt:lpstr>
      <vt:lpstr>Local History</vt:lpstr>
      <vt:lpstr>Children’s Books Festival</vt:lpstr>
      <vt:lpstr>World Menopause Day</vt:lpstr>
      <vt:lpstr>Courses starting September and October</vt:lpstr>
      <vt:lpstr>Mobile Libraries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Margaret Lynch</cp:lastModifiedBy>
  <cp:revision>18</cp:revision>
  <dcterms:created xsi:type="dcterms:W3CDTF">2025-05-27T21:24:40Z</dcterms:created>
  <dcterms:modified xsi:type="dcterms:W3CDTF">2025-10-06T11:50:05Z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