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88" r:id="rId3"/>
    <p:sldId id="269" r:id="rId4"/>
    <p:sldId id="275" r:id="rId5"/>
    <p:sldId id="276" r:id="rId6"/>
    <p:sldId id="296" r:id="rId7"/>
    <p:sldId id="299" r:id="rId8"/>
    <p:sldId id="300" r:id="rId9"/>
    <p:sldId id="304" r:id="rId10"/>
    <p:sldId id="305" r:id="rId11"/>
    <p:sldId id="303" r:id="rId12"/>
    <p:sldId id="302" r:id="rId13"/>
    <p:sldId id="301" r:id="rId14"/>
    <p:sldId id="313" r:id="rId15"/>
    <p:sldId id="312" r:id="rId16"/>
    <p:sldId id="315" r:id="rId17"/>
    <p:sldId id="316" r:id="rId18"/>
    <p:sldId id="277" r:id="rId19"/>
    <p:sldId id="274" r:id="rId20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164"/>
    <a:srgbClr val="363A92"/>
    <a:srgbClr val="271B5B"/>
    <a:srgbClr val="52534D"/>
    <a:srgbClr val="C7E634"/>
    <a:srgbClr val="8AD6F7"/>
    <a:srgbClr val="52534C"/>
    <a:srgbClr val="535555"/>
    <a:srgbClr val="FFF689"/>
    <a:srgbClr val="7DA6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58"/>
  </p:normalViewPr>
  <p:slideViewPr>
    <p:cSldViewPr>
      <p:cViewPr varScale="1">
        <p:scale>
          <a:sx n="55" d="100"/>
          <a:sy n="55" d="100"/>
        </p:scale>
        <p:origin x="1096" y="264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aine Leech" userId="286194b7-074a-415e-be7e-c0897c945e15" providerId="ADAL" clId="{B06553E5-5041-4D81-809A-0FE8EB040078}"/>
    <pc:docChg chg="modSld">
      <pc:chgData name="Elaine Leech" userId="286194b7-074a-415e-be7e-c0897c945e15" providerId="ADAL" clId="{B06553E5-5041-4D81-809A-0FE8EB040078}" dt="2025-10-13T10:47:35.200" v="0" actId="6549"/>
      <pc:docMkLst>
        <pc:docMk/>
      </pc:docMkLst>
      <pc:sldChg chg="modSp mod">
        <pc:chgData name="Elaine Leech" userId="286194b7-074a-415e-be7e-c0897c945e15" providerId="ADAL" clId="{B06553E5-5041-4D81-809A-0FE8EB040078}" dt="2025-10-13T10:47:35.200" v="0" actId="6549"/>
        <pc:sldMkLst>
          <pc:docMk/>
          <pc:sldMk cId="1991697222" sldId="269"/>
        </pc:sldMkLst>
        <pc:spChg chg="mod">
          <ac:chgData name="Elaine Leech" userId="286194b7-074a-415e-be7e-c0897c945e15" providerId="ADAL" clId="{B06553E5-5041-4D81-809A-0FE8EB040078}" dt="2025-10-13T10:47:35.200" v="0" actId="6549"/>
          <ac:spMkLst>
            <pc:docMk/>
            <pc:sldMk cId="1991697222" sldId="269"/>
            <ac:spMk id="3" creationId="{2B292AA5-C8F8-1CD6-5980-EE180336C5E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02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2896">
          <p15:clr>
            <a:srgbClr val="F26B43"/>
          </p15:clr>
        </p15:guide>
        <p15:guide id="4" pos="2630">
          <p15:clr>
            <a:srgbClr val="F26B43"/>
          </p15:clr>
        </p15:guide>
        <p15:guide id="5" pos="3427">
          <p15:clr>
            <a:srgbClr val="F26B43"/>
          </p15:clr>
        </p15:guide>
        <p15:guide id="6" pos="318">
          <p15:clr>
            <a:srgbClr val="F26B43"/>
          </p15:clr>
        </p15:guide>
        <p15:guide id="7" pos="736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3512" y="2093136"/>
            <a:ext cx="10488488" cy="443198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800" dirty="0"/>
              <a:t>H-11 - </a:t>
            </a:r>
            <a:r>
              <a:rPr lang="en-GB" sz="4800" dirty="0">
                <a:latin typeface="SDCC Sans" pitchFamily="2" charset="0"/>
              </a:rPr>
              <a:t>Part 8 report for proposed development of 25 social homes at Stocking Lane &amp; Stocking Avenue, Rathfarnham, Dublin 16 </a:t>
            </a:r>
            <a:br>
              <a:rPr lang="en-US" sz="4800" dirty="0"/>
            </a:br>
            <a:br>
              <a:rPr lang="en-US" sz="4800" dirty="0"/>
            </a:br>
            <a:endParaRPr lang="en-US" sz="4800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7C1DDC6-8E27-FF2F-7811-68EF81D462A7}"/>
              </a:ext>
            </a:extLst>
          </p:cNvPr>
          <p:cNvSpPr txBox="1">
            <a:spLocks/>
          </p:cNvSpPr>
          <p:nvPr/>
        </p:nvSpPr>
        <p:spPr>
          <a:xfrm>
            <a:off x="5663952" y="5661248"/>
            <a:ext cx="6826246" cy="108012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eaLnBrk="1" hangingPunct="1">
              <a:defRPr sz="1940" b="1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 sz="1698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54492" eaLnBrk="1" hangingPunct="1">
              <a:defRPr sz="1698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831738" eaLnBrk="1" hangingPunct="1">
              <a:defRPr sz="1698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08984" eaLnBrk="1" hangingPunct="1">
              <a:defRPr sz="1698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400" dirty="0"/>
              <a:t>Meeting of South Dublin County Council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13</a:t>
            </a:r>
            <a:r>
              <a:rPr lang="en-US" sz="2400" baseline="30000" dirty="0"/>
              <a:t>th</a:t>
            </a:r>
            <a:r>
              <a:rPr lang="en-US" sz="2400" dirty="0"/>
              <a:t> October 2025</a:t>
            </a:r>
          </a:p>
        </p:txBody>
      </p:sp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2523E0-4D57-DDF9-E641-16B8819C2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E9913826-1DB5-DAE3-2C3E-61D03BC613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4273" y="5706159"/>
            <a:ext cx="787427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lang="en-IE" sz="1200" dirty="0">
                <a:solidFill>
                  <a:schemeClr val="bg1"/>
                </a:solidFill>
                <a:latin typeface="SDCC Sans" pitchFamily="2" charset="0"/>
              </a:rPr>
              <a:t>Zoning Map extract from SDCC County Development Plan 2022-2028. Subject site outlined in red – </a:t>
            </a:r>
          </a:p>
          <a:p>
            <a:pPr lvl="0" algn="ctr"/>
            <a:r>
              <a:rPr lang="en-IE" sz="1200" dirty="0">
                <a:solidFill>
                  <a:schemeClr val="bg1"/>
                </a:solidFill>
                <a:latin typeface="SDCC Sans" pitchFamily="2" charset="0"/>
              </a:rPr>
              <a:t>RES N; </a:t>
            </a:r>
            <a:r>
              <a:rPr lang="en-IE" sz="1200" i="1" dirty="0">
                <a:solidFill>
                  <a:schemeClr val="bg1"/>
                </a:solidFill>
                <a:latin typeface="SDCC Sans" pitchFamily="2" charset="0"/>
              </a:rPr>
              <a:t>‘To provide for new residential community in accordance with approved area plans</a:t>
            </a:r>
            <a:r>
              <a:rPr lang="en-IE" sz="1200" dirty="0">
                <a:solidFill>
                  <a:schemeClr val="bg1"/>
                </a:solidFill>
                <a:latin typeface="SDCC Sans" pitchFamily="2" charset="0"/>
              </a:rPr>
              <a:t>'</a:t>
            </a:r>
            <a:endParaRPr kumimoji="0" lang="en-IE" altLang="en-US" sz="1200" i="0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SDCC Sans" pitchFamily="2" charset="0"/>
            </a:endParaRPr>
          </a:p>
        </p:txBody>
      </p:sp>
      <p:pic>
        <p:nvPicPr>
          <p:cNvPr id="5" name="Picture 4" descr="A map of a city&#10;&#10;AI-generated content may be incorrect.">
            <a:extLst>
              <a:ext uri="{FF2B5EF4-FFF2-40B4-BE49-F238E27FC236}">
                <a16:creationId xmlns:a16="http://schemas.microsoft.com/office/drawing/2014/main" id="{DB5DC08A-3A36-DCA6-7E4F-6531831814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263" y="908720"/>
            <a:ext cx="6034290" cy="434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8434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D3FD1-B514-580A-CEA5-8A8082CFF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map of a road&#10;&#10;AI-generated content may be incorrect.">
            <a:extLst>
              <a:ext uri="{FF2B5EF4-FFF2-40B4-BE49-F238E27FC236}">
                <a16:creationId xmlns:a16="http://schemas.microsoft.com/office/drawing/2014/main" id="{DE7737C9-56B0-CF08-5D3E-364DF6BA86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196752"/>
            <a:ext cx="11377264" cy="498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4550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70F3EA-A8CF-AA3B-C4A4-95520BA1F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map of a building&#10;&#10;AI-generated content may be incorrect.">
            <a:extLst>
              <a:ext uri="{FF2B5EF4-FFF2-40B4-BE49-F238E27FC236}">
                <a16:creationId xmlns:a16="http://schemas.microsoft.com/office/drawing/2014/main" id="{B8F72247-BB7F-18F1-0A1B-B2731DF5F1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76" y="23894"/>
            <a:ext cx="7272808" cy="6836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554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BCA28E-96DB-73DC-BACA-96F575244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map of a park&#10;&#10;AI-generated content may be incorrect.">
            <a:extLst>
              <a:ext uri="{FF2B5EF4-FFF2-40B4-BE49-F238E27FC236}">
                <a16:creationId xmlns:a16="http://schemas.microsoft.com/office/drawing/2014/main" id="{80BBF573-B1E4-C2C7-5BE4-9FBB7B51DB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709398"/>
            <a:ext cx="11537014" cy="543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81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ADC94C-9A9B-9281-9D6B-161785C1C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78143CB-E588-913B-5819-D82A47E536D1}"/>
              </a:ext>
            </a:extLst>
          </p:cNvPr>
          <p:cNvSpPr txBox="1"/>
          <p:nvPr/>
        </p:nvSpPr>
        <p:spPr>
          <a:xfrm>
            <a:off x="3047246" y="5966083"/>
            <a:ext cx="60975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buNone/>
            </a:pPr>
            <a:r>
              <a:rPr lang="en-IE" sz="1200" dirty="0">
                <a:effectLst/>
                <a:latin typeface="SDCC San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Artist’s impression of proposed development. View looking south-west.</a:t>
            </a:r>
            <a:endParaRPr lang="en-IE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A building with a playground and trees&#10;&#10;AI-generated content may be incorrect.">
            <a:extLst>
              <a:ext uri="{FF2B5EF4-FFF2-40B4-BE49-F238E27FC236}">
                <a16:creationId xmlns:a16="http://schemas.microsoft.com/office/drawing/2014/main" id="{179DAE6F-70E4-BE1F-CD6D-1735D79FED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774518"/>
            <a:ext cx="10920536" cy="515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1292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7B1CB-79F5-69FE-959E-725A5CAE2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98827AD-A53A-98D2-F13F-46BBC9BC8108}"/>
              </a:ext>
            </a:extLst>
          </p:cNvPr>
          <p:cNvSpPr txBox="1"/>
          <p:nvPr/>
        </p:nvSpPr>
        <p:spPr>
          <a:xfrm>
            <a:off x="3047246" y="5661248"/>
            <a:ext cx="60975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E" sz="1200" dirty="0">
                <a:latin typeface="SDCC Sans" pitchFamily="2" charset="0"/>
              </a:rPr>
              <a:t>Artist’s impression of proposed development. View looking east.</a:t>
            </a:r>
          </a:p>
        </p:txBody>
      </p:sp>
      <p:pic>
        <p:nvPicPr>
          <p:cNvPr id="6" name="Picture 5" descr="A building with trees and bushes&#10;&#10;AI-generated content may be incorrect.">
            <a:extLst>
              <a:ext uri="{FF2B5EF4-FFF2-40B4-BE49-F238E27FC236}">
                <a16:creationId xmlns:a16="http://schemas.microsoft.com/office/drawing/2014/main" id="{B74EBC41-F9E0-9389-DC11-7DEA1674ED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432" y="814066"/>
            <a:ext cx="10056440" cy="4751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1293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4253C-790D-E71E-2075-82FDA256B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uilding with trees and grass&#10;&#10;AI-generated content may be incorrect.">
            <a:extLst>
              <a:ext uri="{FF2B5EF4-FFF2-40B4-BE49-F238E27FC236}">
                <a16:creationId xmlns:a16="http://schemas.microsoft.com/office/drawing/2014/main" id="{6D9ECBAC-9D78-F4C3-F73D-65C3748FC8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832011"/>
            <a:ext cx="10992544" cy="51939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F1E730-B1D0-B754-714B-1E07BFC0C0C5}"/>
              </a:ext>
            </a:extLst>
          </p:cNvPr>
          <p:cNvSpPr txBox="1"/>
          <p:nvPr/>
        </p:nvSpPr>
        <p:spPr>
          <a:xfrm>
            <a:off x="3287688" y="6102697"/>
            <a:ext cx="60975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200" dirty="0">
                <a:effectLst/>
                <a:latin typeface="SDCC San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Artist’s impression of proposed development. View from Stocking Lane.</a:t>
            </a:r>
            <a:endParaRPr lang="en-IE" sz="1200" dirty="0"/>
          </a:p>
        </p:txBody>
      </p:sp>
    </p:spTree>
    <p:extLst>
      <p:ext uri="{BB962C8B-B14F-4D97-AF65-F5344CB8AC3E}">
        <p14:creationId xmlns:p14="http://schemas.microsoft.com/office/powerpoint/2010/main" val="30984875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AFB39-033C-8807-44A7-EE6962FACC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ng shot of a building&#10;&#10;AI-generated content may be incorrect.">
            <a:extLst>
              <a:ext uri="{FF2B5EF4-FFF2-40B4-BE49-F238E27FC236}">
                <a16:creationId xmlns:a16="http://schemas.microsoft.com/office/drawing/2014/main" id="{0C19EBEF-4F54-34A1-B51A-AEF0683984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939433"/>
            <a:ext cx="10801200" cy="51035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1D81F9-5D7F-E38B-DCCB-B31CA01F594A}"/>
              </a:ext>
            </a:extLst>
          </p:cNvPr>
          <p:cNvSpPr txBox="1"/>
          <p:nvPr/>
        </p:nvSpPr>
        <p:spPr>
          <a:xfrm>
            <a:off x="3431704" y="6181404"/>
            <a:ext cx="60975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200" dirty="0">
                <a:effectLst/>
                <a:latin typeface="SDCC San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Artist’s impression of proposed development. View from Stocking Avenue.</a:t>
            </a:r>
            <a:endParaRPr lang="en-IE" sz="1200" dirty="0"/>
          </a:p>
        </p:txBody>
      </p:sp>
    </p:spTree>
    <p:extLst>
      <p:ext uri="{BB962C8B-B14F-4D97-AF65-F5344CB8AC3E}">
        <p14:creationId xmlns:p14="http://schemas.microsoft.com/office/powerpoint/2010/main" val="31536666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4DF57-FFCE-983E-E93D-13AC88FC9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06319-5347-63E4-B4F9-BD604289D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10200041" cy="856798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en-US" altLang="en-US" sz="3600" b="1" dirty="0">
                <a:latin typeface="SDCC Sans" pitchFamily="2" charset="0"/>
              </a:rPr>
              <a:t>Recommendation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430106-FBCA-3328-E33A-98A5E81E67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11208154" cy="987564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  <a:latin typeface="SDCC Sans" pitchFamily="2" charset="0"/>
              </a:rPr>
              <a:t>Overall proposal in accordance with proper planning &amp; sustainable development of 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  <a:latin typeface="SDCC Sans" pitchFamily="2" charset="0"/>
              </a:rPr>
              <a:t>Recommendation to Council to approve proposed development with amendments as outlined</a:t>
            </a:r>
          </a:p>
          <a:p>
            <a:endParaRPr lang="en-US" sz="1460" dirty="0">
              <a:solidFill>
                <a:schemeClr val="bg1"/>
              </a:solidFill>
              <a:latin typeface="SDCC Sans" pitchFamily="2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B3BF1A7-4DFC-74FE-4C26-1DF68F928CD7}"/>
              </a:ext>
            </a:extLst>
          </p:cNvPr>
          <p:cNvSpPr txBox="1">
            <a:spLocks/>
          </p:cNvSpPr>
          <p:nvPr/>
        </p:nvSpPr>
        <p:spPr>
          <a:xfrm>
            <a:off x="511711" y="2636912"/>
            <a:ext cx="1020004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eaLnBrk="1" hangingPunct="1">
              <a:defRPr sz="3275" b="0" i="0">
                <a:solidFill>
                  <a:schemeClr val="bg1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</a:lstStyle>
          <a:p>
            <a:pPr>
              <a:spcBef>
                <a:spcPct val="20000"/>
              </a:spcBef>
            </a:pPr>
            <a:r>
              <a:rPr lang="en-US" altLang="en-US" sz="3600" b="1" dirty="0">
                <a:latin typeface="SDCC Sans" pitchFamily="2" charset="0"/>
              </a:rPr>
              <a:t>Next steps if Part 8 approved 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0D14BDA-33D2-C367-0F58-CE9539476C82}"/>
              </a:ext>
            </a:extLst>
          </p:cNvPr>
          <p:cNvSpPr txBox="1">
            <a:spLocks/>
          </p:cNvSpPr>
          <p:nvPr/>
        </p:nvSpPr>
        <p:spPr>
          <a:xfrm>
            <a:off x="511711" y="3799315"/>
            <a:ext cx="11208154" cy="987564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10000"/>
          </a:bodyPr>
          <a:lstStyle>
            <a:lvl1pPr marL="0" eaLnBrk="1" hangingPunct="1"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latin typeface="SDCC Sans" pitchFamily="2" charset="0"/>
              </a:rPr>
              <a:t>Develop detailed design &amp; proceed to tender for contractor to achieve projected construction start in late 2026 for 2028 delivery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latin typeface="SDCC Sans" pitchFamily="2" charset="0"/>
              </a:rPr>
              <a:t>Funding applications to DHLGH under Social Housing Investment Programme</a:t>
            </a:r>
          </a:p>
          <a:p>
            <a:endParaRPr lang="en-US" sz="1460" dirty="0">
              <a:latin typeface="SDCC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5346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869104"/>
            <a:ext cx="5499108" cy="1119794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FA69CF-E0F3-A50E-B63F-E1764B04C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4FB40E-B969-7C9A-9777-C539CA64D0E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algn="ctr"/>
            <a:r>
              <a:rPr lang="en-GB" dirty="0"/>
              <a:t>OCT 2025</a:t>
            </a:r>
          </a:p>
        </p:txBody>
      </p:sp>
      <p:pic>
        <p:nvPicPr>
          <p:cNvPr id="5" name="Picture 4" descr="A building with a playground and trees&#10;&#10;AI-generated content may be incorrect.">
            <a:extLst>
              <a:ext uri="{FF2B5EF4-FFF2-40B4-BE49-F238E27FC236}">
                <a16:creationId xmlns:a16="http://schemas.microsoft.com/office/drawing/2014/main" id="{03210218-01ED-EAA6-06F6-8D938E1828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480" y="1352526"/>
            <a:ext cx="9552384" cy="451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434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7F367-2FD8-2145-B3A2-E95D8C1AE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41F8D-6523-FFF2-29E0-87EA88CEB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188640"/>
            <a:ext cx="7751769" cy="856798"/>
          </a:xfrm>
        </p:spPr>
        <p:txBody>
          <a:bodyPr>
            <a:noAutofit/>
          </a:bodyPr>
          <a:lstStyle/>
          <a:p>
            <a:pPr>
              <a:spcBef>
                <a:spcPct val="20000"/>
              </a:spcBef>
            </a:pPr>
            <a:r>
              <a:rPr lang="en-US" altLang="en-US" sz="3600" b="1" dirty="0">
                <a:latin typeface="SDCC Sans" pitchFamily="2" charset="0"/>
              </a:rPr>
              <a:t>Background and Policy Context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292AA5-C8F8-1CD6-5980-EE180336C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328502"/>
            <a:ext cx="11208154" cy="5057794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SDCC Sans" pitchFamily="2" charset="0"/>
              </a:rPr>
              <a:t>South Dublin County Council Development Plan 2022–2028 - Housing Policy 2: Supply of housing</a:t>
            </a:r>
          </a:p>
          <a:p>
            <a:pPr lvl="2"/>
            <a:r>
              <a:rPr lang="en-IE" sz="1600" b="1" dirty="0">
                <a:solidFill>
                  <a:schemeClr val="bg1"/>
                </a:solidFill>
                <a:latin typeface="SDCC Sans" pitchFamily="2" charset="0"/>
              </a:rPr>
              <a:t>	H2 Objective 6</a:t>
            </a:r>
            <a:r>
              <a:rPr lang="en-IE" sz="1600" dirty="0">
                <a:solidFill>
                  <a:schemeClr val="bg1"/>
                </a:solidFill>
                <a:latin typeface="SDCC Sans" pitchFamily="2" charset="0"/>
              </a:rPr>
              <a:t>: </a:t>
            </a:r>
            <a:r>
              <a:rPr lang="en-GB" sz="1600" dirty="0">
                <a:solidFill>
                  <a:schemeClr val="bg1"/>
                </a:solidFill>
                <a:latin typeface="SDCC Sans" pitchFamily="2" charset="0"/>
              </a:rPr>
              <a:t>To ensure an adequate and appropriate provision of social housing across the County</a:t>
            </a:r>
            <a:endParaRPr lang="en-IE" sz="1600" dirty="0">
              <a:solidFill>
                <a:schemeClr val="bg1"/>
              </a:solidFill>
              <a:latin typeface="SDCC Sans" pitchFamily="2" charset="0"/>
            </a:endParaRPr>
          </a:p>
          <a:p>
            <a:pPr lvl="2"/>
            <a:r>
              <a:rPr lang="en-GB" sz="1600" b="1" dirty="0">
                <a:solidFill>
                  <a:schemeClr val="bg1"/>
                </a:solidFill>
                <a:latin typeface="SDCC Sans" pitchFamily="2" charset="0"/>
              </a:rPr>
              <a:t>	H2 Objective 7</a:t>
            </a:r>
            <a:r>
              <a:rPr lang="en-GB" sz="1600" dirty="0">
                <a:solidFill>
                  <a:schemeClr val="bg1"/>
                </a:solidFill>
                <a:latin typeface="SDCC Sans" pitchFamily="2" charset="0"/>
              </a:rPr>
              <a:t>: To promote integration of all tenure types within communities</a:t>
            </a:r>
            <a:endParaRPr lang="en-IE" sz="1600" dirty="0">
              <a:solidFill>
                <a:schemeClr val="bg1"/>
              </a:solidFill>
              <a:latin typeface="SDCC Sans" pitchFamily="2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600" dirty="0">
              <a:latin typeface="SDCC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SDCC Sans" pitchFamily="2" charset="0"/>
              </a:rPr>
              <a:t>South Dublin County Council Development Plan 2022–2028 - Housing Policy 3: Housing for all</a:t>
            </a:r>
          </a:p>
          <a:p>
            <a:pPr lvl="2"/>
            <a:r>
              <a:rPr lang="en-US" sz="1600" dirty="0">
                <a:solidFill>
                  <a:schemeClr val="bg1"/>
                </a:solidFill>
                <a:latin typeface="SDCC Sans" pitchFamily="2" charset="0"/>
              </a:rPr>
              <a:t>	</a:t>
            </a:r>
            <a:r>
              <a:rPr lang="en-US" sz="1600" b="1" dirty="0">
                <a:solidFill>
                  <a:schemeClr val="bg1"/>
                </a:solidFill>
                <a:latin typeface="SDCC Sans" pitchFamily="2" charset="0"/>
              </a:rPr>
              <a:t>H3 Objective 2: </a:t>
            </a:r>
            <a:r>
              <a:rPr lang="en-GB" sz="1600" dirty="0">
                <a:solidFill>
                  <a:schemeClr val="bg1"/>
                </a:solidFill>
                <a:latin typeface="SDCC Sans" pitchFamily="2" charset="0"/>
              </a:rPr>
              <a:t>To support housing options for older persons and persons with disabilities</a:t>
            </a:r>
            <a:endParaRPr lang="en-US" sz="1600" dirty="0">
              <a:solidFill>
                <a:schemeClr val="bg1"/>
              </a:solidFill>
              <a:latin typeface="SDCC Sans" pitchFamily="2" charset="0"/>
            </a:endParaRPr>
          </a:p>
          <a:p>
            <a:pPr>
              <a:spcAft>
                <a:spcPts val="0"/>
              </a:spcAft>
            </a:pPr>
            <a:r>
              <a:rPr lang="en-US" sz="1600">
                <a:latin typeface="SDCC Sans" pitchFamily="2" charset="0"/>
              </a:rPr>
              <a:t>	</a:t>
            </a:r>
            <a:endParaRPr lang="en-GB" sz="1600" dirty="0">
              <a:latin typeface="SDCC Sans" pitchFamily="2" charset="0"/>
            </a:endParaRPr>
          </a:p>
          <a:p>
            <a:pPr>
              <a:spcAft>
                <a:spcPts val="0"/>
              </a:spcAft>
            </a:pPr>
            <a:endParaRPr lang="en-GB" sz="1600" dirty="0">
              <a:latin typeface="SDCC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latin typeface="SDCC Sans" pitchFamily="2" charset="0"/>
              </a:rPr>
              <a:t>Housing for All – Objective 4	</a:t>
            </a:r>
          </a:p>
          <a:p>
            <a:pPr lvl="2">
              <a:spcAft>
                <a:spcPts val="1092"/>
              </a:spcAft>
            </a:pPr>
            <a:r>
              <a:rPr lang="en-IE" sz="1600" dirty="0">
                <a:solidFill>
                  <a:schemeClr val="bg1"/>
                </a:solidFill>
                <a:latin typeface="SDCC Sans" pitchFamily="2" charset="0"/>
              </a:rPr>
              <a:t>	Increase Social Housing Delivery</a:t>
            </a:r>
            <a:endParaRPr lang="en-US" sz="1600" dirty="0">
              <a:solidFill>
                <a:schemeClr val="bg1"/>
              </a:solidFill>
              <a:latin typeface="SDCC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latin typeface="SDCC Sans" pitchFamily="2" charset="0"/>
              </a:rPr>
              <a:t>South Dublin Housing Delivery Action Plan 2022 – 2026:</a:t>
            </a:r>
          </a:p>
          <a:p>
            <a:r>
              <a:rPr lang="en-GB" sz="1600" dirty="0">
                <a:latin typeface="SDCC Sans" pitchFamily="2" charset="0"/>
              </a:rPr>
              <a:t>	Commitment to providing high-quality, mixed typology social housing &amp; achieving increased social 	integration and tenure mix across all areas of the County</a:t>
            </a:r>
          </a:p>
          <a:p>
            <a:pPr>
              <a:spcAft>
                <a:spcPts val="0"/>
              </a:spcAft>
            </a:pPr>
            <a:r>
              <a:rPr lang="en-GB" sz="1600" dirty="0">
                <a:latin typeface="SDCC Sans" pitchFamily="2" charset="0"/>
              </a:rPr>
              <a:t>	Promoting high-quality living environments and lifetime housing standards through </a:t>
            </a:r>
          </a:p>
          <a:p>
            <a:pPr>
              <a:spcAft>
                <a:spcPts val="0"/>
              </a:spcAft>
            </a:pPr>
            <a:r>
              <a:rPr lang="en-GB" sz="1600" dirty="0">
                <a:latin typeface="SDCC Sans" pitchFamily="2" charset="0"/>
              </a:rPr>
              <a:t>	optimum design, environmental performance and layout in new residential developments</a:t>
            </a:r>
          </a:p>
          <a:p>
            <a:pPr>
              <a:spcAft>
                <a:spcPts val="0"/>
              </a:spcAft>
            </a:pPr>
            <a:endParaRPr lang="en-GB" dirty="0">
              <a:latin typeface="SDCC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697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C1BED-6A5C-BB90-D157-D7E7FD57B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40A04-0E46-CAF1-CF35-978A17E4B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332656"/>
            <a:ext cx="6840760" cy="856798"/>
          </a:xfrm>
        </p:spPr>
        <p:txBody>
          <a:bodyPr anchor="ctr">
            <a:noAutofit/>
          </a:bodyPr>
          <a:lstStyle/>
          <a:p>
            <a:pPr>
              <a:spcBef>
                <a:spcPct val="20000"/>
              </a:spcBef>
            </a:pPr>
            <a:r>
              <a:rPr lang="en-US" altLang="en-US" sz="3600" b="1" dirty="0">
                <a:latin typeface="SDCC Sans" pitchFamily="2" charset="0"/>
              </a:rPr>
              <a:t>Proposed Development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2262CA-0800-55E4-399B-605F478DB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3675573" cy="4208255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0"/>
              </a:spcAft>
            </a:pPr>
            <a:r>
              <a:rPr lang="en-IE" sz="1600" dirty="0">
                <a:latin typeface="SDCC Sans" pitchFamily="2" charset="0"/>
              </a:rPr>
              <a:t>Three two and three-storey apartment buildings which will comprise: </a:t>
            </a:r>
          </a:p>
          <a:p>
            <a:pPr>
              <a:spcAft>
                <a:spcPts val="0"/>
              </a:spcAft>
            </a:pPr>
            <a:endParaRPr lang="en-IE" sz="1600" dirty="0">
              <a:latin typeface="SDCC Sans" pitchFamily="2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sz="1600" dirty="0">
                <a:latin typeface="SDCC Sans" pitchFamily="2" charset="0"/>
              </a:rPr>
              <a:t>11 x one bedroom ground floor apartments (</a:t>
            </a:r>
            <a:r>
              <a:rPr lang="en-GB" sz="1600" dirty="0">
                <a:latin typeface="SDCC Sans" pitchFamily="2" charset="0"/>
              </a:rPr>
              <a:t>Nine of the ground floor units have been designed to Universal Design space standards</a:t>
            </a:r>
            <a:r>
              <a:rPr lang="en-IE" sz="1600" dirty="0">
                <a:latin typeface="SDCC Sans" pitchFamily="2" charset="0"/>
              </a:rPr>
              <a:t>) 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sz="1600" dirty="0">
                <a:latin typeface="SDCC Sans" pitchFamily="2" charset="0"/>
              </a:rPr>
              <a:t>9 x three-bedroom first floor duplex apartments 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sz="1600" dirty="0">
                <a:latin typeface="SDCC Sans" pitchFamily="2" charset="0"/>
              </a:rPr>
              <a:t>2 x two-bedroom first floor duplex apartments 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sz="1600" dirty="0">
                <a:latin typeface="SDCC Sans" pitchFamily="2" charset="0"/>
              </a:rPr>
              <a:t>3 x two-bedroom houses 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sz="1600" dirty="0">
                <a:latin typeface="SDCC Sans" pitchFamily="2" charset="0"/>
              </a:rPr>
              <a:t>Private and shared open-space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sz="1600" dirty="0">
                <a:latin typeface="SDCC Sans" pitchFamily="2" charset="0"/>
              </a:rPr>
              <a:t>30 car-parking spaces (incl. accessible and EV Charging), landscaping and all associated works</a:t>
            </a:r>
          </a:p>
          <a:p>
            <a:endParaRPr lang="en-US" dirty="0"/>
          </a:p>
        </p:txBody>
      </p:sp>
      <p:pic>
        <p:nvPicPr>
          <p:cNvPr id="23" name="Picture 22" descr="A map of a city&#10;&#10;AI-generated content may be incorrect.">
            <a:extLst>
              <a:ext uri="{FF2B5EF4-FFF2-40B4-BE49-F238E27FC236}">
                <a16:creationId xmlns:a16="http://schemas.microsoft.com/office/drawing/2014/main" id="{8D61A192-ECF5-DFA0-634D-5CB39D9E57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046" y="1577340"/>
            <a:ext cx="5917429" cy="40119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05430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AEDB1-575A-B0B3-2DE4-AED444411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32B6E-B9A8-5C7E-2886-44E11373C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332656"/>
            <a:ext cx="9577064" cy="856798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altLang="en-US" sz="3600" b="1" dirty="0">
                <a:latin typeface="SDCC Sans" pitchFamily="2" charset="0"/>
              </a:rPr>
              <a:t>Public Consultation- Submissions &amp; Responses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DE83A3-E444-9B56-55D6-7C56D23A34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1344" y="1577974"/>
            <a:ext cx="11665296" cy="4808321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000" dirty="0">
                <a:latin typeface="SDCC Sans" pitchFamily="2" charset="0"/>
              </a:rPr>
              <a:t>Briefing for RTFB Area Committee in June 2025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000" dirty="0">
                <a:latin typeface="SDCC Sans" pitchFamily="2" charset="0"/>
              </a:rPr>
              <a:t>6-week formal public consultation period 31</a:t>
            </a:r>
            <a:r>
              <a:rPr lang="en-GB" sz="2000" baseline="30000" dirty="0">
                <a:latin typeface="SDCC Sans" pitchFamily="2" charset="0"/>
              </a:rPr>
              <a:t>st</a:t>
            </a:r>
            <a:r>
              <a:rPr lang="en-GB" sz="2000" dirty="0">
                <a:latin typeface="SDCC Sans" pitchFamily="2" charset="0"/>
              </a:rPr>
              <a:t> July 2025 – 12</a:t>
            </a:r>
            <a:r>
              <a:rPr lang="en-GB" sz="2000" baseline="30000" dirty="0">
                <a:latin typeface="SDCC Sans" pitchFamily="2" charset="0"/>
              </a:rPr>
              <a:t>th</a:t>
            </a:r>
            <a:r>
              <a:rPr lang="en-GB" sz="2000" dirty="0">
                <a:latin typeface="SDCC Sans" pitchFamily="2" charset="0"/>
              </a:rPr>
              <a:t> September 2025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000" dirty="0">
                <a:latin typeface="SDCC Sans" pitchFamily="2" charset="0"/>
              </a:rPr>
              <a:t>4 submissions received relating to: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SDCC Sans" pitchFamily="2" charset="0"/>
              </a:rPr>
              <a:t>Public Realm / Open Space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SDCC Sans" pitchFamily="2" charset="0"/>
              </a:rPr>
              <a:t>Roads / Traffic/ Parking / Water / Wastewater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SDCC Sans" pitchFamily="2" charset="0"/>
              </a:rPr>
              <a:t>Design / Density / Site Location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SDCC Sans" pitchFamily="2" charset="0"/>
              </a:rPr>
              <a:t>Environmental Concerns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SDCC Sans" pitchFamily="2" charset="0"/>
              </a:rPr>
              <a:t>Statutory Submissions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SDCC Sans" pitchFamily="2" charset="0"/>
            </a:endParaRPr>
          </a:p>
          <a:p>
            <a:r>
              <a:rPr lang="en-GB" sz="2000" dirty="0">
                <a:latin typeface="SDCC Sans" pitchFamily="2" charset="0"/>
              </a:rPr>
              <a:t>Responses: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SDCC Sans" pitchFamily="2" charset="0"/>
              </a:rPr>
              <a:t>All submissions fully addressed in CE Report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SDCC Sans" pitchFamily="2" charset="0"/>
              </a:rPr>
              <a:t>Two variations to the proposal following consideration of submissions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1471167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ED07B-EC56-A9C2-04E5-78017E90D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AD87F27-547D-C3ED-0D5D-C6129DC1FC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8" y="256245"/>
            <a:ext cx="8280604" cy="64565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1068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9F0D7-0AC6-9AC1-6B02-C02ED578B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03AACC-2E7E-4FB7-D715-4882CC4121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904" t="4137" r="10904"/>
          <a:stretch>
            <a:fillRect/>
          </a:stretch>
        </p:blipFill>
        <p:spPr bwMode="auto">
          <a:xfrm>
            <a:off x="983432" y="162248"/>
            <a:ext cx="9073008" cy="64089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2181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A8024-EA42-3C48-234F-36D82BF94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road with a crosswalk and a stone wall&#10;&#10;AI-generated content may be incorrect.">
            <a:extLst>
              <a:ext uri="{FF2B5EF4-FFF2-40B4-BE49-F238E27FC236}">
                <a16:creationId xmlns:a16="http://schemas.microsoft.com/office/drawing/2014/main" id="{83CE7E2A-B8D6-2F7B-5522-B3B5F4F8B8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229" y="1021600"/>
            <a:ext cx="5432810" cy="2267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A road with trees and bushes&#10;&#10;AI-generated content may be incorrect.">
            <a:extLst>
              <a:ext uri="{FF2B5EF4-FFF2-40B4-BE49-F238E27FC236}">
                <a16:creationId xmlns:a16="http://schemas.microsoft.com/office/drawing/2014/main" id="{BC9E9F28-007B-93FA-5561-48BBE8A684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398" y="3850428"/>
            <a:ext cx="5372472" cy="2231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5AAF550-7A3D-01F0-979C-D70242DB49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2001" y="3378503"/>
            <a:ext cx="5843266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86450" algn="l"/>
              </a:tabLst>
            </a:pPr>
            <a:r>
              <a:rPr kumimoji="0" lang="en-IE" altLang="en-US" sz="120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DCC Sans" pitchFamily="2" charset="0"/>
                <a:ea typeface="Calibri" panose="020F0502020204030204" pitchFamily="34" charset="0"/>
                <a:cs typeface="Calibri" panose="020F0502020204030204" pitchFamily="34" charset="0"/>
              </a:rPr>
              <a:t>Site from roundabout at Stocking Avenue and Stocking Lane looking west.</a:t>
            </a:r>
            <a:endParaRPr kumimoji="0" lang="en-IE" altLang="en-US" sz="1200" i="0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SDCC Sans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86450" algn="l"/>
              </a:tabLst>
            </a:pPr>
            <a:endParaRPr kumimoji="0" lang="en-IE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8CD2F3-0CCE-5427-8C60-609A97FF6B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7455" y="6171318"/>
            <a:ext cx="557235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86450" algn="l"/>
              </a:tabLst>
            </a:pPr>
            <a:r>
              <a:rPr kumimoji="0" lang="en-IE" altLang="en-US" sz="120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DCC Sans" pitchFamily="2" charset="0"/>
                <a:ea typeface="Calibri" panose="020F0502020204030204" pitchFamily="34" charset="0"/>
                <a:cs typeface="Calibri" panose="020F0502020204030204" pitchFamily="34" charset="0"/>
              </a:rPr>
              <a:t>Site from junction of Stocking Avenue and Stocking Lane looking west.</a:t>
            </a:r>
            <a:endParaRPr kumimoji="0" lang="en-IE" altLang="en-US" sz="1200" i="0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072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2AD60-960B-5493-00D7-8C42653F7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A road with trees and a car on it&#10;&#10;AI-generated content may be incorrect.">
            <a:extLst>
              <a:ext uri="{FF2B5EF4-FFF2-40B4-BE49-F238E27FC236}">
                <a16:creationId xmlns:a16="http://schemas.microsoft.com/office/drawing/2014/main" id="{95ED81B9-2EEE-66C0-5454-193E0925E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454" y="711275"/>
            <a:ext cx="5894012" cy="2459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A road with trees and grass&#10;&#10;AI-generated content may be incorrect.">
            <a:extLst>
              <a:ext uri="{FF2B5EF4-FFF2-40B4-BE49-F238E27FC236}">
                <a16:creationId xmlns:a16="http://schemas.microsoft.com/office/drawing/2014/main" id="{0B5003BC-C6EC-99D3-A892-6F331D5E8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640" y="3819019"/>
            <a:ext cx="5894012" cy="2447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C4B8EFB6-AA02-260E-4DD7-7A8847C641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E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F87928B0-0B63-85B2-A79D-1678152D53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9696" y="3218047"/>
            <a:ext cx="4567276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86450" algn="l"/>
              </a:tabLst>
            </a:pPr>
            <a:r>
              <a:rPr kumimoji="0" lang="en-IE" altLang="en-US" sz="120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DCC Sans" pitchFamily="2" charset="0"/>
                <a:ea typeface="Calibri" panose="020F0502020204030204" pitchFamily="34" charset="0"/>
                <a:cs typeface="Calibri" panose="020F0502020204030204" pitchFamily="34" charset="0"/>
              </a:rPr>
              <a:t>Site on right of image from Stocking Avenue looking east</a:t>
            </a:r>
            <a:r>
              <a:rPr kumimoji="0" lang="en-IE" altLang="en-US" sz="110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DCC Sans" pitchFamily="2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IE" altLang="en-US" sz="800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86450" algn="l"/>
              </a:tabLst>
            </a:pPr>
            <a:endParaRPr kumimoji="0" lang="en-IE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F90E710-9552-053C-D464-D6313B0F0B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7728" y="6394393"/>
            <a:ext cx="453361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886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86450" algn="l"/>
              </a:tabLst>
            </a:pPr>
            <a:r>
              <a:rPr kumimoji="0" lang="en-IE" altLang="en-US" sz="120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DCC Sans" pitchFamily="2" charset="0"/>
                <a:ea typeface="Calibri" panose="020F0502020204030204" pitchFamily="34" charset="0"/>
                <a:cs typeface="Calibri" panose="020F0502020204030204" pitchFamily="34" charset="0"/>
              </a:rPr>
              <a:t>View 1.4 – Site from Stocking Avenue looking north-east</a:t>
            </a:r>
            <a:r>
              <a:rPr kumimoji="0" lang="en-IE" altLang="en-US" sz="110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DCC Sans" pitchFamily="2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IE" altLang="en-US" sz="1800" i="0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384701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1166</TotalTime>
  <Words>516</Words>
  <Application>Microsoft Office PowerPoint</Application>
  <PresentationFormat>Widescreen</PresentationFormat>
  <Paragraphs>59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SDCC Sans</vt:lpstr>
      <vt:lpstr>Wingdings</vt:lpstr>
      <vt:lpstr>SDCC Master</vt:lpstr>
      <vt:lpstr>H-11 - Part 8 report for proposed development of 25 social homes at Stocking Lane &amp; Stocking Avenue, Rathfarnham, Dublin 16   </vt:lpstr>
      <vt:lpstr>PowerPoint Presentation</vt:lpstr>
      <vt:lpstr>Background and Policy Context </vt:lpstr>
      <vt:lpstr>Proposed Development</vt:lpstr>
      <vt:lpstr>Public Consultation- Submissions &amp; Responses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Recommendation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Lorraine Byrne</dc:creator>
  <cp:lastModifiedBy>Elaine Leech</cp:lastModifiedBy>
  <cp:revision>37</cp:revision>
  <dcterms:created xsi:type="dcterms:W3CDTF">2025-09-25T10:03:36Z</dcterms:created>
  <dcterms:modified xsi:type="dcterms:W3CDTF">2025-10-13T10:47:44Z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