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8" r:id="rId3"/>
    <p:sldId id="269" r:id="rId4"/>
    <p:sldId id="275" r:id="rId5"/>
    <p:sldId id="276" r:id="rId6"/>
    <p:sldId id="296" r:id="rId7"/>
    <p:sldId id="299" r:id="rId8"/>
    <p:sldId id="300" r:id="rId9"/>
    <p:sldId id="304" r:id="rId10"/>
    <p:sldId id="305" r:id="rId11"/>
    <p:sldId id="303" r:id="rId12"/>
    <p:sldId id="302" r:id="rId13"/>
    <p:sldId id="301" r:id="rId14"/>
    <p:sldId id="313" r:id="rId15"/>
    <p:sldId id="312" r:id="rId16"/>
    <p:sldId id="315" r:id="rId17"/>
    <p:sldId id="316" r:id="rId18"/>
    <p:sldId id="277" r:id="rId19"/>
    <p:sldId id="274" r:id="rId20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164"/>
    <a:srgbClr val="363A92"/>
    <a:srgbClr val="271B5B"/>
    <a:srgbClr val="52534D"/>
    <a:srgbClr val="C7E634"/>
    <a:srgbClr val="8AD6F7"/>
    <a:srgbClr val="52534C"/>
    <a:srgbClr val="535555"/>
    <a:srgbClr val="FFF689"/>
    <a:srgbClr val="7DA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58"/>
  </p:normalViewPr>
  <p:slideViewPr>
    <p:cSldViewPr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Leech" userId="286194b7-074a-415e-be7e-c0897c945e15" providerId="ADAL" clId="{B06553E5-5041-4D81-809A-0FE8EB040078}"/>
    <pc:docChg chg="modSld">
      <pc:chgData name="Elaine Leech" userId="286194b7-074a-415e-be7e-c0897c945e15" providerId="ADAL" clId="{B06553E5-5041-4D81-809A-0FE8EB040078}" dt="2025-10-13T10:47:35.200" v="0" actId="6549"/>
      <pc:docMkLst>
        <pc:docMk/>
      </pc:docMkLst>
      <pc:sldChg chg="modSp mod">
        <pc:chgData name="Elaine Leech" userId="286194b7-074a-415e-be7e-c0897c945e15" providerId="ADAL" clId="{B06553E5-5041-4D81-809A-0FE8EB040078}" dt="2025-10-13T10:47:35.200" v="0" actId="6549"/>
        <pc:sldMkLst>
          <pc:docMk/>
          <pc:sldMk cId="1991697222" sldId="269"/>
        </pc:sldMkLst>
        <pc:spChg chg="mod">
          <ac:chgData name="Elaine Leech" userId="286194b7-074a-415e-be7e-c0897c945e15" providerId="ADAL" clId="{B06553E5-5041-4D81-809A-0FE8EB040078}" dt="2025-10-13T10:47:35.200" v="0" actId="6549"/>
          <ac:spMkLst>
            <pc:docMk/>
            <pc:sldMk cId="1991697222" sldId="269"/>
            <ac:spMk id="3" creationId="{2B292AA5-C8F8-1CD6-5980-EE180336C5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4F5B9-8B24-7A4E-B5A9-4C8F6F8C6B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96">
          <p15:clr>
            <a:srgbClr val="F26B43"/>
          </p15:clr>
        </p15:guide>
        <p15:guide id="4" pos="2630">
          <p15:clr>
            <a:srgbClr val="F26B43"/>
          </p15:clr>
        </p15:guide>
        <p15:guide id="5" pos="3427">
          <p15:clr>
            <a:srgbClr val="F26B43"/>
          </p15:clr>
        </p15:guide>
        <p15:guide id="6" pos="318">
          <p15:clr>
            <a:srgbClr val="F26B43"/>
          </p15:clr>
        </p15:guide>
        <p15:guide id="7" pos="73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512" y="2093136"/>
            <a:ext cx="10488488" cy="44319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/>
              <a:t>H-11 - </a:t>
            </a:r>
            <a:r>
              <a:rPr lang="en-GB" sz="4800" dirty="0">
                <a:latin typeface="SDCC Sans" pitchFamily="2" charset="0"/>
              </a:rPr>
              <a:t>Part 8 report for proposed development of 25 social homes at Stocking Lane &amp; Stocking Avenue, Rathfarnham, Dublin 16 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7C1DDC6-8E27-FF2F-7811-68EF81D462A7}"/>
              </a:ext>
            </a:extLst>
          </p:cNvPr>
          <p:cNvSpPr txBox="1">
            <a:spLocks/>
          </p:cNvSpPr>
          <p:nvPr/>
        </p:nvSpPr>
        <p:spPr>
          <a:xfrm>
            <a:off x="5663952" y="5661248"/>
            <a:ext cx="6826246" cy="1080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eaLnBrk="1" hangingPunct="1">
              <a:defRPr sz="194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eaLnBrk="1" hangingPunct="1">
              <a:defRPr sz="1698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54492" eaLnBrk="1" hangingPunct="1">
              <a:defRPr sz="1698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31738" eaLnBrk="1" hangingPunct="1">
              <a:defRPr sz="1698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08984" eaLnBrk="1" hangingPunct="1">
              <a:defRPr sz="1698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Meeting of South Dublin County Council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13</a:t>
            </a:r>
            <a:r>
              <a:rPr lang="en-US" sz="2400" baseline="30000" dirty="0"/>
              <a:t>th</a:t>
            </a:r>
            <a:r>
              <a:rPr lang="en-US" sz="2400" dirty="0"/>
              <a:t> October 2025</a:t>
            </a:r>
          </a:p>
        </p:txBody>
      </p:sp>
    </p:spTree>
    <p:extLst>
      <p:ext uri="{BB962C8B-B14F-4D97-AF65-F5344CB8AC3E}">
        <p14:creationId xmlns:p14="http://schemas.microsoft.com/office/powerpoint/2010/main" val="193055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523E0-4D57-DDF9-E641-16B8819C2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9913826-1DB5-DAE3-2C3E-61D03BC61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273" y="5706159"/>
            <a:ext cx="78742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Zoning Map extract from SDCC County Development Plan 2022-2028. Subject site outlined in red – </a:t>
            </a:r>
          </a:p>
          <a:p>
            <a:pPr lvl="0" algn="ctr"/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RES N; </a:t>
            </a:r>
            <a:r>
              <a:rPr lang="en-IE" sz="1200" i="1" dirty="0">
                <a:solidFill>
                  <a:schemeClr val="bg1"/>
                </a:solidFill>
                <a:latin typeface="SDCC Sans" pitchFamily="2" charset="0"/>
              </a:rPr>
              <a:t>‘To provide for new residential community in accordance with approved area plans</a:t>
            </a:r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'</a:t>
            </a:r>
            <a:endParaRPr kumimoji="0" lang="en-IE" altLang="en-US" sz="120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DCC Sans" pitchFamily="2" charset="0"/>
            </a:endParaRPr>
          </a:p>
        </p:txBody>
      </p:sp>
      <p:pic>
        <p:nvPicPr>
          <p:cNvPr id="5" name="Picture 4" descr="A map of a city&#10;&#10;AI-generated content may be incorrect.">
            <a:extLst>
              <a:ext uri="{FF2B5EF4-FFF2-40B4-BE49-F238E27FC236}">
                <a16:creationId xmlns:a16="http://schemas.microsoft.com/office/drawing/2014/main" id="{DB5DC08A-3A36-DCA6-7E4F-6531831814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63" y="908720"/>
            <a:ext cx="6034290" cy="43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4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D3FD1-B514-580A-CEA5-8A8082CFF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road&#10;&#10;AI-generated content may be incorrect.">
            <a:extLst>
              <a:ext uri="{FF2B5EF4-FFF2-40B4-BE49-F238E27FC236}">
                <a16:creationId xmlns:a16="http://schemas.microsoft.com/office/drawing/2014/main" id="{DE7737C9-56B0-CF08-5D3E-364DF6BA8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96752"/>
            <a:ext cx="11377264" cy="49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5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0F3EA-A8CF-AA3B-C4A4-95520BA1F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building&#10;&#10;AI-generated content may be incorrect.">
            <a:extLst>
              <a:ext uri="{FF2B5EF4-FFF2-40B4-BE49-F238E27FC236}">
                <a16:creationId xmlns:a16="http://schemas.microsoft.com/office/drawing/2014/main" id="{B8F72247-BB7F-18F1-0A1B-B2731DF5F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3894"/>
            <a:ext cx="7272808" cy="68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54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CA28E-96DB-73DC-BACA-96F575244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a park&#10;&#10;AI-generated content may be incorrect.">
            <a:extLst>
              <a:ext uri="{FF2B5EF4-FFF2-40B4-BE49-F238E27FC236}">
                <a16:creationId xmlns:a16="http://schemas.microsoft.com/office/drawing/2014/main" id="{80BBF573-B1E4-C2C7-5BE4-9FBB7B51D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09398"/>
            <a:ext cx="11537014" cy="543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DC94C-9A9B-9281-9D6B-161785C1C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8143CB-E588-913B-5819-D82A47E536D1}"/>
              </a:ext>
            </a:extLst>
          </p:cNvPr>
          <p:cNvSpPr txBox="1"/>
          <p:nvPr/>
        </p:nvSpPr>
        <p:spPr>
          <a:xfrm>
            <a:off x="3047246" y="5966083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IE" sz="1200" dirty="0">
                <a:effectLst/>
                <a:latin typeface="SDCC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Artist’s impression of proposed development. View looking south-west.</a:t>
            </a:r>
            <a:endParaRPr lang="en-I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uilding with a playground and trees&#10;&#10;AI-generated content may be incorrect.">
            <a:extLst>
              <a:ext uri="{FF2B5EF4-FFF2-40B4-BE49-F238E27FC236}">
                <a16:creationId xmlns:a16="http://schemas.microsoft.com/office/drawing/2014/main" id="{179DAE6F-70E4-BE1F-CD6D-1735D79F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774518"/>
            <a:ext cx="10920536" cy="51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29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7B1CB-79F5-69FE-959E-725A5CAE2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8827AD-A53A-98D2-F13F-46BBC9BC8108}"/>
              </a:ext>
            </a:extLst>
          </p:cNvPr>
          <p:cNvSpPr txBox="1"/>
          <p:nvPr/>
        </p:nvSpPr>
        <p:spPr>
          <a:xfrm>
            <a:off x="3047246" y="5661248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200" dirty="0">
                <a:latin typeface="SDCC Sans" pitchFamily="2" charset="0"/>
              </a:rPr>
              <a:t>Artist’s impression of proposed development. View looking east.</a:t>
            </a:r>
          </a:p>
        </p:txBody>
      </p:sp>
      <p:pic>
        <p:nvPicPr>
          <p:cNvPr id="6" name="Picture 5" descr="A building with trees and bushes&#10;&#10;AI-generated content may be incorrect.">
            <a:extLst>
              <a:ext uri="{FF2B5EF4-FFF2-40B4-BE49-F238E27FC236}">
                <a16:creationId xmlns:a16="http://schemas.microsoft.com/office/drawing/2014/main" id="{B74EBC41-F9E0-9389-DC11-7DEA1674E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814066"/>
            <a:ext cx="10056440" cy="475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4253C-790D-E71E-2075-82FDA256B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trees and grass&#10;&#10;AI-generated content may be incorrect.">
            <a:extLst>
              <a:ext uri="{FF2B5EF4-FFF2-40B4-BE49-F238E27FC236}">
                <a16:creationId xmlns:a16="http://schemas.microsoft.com/office/drawing/2014/main" id="{6D9ECBAC-9D78-F4C3-F73D-65C3748FC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832011"/>
            <a:ext cx="10992544" cy="5193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F1E730-B1D0-B754-714B-1E07BFC0C0C5}"/>
              </a:ext>
            </a:extLst>
          </p:cNvPr>
          <p:cNvSpPr txBox="1"/>
          <p:nvPr/>
        </p:nvSpPr>
        <p:spPr>
          <a:xfrm>
            <a:off x="3287688" y="6102697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>
                <a:effectLst/>
                <a:latin typeface="SDCC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Artist’s impression of proposed development. View from Stocking Lane.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098487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AFB39-033C-8807-44A7-EE6962FAC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ng shot of a building&#10;&#10;AI-generated content may be incorrect.">
            <a:extLst>
              <a:ext uri="{FF2B5EF4-FFF2-40B4-BE49-F238E27FC236}">
                <a16:creationId xmlns:a16="http://schemas.microsoft.com/office/drawing/2014/main" id="{0C19EBEF-4F54-34A1-B51A-AEF068398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939433"/>
            <a:ext cx="10801200" cy="5103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D81F9-5D7F-E38B-DCCB-B31CA01F594A}"/>
              </a:ext>
            </a:extLst>
          </p:cNvPr>
          <p:cNvSpPr txBox="1"/>
          <p:nvPr/>
        </p:nvSpPr>
        <p:spPr>
          <a:xfrm>
            <a:off x="3431704" y="6181404"/>
            <a:ext cx="60975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>
                <a:effectLst/>
                <a:latin typeface="SDCC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Artist’s impression of proposed development. View from Stocking Avenue.</a:t>
            </a:r>
            <a:endParaRPr lang="en-IE" sz="1200" dirty="0"/>
          </a:p>
        </p:txBody>
      </p:sp>
    </p:spTree>
    <p:extLst>
      <p:ext uri="{BB962C8B-B14F-4D97-AF65-F5344CB8AC3E}">
        <p14:creationId xmlns:p14="http://schemas.microsoft.com/office/powerpoint/2010/main" val="315366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4DF57-FFCE-983E-E93D-13AC88FC9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6319-5347-63E4-B4F9-BD604289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10200041" cy="85679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latin typeface="SDCC Sans" pitchFamily="2" charset="0"/>
              </a:rPr>
              <a:t>Recommendation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30106-FBCA-3328-E33A-98A5E81E6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11208154" cy="9875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SDCC Sans" pitchFamily="2" charset="0"/>
              </a:rPr>
              <a:t>Overall proposal in accordance with proper planning &amp; sustainable development of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SDCC Sans" pitchFamily="2" charset="0"/>
              </a:rPr>
              <a:t>Recommendation to Council to approve proposed development with amendments as outlined</a:t>
            </a:r>
          </a:p>
          <a:p>
            <a:endParaRPr lang="en-US" sz="1460" dirty="0">
              <a:solidFill>
                <a:schemeClr val="bg1"/>
              </a:solidFill>
              <a:latin typeface="SDCC Sans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3BF1A7-4DFC-74FE-4C26-1DF68F928CD7}"/>
              </a:ext>
            </a:extLst>
          </p:cNvPr>
          <p:cNvSpPr txBox="1">
            <a:spLocks/>
          </p:cNvSpPr>
          <p:nvPr/>
        </p:nvSpPr>
        <p:spPr>
          <a:xfrm>
            <a:off x="511711" y="2636912"/>
            <a:ext cx="1020004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eaLnBrk="1" hangingPunct="1">
              <a:defRPr sz="3275" b="0" i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ct val="20000"/>
              </a:spcBef>
            </a:pPr>
            <a:r>
              <a:rPr lang="en-US" altLang="en-US" sz="3600" b="1" dirty="0">
                <a:latin typeface="SDCC Sans" pitchFamily="2" charset="0"/>
              </a:rPr>
              <a:t>Next steps if Part 8 approved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0D14BDA-33D2-C367-0F58-CE9539476C82}"/>
              </a:ext>
            </a:extLst>
          </p:cNvPr>
          <p:cNvSpPr txBox="1">
            <a:spLocks/>
          </p:cNvSpPr>
          <p:nvPr/>
        </p:nvSpPr>
        <p:spPr>
          <a:xfrm>
            <a:off x="511711" y="3799315"/>
            <a:ext cx="11208154" cy="987564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eaLnBrk="1" hangingPunct="1"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77246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54492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31738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08984" eaLnBrk="1" hangingPunct="1">
              <a:defRPr sz="145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DCC Sans" pitchFamily="2" charset="0"/>
              </a:rPr>
              <a:t>Develop detailed design &amp; proceed to tender for contractor to achieve projected construction start in late 2026 for 2028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SDCC Sans" pitchFamily="2" charset="0"/>
              </a:rPr>
              <a:t>Funding applications to DHLGH under Social Housing Investment Programme</a:t>
            </a:r>
          </a:p>
          <a:p>
            <a:endParaRPr lang="en-US" sz="1460" dirty="0">
              <a:latin typeface="SDC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53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A69CF-E0F3-A50E-B63F-E1764B04C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FB40E-B969-7C9A-9777-C539CA64D0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r>
              <a:rPr lang="en-GB" dirty="0"/>
              <a:t>OCT 2025</a:t>
            </a:r>
          </a:p>
        </p:txBody>
      </p:sp>
      <p:pic>
        <p:nvPicPr>
          <p:cNvPr id="5" name="Picture 4" descr="A building with a playground and trees&#10;&#10;AI-generated content may be incorrect.">
            <a:extLst>
              <a:ext uri="{FF2B5EF4-FFF2-40B4-BE49-F238E27FC236}">
                <a16:creationId xmlns:a16="http://schemas.microsoft.com/office/drawing/2014/main" id="{03210218-01ED-EAA6-06F6-8D938E182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352526"/>
            <a:ext cx="9552384" cy="45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3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7F367-2FD8-2145-B3A2-E95D8C1AE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1F8D-6523-FFF2-29E0-87EA88CE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7751769" cy="856798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latin typeface="SDCC Sans" pitchFamily="2" charset="0"/>
              </a:rPr>
              <a:t>Background and Policy Context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292AA5-C8F8-1CD6-5980-EE180336C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328502"/>
            <a:ext cx="11208154" cy="50577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>
                <a:latin typeface="SDCC Sans" pitchFamily="2" charset="0"/>
              </a:rPr>
              <a:t>South Dublin County Council Development Plan 2022–2028 - Housing Policy 2: Supply of housing</a:t>
            </a:r>
          </a:p>
          <a:p>
            <a:pPr lvl="2"/>
            <a:r>
              <a:rPr lang="en-IE" sz="1600" b="1" dirty="0">
                <a:solidFill>
                  <a:schemeClr val="bg1"/>
                </a:solidFill>
                <a:latin typeface="SDCC Sans" pitchFamily="2" charset="0"/>
              </a:rPr>
              <a:t>	H2 Objective 6</a:t>
            </a:r>
            <a:r>
              <a:rPr lang="en-IE" sz="1600" dirty="0">
                <a:solidFill>
                  <a:schemeClr val="bg1"/>
                </a:solidFill>
                <a:latin typeface="SDCC Sans" pitchFamily="2" charset="0"/>
              </a:rPr>
              <a:t>: </a:t>
            </a:r>
            <a:r>
              <a:rPr lang="en-GB" sz="1600" dirty="0">
                <a:solidFill>
                  <a:schemeClr val="bg1"/>
                </a:solidFill>
                <a:latin typeface="SDCC Sans" pitchFamily="2" charset="0"/>
              </a:rPr>
              <a:t>To ensure an adequate and appropriate provision of social housing across the County</a:t>
            </a:r>
            <a:endParaRPr lang="en-IE" sz="1600" dirty="0">
              <a:solidFill>
                <a:schemeClr val="bg1"/>
              </a:solidFill>
              <a:latin typeface="SDCC Sans" pitchFamily="2" charset="0"/>
            </a:endParaRPr>
          </a:p>
          <a:p>
            <a:pPr lvl="2"/>
            <a:r>
              <a:rPr lang="en-GB" sz="1600" b="1" dirty="0">
                <a:solidFill>
                  <a:schemeClr val="bg1"/>
                </a:solidFill>
                <a:latin typeface="SDCC Sans" pitchFamily="2" charset="0"/>
              </a:rPr>
              <a:t>	H2 Objective 7</a:t>
            </a:r>
            <a:r>
              <a:rPr lang="en-GB" sz="1600" dirty="0">
                <a:solidFill>
                  <a:schemeClr val="bg1"/>
                </a:solidFill>
                <a:latin typeface="SDCC Sans" pitchFamily="2" charset="0"/>
              </a:rPr>
              <a:t>: To promote integration of all tenure types within communities</a:t>
            </a:r>
            <a:endParaRPr lang="en-IE" sz="1600" dirty="0">
              <a:solidFill>
                <a:schemeClr val="bg1"/>
              </a:solidFill>
              <a:latin typeface="SDCC Sans" pitchFamily="2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SDC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b="1" dirty="0">
                <a:latin typeface="SDCC Sans" pitchFamily="2" charset="0"/>
              </a:rPr>
              <a:t>South Dublin County Council Development Plan 2022–2028 - Housing Policy 3: Housing for all</a:t>
            </a:r>
          </a:p>
          <a:p>
            <a:pPr lvl="2"/>
            <a:r>
              <a:rPr lang="en-US" sz="1600" dirty="0">
                <a:solidFill>
                  <a:schemeClr val="bg1"/>
                </a:solidFill>
                <a:latin typeface="SDCC Sans" pitchFamily="2" charset="0"/>
              </a:rPr>
              <a:t>	</a:t>
            </a:r>
            <a:r>
              <a:rPr lang="en-US" sz="1600" b="1" dirty="0">
                <a:solidFill>
                  <a:schemeClr val="bg1"/>
                </a:solidFill>
                <a:latin typeface="SDCC Sans" pitchFamily="2" charset="0"/>
              </a:rPr>
              <a:t>H3 Objective 2: </a:t>
            </a:r>
            <a:r>
              <a:rPr lang="en-GB" sz="1600" dirty="0">
                <a:solidFill>
                  <a:schemeClr val="bg1"/>
                </a:solidFill>
                <a:latin typeface="SDCC Sans" pitchFamily="2" charset="0"/>
              </a:rPr>
              <a:t>To support housing options for older persons and persons with disabilities</a:t>
            </a:r>
            <a:endParaRPr lang="en-US" sz="1600" dirty="0">
              <a:solidFill>
                <a:schemeClr val="bg1"/>
              </a:solidFill>
              <a:latin typeface="SDCC Sans" pitchFamily="2" charset="0"/>
            </a:endParaRPr>
          </a:p>
          <a:p>
            <a:pPr>
              <a:spcAft>
                <a:spcPts val="0"/>
              </a:spcAft>
            </a:pPr>
            <a:r>
              <a:rPr lang="en-US" sz="1600">
                <a:latin typeface="SDCC Sans" pitchFamily="2" charset="0"/>
              </a:rPr>
              <a:t>	</a:t>
            </a:r>
            <a:endParaRPr lang="en-GB" sz="1600" dirty="0">
              <a:latin typeface="SDCC Sans" pitchFamily="2" charset="0"/>
            </a:endParaRPr>
          </a:p>
          <a:p>
            <a:pPr>
              <a:spcAft>
                <a:spcPts val="0"/>
              </a:spcAft>
            </a:pPr>
            <a:endParaRPr lang="en-GB" sz="1600" dirty="0">
              <a:latin typeface="SDC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SDCC Sans" pitchFamily="2" charset="0"/>
              </a:rPr>
              <a:t>Housing for All – Objective 4	</a:t>
            </a:r>
          </a:p>
          <a:p>
            <a:pPr lvl="2">
              <a:spcAft>
                <a:spcPts val="1092"/>
              </a:spcAft>
            </a:pPr>
            <a:r>
              <a:rPr lang="en-IE" sz="1600" dirty="0">
                <a:solidFill>
                  <a:schemeClr val="bg1"/>
                </a:solidFill>
                <a:latin typeface="SDCC Sans" pitchFamily="2" charset="0"/>
              </a:rPr>
              <a:t>	Increase Social Housing Delivery</a:t>
            </a:r>
            <a:endParaRPr lang="en-US" sz="1600" dirty="0">
              <a:solidFill>
                <a:schemeClr val="bg1"/>
              </a:solidFill>
              <a:latin typeface="SDCC Sans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SDCC Sans" pitchFamily="2" charset="0"/>
              </a:rPr>
              <a:t>South Dublin Housing Delivery Action Plan 2022 – 2026:</a:t>
            </a:r>
          </a:p>
          <a:p>
            <a:r>
              <a:rPr lang="en-GB" sz="1600" dirty="0">
                <a:latin typeface="SDCC Sans" pitchFamily="2" charset="0"/>
              </a:rPr>
              <a:t>	Commitment to providing high-quality, mixed typology social housing &amp; achieving increased social 	integration and tenure mix across all areas of the County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SDCC Sans" pitchFamily="2" charset="0"/>
              </a:rPr>
              <a:t>	Promoting high-quality living environments and lifetime housing standards through 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SDCC Sans" pitchFamily="2" charset="0"/>
              </a:rPr>
              <a:t>	optimum design, environmental performance and layout in new residential developments</a:t>
            </a:r>
          </a:p>
          <a:p>
            <a:pPr>
              <a:spcAft>
                <a:spcPts val="0"/>
              </a:spcAft>
            </a:pPr>
            <a:endParaRPr lang="en-GB" dirty="0">
              <a:latin typeface="SDC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9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C1BED-6A5C-BB90-D157-D7E7FD57B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40A04-0E46-CAF1-CF35-978A17E4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32656"/>
            <a:ext cx="6840760" cy="856798"/>
          </a:xfrm>
        </p:spPr>
        <p:txBody>
          <a:bodyPr anchor="ctr"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en-US" sz="3600" b="1" dirty="0">
                <a:latin typeface="SDCC Sans" pitchFamily="2" charset="0"/>
              </a:rPr>
              <a:t>Proposed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262CA-0800-55E4-399B-605F478DB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577340"/>
            <a:ext cx="3675573" cy="420825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en-IE" sz="1600" dirty="0">
                <a:latin typeface="SDCC Sans" pitchFamily="2" charset="0"/>
              </a:rPr>
              <a:t>Three two and three-storey apartment buildings which will comprise: </a:t>
            </a:r>
          </a:p>
          <a:p>
            <a:pPr>
              <a:spcAft>
                <a:spcPts val="0"/>
              </a:spcAft>
            </a:pPr>
            <a:endParaRPr lang="en-IE" sz="1600" dirty="0">
              <a:latin typeface="SDCC Sans" pitchFamily="2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latin typeface="SDCC Sans" pitchFamily="2" charset="0"/>
              </a:rPr>
              <a:t>11 x one bedroom ground floor apartments (</a:t>
            </a:r>
            <a:r>
              <a:rPr lang="en-GB" sz="1600" dirty="0">
                <a:latin typeface="SDCC Sans" pitchFamily="2" charset="0"/>
              </a:rPr>
              <a:t>Nine of the ground floor units have been designed to Universal Design space standards</a:t>
            </a:r>
            <a:r>
              <a:rPr lang="en-IE" sz="1600" dirty="0">
                <a:latin typeface="SDCC Sans" pitchFamily="2" charset="0"/>
              </a:rPr>
              <a:t>)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latin typeface="SDCC Sans" pitchFamily="2" charset="0"/>
              </a:rPr>
              <a:t>9 x three-bedroom first floor duplex apartments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latin typeface="SDCC Sans" pitchFamily="2" charset="0"/>
              </a:rPr>
              <a:t>2 x two-bedroom first floor duplex apartments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latin typeface="SDCC Sans" pitchFamily="2" charset="0"/>
              </a:rPr>
              <a:t>3 x two-bedroom houses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latin typeface="SDCC Sans" pitchFamily="2" charset="0"/>
              </a:rPr>
              <a:t>Private and shared open-space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E" sz="1600" dirty="0">
                <a:latin typeface="SDCC Sans" pitchFamily="2" charset="0"/>
              </a:rPr>
              <a:t>30 car-parking spaces (incl. accessible and EV Charging), landscaping and all associated works</a:t>
            </a:r>
          </a:p>
          <a:p>
            <a:endParaRPr lang="en-US" dirty="0"/>
          </a:p>
        </p:txBody>
      </p:sp>
      <p:pic>
        <p:nvPicPr>
          <p:cNvPr id="23" name="Picture 22" descr="A map of a city&#10;&#10;AI-generated content may be incorrect.">
            <a:extLst>
              <a:ext uri="{FF2B5EF4-FFF2-40B4-BE49-F238E27FC236}">
                <a16:creationId xmlns:a16="http://schemas.microsoft.com/office/drawing/2014/main" id="{8D61A192-ECF5-DFA0-634D-5CB39D9E5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6" y="1577340"/>
            <a:ext cx="5917429" cy="401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543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AEDB1-575A-B0B3-2DE4-AED444411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2B6E-B9A8-5C7E-2886-44E11373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332656"/>
            <a:ext cx="9577064" cy="856798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latin typeface="SDCC Sans" pitchFamily="2" charset="0"/>
              </a:rPr>
              <a:t>Public Consultation- Submissions &amp; Responses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E83A3-E444-9B56-55D6-7C56D23A3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344" y="1577974"/>
            <a:ext cx="11665296" cy="480832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SDCC Sans" pitchFamily="2" charset="0"/>
              </a:rPr>
              <a:t>Briefing for RTFB Area Committee in June 2025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SDCC Sans" pitchFamily="2" charset="0"/>
              </a:rPr>
              <a:t>6-week formal public consultation period 31</a:t>
            </a:r>
            <a:r>
              <a:rPr lang="en-GB" sz="2000" baseline="30000" dirty="0">
                <a:latin typeface="SDCC Sans" pitchFamily="2" charset="0"/>
              </a:rPr>
              <a:t>st</a:t>
            </a:r>
            <a:r>
              <a:rPr lang="en-GB" sz="2000" dirty="0">
                <a:latin typeface="SDCC Sans" pitchFamily="2" charset="0"/>
              </a:rPr>
              <a:t> July 2025 – 12</a:t>
            </a:r>
            <a:r>
              <a:rPr lang="en-GB" sz="2000" baseline="30000" dirty="0">
                <a:latin typeface="SDCC Sans" pitchFamily="2" charset="0"/>
              </a:rPr>
              <a:t>th</a:t>
            </a:r>
            <a:r>
              <a:rPr lang="en-GB" sz="2000" dirty="0">
                <a:latin typeface="SDCC Sans" pitchFamily="2" charset="0"/>
              </a:rPr>
              <a:t> September 2025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SDCC Sans" pitchFamily="2" charset="0"/>
              </a:rPr>
              <a:t>4 submissions received relating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DCC Sans" pitchFamily="2" charset="0"/>
              </a:rPr>
              <a:t>Public Realm / Open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DCC Sans" pitchFamily="2" charset="0"/>
              </a:rPr>
              <a:t>Roads / Traffic/ Parking / Water / Wastewater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DCC Sans" pitchFamily="2" charset="0"/>
              </a:rPr>
              <a:t>Design / Density / Site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DCC Sans" pitchFamily="2" charset="0"/>
              </a:rPr>
              <a:t>Environmental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DCC Sans" pitchFamily="2" charset="0"/>
              </a:rPr>
              <a:t>Statutory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SDCC Sans" pitchFamily="2" charset="0"/>
            </a:endParaRPr>
          </a:p>
          <a:p>
            <a:r>
              <a:rPr lang="en-GB" sz="2000" dirty="0">
                <a:latin typeface="SDCC Sans" pitchFamily="2" charset="0"/>
              </a:rPr>
              <a:t>Responses: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DCC Sans" pitchFamily="2" charset="0"/>
              </a:rPr>
              <a:t>All submissions fully addressed in CE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SDCC Sans" pitchFamily="2" charset="0"/>
              </a:rPr>
              <a:t>Two variations to the proposal following consideration of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47116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ED07B-EC56-A9C2-04E5-78017E90D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87F27-547D-C3ED-0D5D-C6129DC1FC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56245"/>
            <a:ext cx="8280604" cy="645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06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9F0D7-0AC6-9AC1-6B02-C02ED578B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03AACC-2E7E-4FB7-D715-4882CC41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04" t="4137" r="10904"/>
          <a:stretch>
            <a:fillRect/>
          </a:stretch>
        </p:blipFill>
        <p:spPr bwMode="auto">
          <a:xfrm>
            <a:off x="983432" y="162248"/>
            <a:ext cx="9073008" cy="6408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18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A8024-EA42-3C48-234F-36D82BF94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road with a crosswalk and a stone wall&#10;&#10;AI-generated content may be incorrect.">
            <a:extLst>
              <a:ext uri="{FF2B5EF4-FFF2-40B4-BE49-F238E27FC236}">
                <a16:creationId xmlns:a16="http://schemas.microsoft.com/office/drawing/2014/main" id="{83CE7E2A-B8D6-2F7B-5522-B3B5F4F8B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229" y="1021600"/>
            <a:ext cx="5432810" cy="22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road with trees and bushes&#10;&#10;AI-generated content may be incorrect.">
            <a:extLst>
              <a:ext uri="{FF2B5EF4-FFF2-40B4-BE49-F238E27FC236}">
                <a16:creationId xmlns:a16="http://schemas.microsoft.com/office/drawing/2014/main" id="{BC9E9F28-007B-93FA-5561-48BBE8A6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398" y="3850428"/>
            <a:ext cx="5372472" cy="223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AAF550-7A3D-01F0-979C-D70242DB4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001" y="3378503"/>
            <a:ext cx="58432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6450" algn="l"/>
              </a:tabLst>
            </a:pPr>
            <a:r>
              <a:rPr kumimoji="0" lang="en-IE" altLang="en-US" sz="12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DCC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Site from roundabout at Stocking Avenue and Stocking Lane looking west.</a:t>
            </a:r>
            <a:endParaRPr kumimoji="0" lang="en-IE" altLang="en-US" sz="120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DCC Sans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6450" algn="l"/>
              </a:tabLst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8CD2F3-0CCE-5427-8C60-609A97FF6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455" y="6171318"/>
            <a:ext cx="5572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6450" algn="l"/>
              </a:tabLst>
            </a:pPr>
            <a:r>
              <a:rPr kumimoji="0" lang="en-IE" altLang="en-US" sz="12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DCC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Site from junction of Stocking Avenue and Stocking Lane looking west.</a:t>
            </a:r>
            <a:endParaRPr kumimoji="0" lang="en-IE" altLang="en-US" sz="120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07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2AD60-960B-5493-00D7-8C42653F7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A road with trees and a car on it&#10;&#10;AI-generated content may be incorrect.">
            <a:extLst>
              <a:ext uri="{FF2B5EF4-FFF2-40B4-BE49-F238E27FC236}">
                <a16:creationId xmlns:a16="http://schemas.microsoft.com/office/drawing/2014/main" id="{95ED81B9-2EEE-66C0-5454-193E0925E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54" y="711275"/>
            <a:ext cx="5894012" cy="24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road with trees and grass&#10;&#10;AI-generated content may be incorrect.">
            <a:extLst>
              <a:ext uri="{FF2B5EF4-FFF2-40B4-BE49-F238E27FC236}">
                <a16:creationId xmlns:a16="http://schemas.microsoft.com/office/drawing/2014/main" id="{0B5003BC-C6EC-99D3-A892-6F331D5E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819019"/>
            <a:ext cx="5894012" cy="24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4B8EFB6-AA02-260E-4DD7-7A8847C64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87928B0-0B63-85B2-A79D-1678152D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6" y="3218047"/>
            <a:ext cx="45672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6450" algn="l"/>
              </a:tabLst>
            </a:pPr>
            <a:r>
              <a:rPr kumimoji="0" lang="en-IE" altLang="en-US" sz="120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DCC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Site on right of image from Stocking Avenue looking east</a:t>
            </a:r>
            <a:r>
              <a:rPr kumimoji="0" lang="en-IE" altLang="en-US" sz="110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DCC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E" altLang="en-US" sz="80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6450" algn="l"/>
              </a:tabLst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F90E710-9552-053C-D464-D6313B0F0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728" y="6394393"/>
            <a:ext cx="45336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6450" algn="l"/>
              </a:tabLst>
            </a:pPr>
            <a:r>
              <a:rPr kumimoji="0" lang="en-IE" altLang="en-US" sz="12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DCC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View 1.4 – Site from Stocking Avenue looking north-east</a:t>
            </a:r>
            <a:r>
              <a:rPr kumimoji="0" lang="en-IE" altLang="en-US" sz="110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DCC Sans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IE" altLang="en-US" sz="180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84701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</TotalTime>
  <Words>516</Words>
  <Application>Microsoft Office PowerPoint</Application>
  <PresentationFormat>Widescreen</PresentationFormat>
  <Paragraphs>59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SDCC Sans</vt:lpstr>
      <vt:lpstr>Wingdings</vt:lpstr>
      <vt:lpstr>SDCC Master</vt:lpstr>
      <vt:lpstr>H-11 - Part 8 report for proposed development of 25 social homes at Stocking Lane &amp; Stocking Avenue, Rathfarnham, Dublin 16   </vt:lpstr>
      <vt:lpstr>PowerPoint Presentation</vt:lpstr>
      <vt:lpstr>Background and Policy Context </vt:lpstr>
      <vt:lpstr>Proposed Development</vt:lpstr>
      <vt:lpstr>Public Consultation- Submissions &amp; Responses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Lorraine Byrne</dc:creator>
  <cp:lastModifiedBy>Elaine Leech</cp:lastModifiedBy>
  <cp:revision>37</cp:revision>
  <dcterms:created xsi:type="dcterms:W3CDTF">2025-09-25T10:03:36Z</dcterms:created>
  <dcterms:modified xsi:type="dcterms:W3CDTF">2025-10-13T10:47:44Z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