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4" r:id="rId6"/>
    <p:sldId id="359" r:id="rId7"/>
    <p:sldId id="362" r:id="rId8"/>
    <p:sldId id="317" r:id="rId9"/>
    <p:sldId id="308" r:id="rId10"/>
    <p:sldId id="329" r:id="rId11"/>
    <p:sldId id="356" r:id="rId12"/>
    <p:sldId id="358" r:id="rId13"/>
    <p:sldId id="360" r:id="rId14"/>
    <p:sldId id="363" r:id="rId15"/>
    <p:sldId id="366" r:id="rId16"/>
    <p:sldId id="365" r:id="rId17"/>
    <p:sldId id="353" r:id="rId18"/>
    <p:sldId id="279" r:id="rId19"/>
    <p:sldId id="354" r:id="rId20"/>
    <p:sldId id="274" r:id="rId21"/>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A92"/>
    <a:srgbClr val="F26959"/>
    <a:srgbClr val="CECEDC"/>
    <a:srgbClr val="E8E8EE"/>
    <a:srgbClr val="271B5B"/>
    <a:srgbClr val="52534D"/>
    <a:srgbClr val="C7E634"/>
    <a:srgbClr val="8AD6F7"/>
    <a:srgbClr val="52534C"/>
    <a:srgbClr val="53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2978" autoAdjust="0"/>
  </p:normalViewPr>
  <p:slideViewPr>
    <p:cSldViewPr>
      <p:cViewPr varScale="1">
        <p:scale>
          <a:sx n="50" d="100"/>
          <a:sy n="50" d="100"/>
        </p:scale>
        <p:origin x="1308" y="26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Burke" userId="4aafc82d-5189-4da3-bc5e-52a4f60cd126" providerId="ADAL" clId="{2D961CA9-53DA-4178-9F8A-E9F20AC6B850}"/>
    <pc:docChg chg="custSel modSld">
      <pc:chgData name="Eoin Burke" userId="4aafc82d-5189-4da3-bc5e-52a4f60cd126" providerId="ADAL" clId="{2D961CA9-53DA-4178-9F8A-E9F20AC6B850}" dt="2025-09-30T16:01:12.450" v="120" actId="20577"/>
      <pc:docMkLst>
        <pc:docMk/>
      </pc:docMkLst>
      <pc:sldChg chg="modSp mod">
        <pc:chgData name="Eoin Burke" userId="4aafc82d-5189-4da3-bc5e-52a4f60cd126" providerId="ADAL" clId="{2D961CA9-53DA-4178-9F8A-E9F20AC6B850}" dt="2025-09-30T16:01:12.450" v="120" actId="20577"/>
        <pc:sldMkLst>
          <pc:docMk/>
          <pc:sldMk cId="193055187" sldId="256"/>
        </pc:sldMkLst>
        <pc:spChg chg="mod">
          <ac:chgData name="Eoin Burke" userId="4aafc82d-5189-4da3-bc5e-52a4f60cd126" providerId="ADAL" clId="{2D961CA9-53DA-4178-9F8A-E9F20AC6B850}" dt="2025-09-30T16:01:12.450" v="120" actId="20577"/>
          <ac:spMkLst>
            <pc:docMk/>
            <pc:sldMk cId="193055187" sldId="256"/>
            <ac:spMk id="2" creationId="{0FB241BB-59EA-A1A3-46CF-4A59940962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9/30/2025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21193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DC741-4A6B-22E5-6875-DD5189F31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1E57B-A53E-F4B2-C059-EB1D1033E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9FC69-7AE9-7B06-5391-348D3BCAA9F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A4E0BAC9-2927-FAF4-6199-47A75C71F5C6}"/>
              </a:ext>
            </a:extLst>
          </p:cNvPr>
          <p:cNvSpPr>
            <a:spLocks noGrp="1"/>
          </p:cNvSpPr>
          <p:nvPr>
            <p:ph type="sldNum" sz="quarter" idx="5"/>
          </p:nvPr>
        </p:nvSpPr>
        <p:spPr/>
        <p:txBody>
          <a:bodyPr/>
          <a:lstStyle/>
          <a:p>
            <a:fld id="{F374F5B9-8B24-7A4E-B5A9-4C8F6F8C6B31}" type="slidenum">
              <a:rPr lang="en-US" smtClean="0"/>
              <a:t>8</a:t>
            </a:fld>
            <a:endParaRPr lang="en-US" dirty="0"/>
          </a:p>
        </p:txBody>
      </p:sp>
    </p:spTree>
    <p:extLst>
      <p:ext uri="{BB962C8B-B14F-4D97-AF65-F5344CB8AC3E}">
        <p14:creationId xmlns:p14="http://schemas.microsoft.com/office/powerpoint/2010/main" val="407725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3C86D-FDC6-6573-54C0-1253D777F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D8F69-C146-D4BC-3E9F-3472040A1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FFDFA-94B0-7DC4-643B-5A3D52A41C74}"/>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A06E005A-7EBB-360A-0941-417789B8C21A}"/>
              </a:ext>
            </a:extLst>
          </p:cNvPr>
          <p:cNvSpPr>
            <a:spLocks noGrp="1"/>
          </p:cNvSpPr>
          <p:nvPr>
            <p:ph type="sldNum" sz="quarter" idx="5"/>
          </p:nvPr>
        </p:nvSpPr>
        <p:spPr/>
        <p:txBody>
          <a:bodyPr/>
          <a:lstStyle/>
          <a:p>
            <a:fld id="{F374F5B9-8B24-7A4E-B5A9-4C8F6F8C6B31}" type="slidenum">
              <a:rPr lang="en-US" smtClean="0"/>
              <a:t>9</a:t>
            </a:fld>
            <a:endParaRPr lang="en-US" dirty="0"/>
          </a:p>
        </p:txBody>
      </p:sp>
    </p:spTree>
    <p:extLst>
      <p:ext uri="{BB962C8B-B14F-4D97-AF65-F5344CB8AC3E}">
        <p14:creationId xmlns:p14="http://schemas.microsoft.com/office/powerpoint/2010/main" val="235069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F7A4-5BCE-ABE6-BACF-6348965B1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8A292-4F8C-5C2A-A840-4FAC69308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E751F-1C5F-2252-D79D-E3C45BD2C87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6E90CDF-949B-2DBD-1E15-DB041215FE1F}"/>
              </a:ext>
            </a:extLst>
          </p:cNvPr>
          <p:cNvSpPr>
            <a:spLocks noGrp="1"/>
          </p:cNvSpPr>
          <p:nvPr>
            <p:ph type="sldNum" sz="quarter" idx="5"/>
          </p:nvPr>
        </p:nvSpPr>
        <p:spPr/>
        <p:txBody>
          <a:bodyPr/>
          <a:lstStyle/>
          <a:p>
            <a:fld id="{F374F5B9-8B24-7A4E-B5A9-4C8F6F8C6B31}" type="slidenum">
              <a:rPr lang="en-US" smtClean="0"/>
              <a:t>10</a:t>
            </a:fld>
            <a:endParaRPr lang="en-US" dirty="0"/>
          </a:p>
        </p:txBody>
      </p:sp>
    </p:spTree>
    <p:extLst>
      <p:ext uri="{BB962C8B-B14F-4D97-AF65-F5344CB8AC3E}">
        <p14:creationId xmlns:p14="http://schemas.microsoft.com/office/powerpoint/2010/main" val="2532900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7E75-BCC0-F571-7A6D-5362158B2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9B8D6-DEB4-6AC3-B1F8-6780697A7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66C78-5591-B66D-4B41-9C404B7932C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A4655032-DB03-8529-A307-A956B23EA40C}"/>
              </a:ext>
            </a:extLst>
          </p:cNvPr>
          <p:cNvSpPr>
            <a:spLocks noGrp="1"/>
          </p:cNvSpPr>
          <p:nvPr>
            <p:ph type="sldNum" sz="quarter" idx="5"/>
          </p:nvPr>
        </p:nvSpPr>
        <p:spPr/>
        <p:txBody>
          <a:bodyPr/>
          <a:lstStyle/>
          <a:p>
            <a:fld id="{F374F5B9-8B24-7A4E-B5A9-4C8F6F8C6B31}" type="slidenum">
              <a:rPr lang="en-US" smtClean="0"/>
              <a:t>13</a:t>
            </a:fld>
            <a:endParaRPr lang="en-US" dirty="0"/>
          </a:p>
        </p:txBody>
      </p:sp>
    </p:spTree>
    <p:extLst>
      <p:ext uri="{BB962C8B-B14F-4D97-AF65-F5344CB8AC3E}">
        <p14:creationId xmlns:p14="http://schemas.microsoft.com/office/powerpoint/2010/main" val="418520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15</a:t>
            </a:fld>
            <a:endParaRPr lang="en-US"/>
          </a:p>
        </p:txBody>
      </p:sp>
    </p:spTree>
    <p:extLst>
      <p:ext uri="{BB962C8B-B14F-4D97-AF65-F5344CB8AC3E}">
        <p14:creationId xmlns:p14="http://schemas.microsoft.com/office/powerpoint/2010/main" val="3431452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319626" y="2285428"/>
            <a:ext cx="11275482" cy="1629677"/>
          </a:xfrm>
        </p:spPr>
        <p:txBody>
          <a:bodyPr/>
          <a:lstStyle/>
          <a:p>
            <a:r>
              <a:rPr lang="en-GB" sz="3600" b="1" dirty="0">
                <a:latin typeface="SDCC Sans" pitchFamily="2" charset="0"/>
              </a:rPr>
              <a:t>NPF Implementation Guidelines– Housing Growth </a:t>
            </a:r>
            <a:r>
              <a:rPr lang="en-GB" sz="3600" b="1">
                <a:latin typeface="SDCC Sans" pitchFamily="2" charset="0"/>
              </a:rPr>
              <a:t>requirements Update </a:t>
            </a:r>
            <a:br>
              <a:rPr lang="en-GB" sz="3600" b="1" dirty="0">
                <a:latin typeface="SDCC Sans" pitchFamily="2" charset="0"/>
              </a:rPr>
            </a:br>
            <a:br>
              <a:rPr lang="en-GB" sz="3600" b="1" dirty="0">
                <a:latin typeface="SDCC Sans" pitchFamily="2" charset="0"/>
              </a:rPr>
            </a:br>
            <a:r>
              <a:rPr lang="en-GB" sz="2400" b="1" dirty="0">
                <a:latin typeface="SDCC Sans" pitchFamily="2" charset="0"/>
              </a:rPr>
              <a:t>Settlement Capacity Audit</a:t>
            </a:r>
            <a:endParaRPr lang="en-US" sz="2400" dirty="0">
              <a:latin typeface="SDCC Sans" pitchFamily="2" charset="0"/>
            </a:endParaRP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latin typeface="SDCC Sans" pitchFamily="2" charset="0"/>
              </a:rPr>
              <a:t>Active Land Management</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latin typeface="SDCC Sans" pitchFamily="2" charset="0"/>
              </a:rPr>
              <a:t>Planning &amp; Transport</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5517232"/>
            <a:ext cx="2968062" cy="1049064"/>
          </a:xfrm>
        </p:spPr>
        <p:txBody>
          <a:bodyPr/>
          <a:lstStyle/>
          <a:p>
            <a:pPr algn="ctr"/>
            <a:r>
              <a:rPr lang="en-GB" dirty="0">
                <a:latin typeface="SDCC Sans" pitchFamily="2" charset="0"/>
              </a:rPr>
              <a:t>September Planning &amp; Transport SPC 2025</a:t>
            </a:r>
          </a:p>
        </p:txBody>
      </p:sp>
    </p:spTree>
    <p:extLst>
      <p:ext uri="{BB962C8B-B14F-4D97-AF65-F5344CB8AC3E}">
        <p14:creationId xmlns:p14="http://schemas.microsoft.com/office/powerpoint/2010/main" val="19305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96AF-BB5F-07AE-57BB-E39F860A2F5A}"/>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BCAAC9CB-92D2-F55A-AEF1-F21165B99719}"/>
              </a:ext>
            </a:extLst>
          </p:cNvPr>
          <p:cNvSpPr>
            <a:spLocks noGrp="1"/>
          </p:cNvSpPr>
          <p:nvPr>
            <p:ph type="title"/>
          </p:nvPr>
        </p:nvSpPr>
        <p:spPr>
          <a:xfrm>
            <a:off x="504471" y="471704"/>
            <a:ext cx="7895785" cy="856798"/>
          </a:xfrm>
        </p:spPr>
        <p:txBody>
          <a:bodyPr anchor="ctr">
            <a:normAutofit/>
          </a:bodyPr>
          <a:lstStyle/>
          <a:p>
            <a:r>
              <a:rPr lang="en-US" dirty="0">
                <a:latin typeface="SDCC Sans" pitchFamily="2" charset="0"/>
              </a:rPr>
              <a:t>Current Zoned Land Capacity</a:t>
            </a:r>
          </a:p>
        </p:txBody>
      </p:sp>
      <p:sp>
        <p:nvSpPr>
          <p:cNvPr id="3" name="Text Placeholder 2">
            <a:extLst>
              <a:ext uri="{FF2B5EF4-FFF2-40B4-BE49-F238E27FC236}">
                <a16:creationId xmlns:a16="http://schemas.microsoft.com/office/drawing/2014/main" id="{593741C8-EFB2-4EA9-7883-4E1AFF14A760}"/>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dirty="0">
              <a:latin typeface="SDCC Sans"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566B8F1-C9D6-4387-5603-63EF74B23DB1}"/>
              </a:ext>
            </a:extLst>
          </p:cNvPr>
          <p:cNvPicPr>
            <a:picLocks noChangeAspect="1"/>
          </p:cNvPicPr>
          <p:nvPr/>
        </p:nvPicPr>
        <p:blipFill>
          <a:blip r:embed="rId3"/>
          <a:stretch>
            <a:fillRect/>
          </a:stretch>
        </p:blipFill>
        <p:spPr>
          <a:xfrm>
            <a:off x="1631504" y="1356394"/>
            <a:ext cx="7868748" cy="5029902"/>
          </a:xfrm>
          <a:prstGeom prst="rect">
            <a:avLst/>
          </a:prstGeom>
        </p:spPr>
      </p:pic>
    </p:spTree>
    <p:extLst>
      <p:ext uri="{BB962C8B-B14F-4D97-AF65-F5344CB8AC3E}">
        <p14:creationId xmlns:p14="http://schemas.microsoft.com/office/powerpoint/2010/main" val="1582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B53A1-132A-D53B-E0A1-9929FEE51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35D2A-77FC-A122-8C2B-087BB0B9E8DB}"/>
              </a:ext>
            </a:extLst>
          </p:cNvPr>
          <p:cNvSpPr>
            <a:spLocks noGrp="1"/>
          </p:cNvSpPr>
          <p:nvPr>
            <p:ph type="title"/>
          </p:nvPr>
        </p:nvSpPr>
        <p:spPr>
          <a:xfrm>
            <a:off x="504471" y="471704"/>
            <a:ext cx="9191929" cy="856798"/>
          </a:xfrm>
        </p:spPr>
        <p:txBody>
          <a:bodyPr>
            <a:normAutofit fontScale="90000"/>
          </a:bodyPr>
          <a:lstStyle/>
          <a:p>
            <a:r>
              <a:rPr lang="en-US" dirty="0">
                <a:latin typeface="SDCC Sans" pitchFamily="2" charset="0"/>
              </a:rPr>
              <a:t>Estimated Forecast of Land Capacity Delivery</a:t>
            </a:r>
          </a:p>
        </p:txBody>
      </p:sp>
      <p:sp>
        <p:nvSpPr>
          <p:cNvPr id="8" name="Text Placeholder 7">
            <a:extLst>
              <a:ext uri="{FF2B5EF4-FFF2-40B4-BE49-F238E27FC236}">
                <a16:creationId xmlns:a16="http://schemas.microsoft.com/office/drawing/2014/main" id="{6C6D8325-FE1D-C35C-A6AE-9CEC3B8B3EF2}"/>
              </a:ext>
            </a:extLst>
          </p:cNvPr>
          <p:cNvSpPr>
            <a:spLocks noGrp="1"/>
          </p:cNvSpPr>
          <p:nvPr>
            <p:ph type="body" idx="1"/>
          </p:nvPr>
        </p:nvSpPr>
        <p:spPr>
          <a:xfrm>
            <a:off x="504470" y="1577340"/>
            <a:ext cx="11280162" cy="5020012"/>
          </a:xfrm>
        </p:spPr>
        <p:txBody>
          <a:bodyPr>
            <a:normAutofit/>
          </a:bodyPr>
          <a:lstStyle/>
          <a:p>
            <a:pPr marL="285750" indent="-285750">
              <a:buFont typeface="Arial" panose="020B0604020202020204" pitchFamily="34" charset="0"/>
              <a:buChar char="•"/>
            </a:pPr>
            <a:r>
              <a:rPr lang="en-GB" sz="1450" dirty="0">
                <a:latin typeface="SDCC Sans" pitchFamily="2" charset="0"/>
              </a:rPr>
              <a:t>An infrastructure and planning assessment of zoned lands is ongoing to further inform the deliverability of these lands.</a:t>
            </a:r>
          </a:p>
          <a:p>
            <a:pPr marL="285750" indent="-285750">
              <a:buFont typeface="Arial" panose="020B0604020202020204" pitchFamily="34" charset="0"/>
              <a:buChar char="•"/>
            </a:pPr>
            <a:r>
              <a:rPr lang="en-GB" sz="1450" dirty="0">
                <a:latin typeface="SDCC Sans" pitchFamily="2" charset="0"/>
              </a:rPr>
              <a:t>While this is ongoing the following assumptions have informed forecasts for estimated delivery of land capacity based on, inter alia: </a:t>
            </a:r>
          </a:p>
          <a:p>
            <a:pPr marL="840242" lvl="2" indent="-285750">
              <a:spcAft>
                <a:spcPts val="1092"/>
              </a:spcAft>
              <a:buFont typeface="Wingdings" panose="05000000000000000000" pitchFamily="2" charset="2"/>
              <a:buChar char="Ø"/>
            </a:pPr>
            <a:r>
              <a:rPr lang="en-GB" dirty="0">
                <a:solidFill>
                  <a:schemeClr val="bg1"/>
                </a:solidFill>
                <a:latin typeface="SDCC Sans" pitchFamily="2" charset="0"/>
              </a:rPr>
              <a:t>planning and construction activity, </a:t>
            </a:r>
          </a:p>
          <a:p>
            <a:pPr marL="840242" lvl="2" indent="-285750">
              <a:spcAft>
                <a:spcPts val="1092"/>
              </a:spcAft>
              <a:buFont typeface="Wingdings" panose="05000000000000000000" pitchFamily="2" charset="2"/>
              <a:buChar char="Ø"/>
            </a:pPr>
            <a:r>
              <a:rPr lang="en-GB" dirty="0">
                <a:solidFill>
                  <a:schemeClr val="bg1"/>
                </a:solidFill>
                <a:latin typeface="SDCC Sans" pitchFamily="2" charset="0"/>
              </a:rPr>
              <a:t>likely timelines for planning/construction, </a:t>
            </a:r>
          </a:p>
          <a:p>
            <a:pPr marL="840242" lvl="2" indent="-285750">
              <a:spcAft>
                <a:spcPts val="1092"/>
              </a:spcAft>
              <a:buFont typeface="Wingdings" panose="05000000000000000000" pitchFamily="2" charset="2"/>
              <a:buChar char="Ø"/>
            </a:pPr>
            <a:r>
              <a:rPr lang="en-GB" dirty="0">
                <a:solidFill>
                  <a:schemeClr val="bg1"/>
                </a:solidFill>
                <a:latin typeface="SDCC Sans" pitchFamily="2" charset="0"/>
              </a:rPr>
              <a:t>potential for permitted lands not to be delivered, and </a:t>
            </a:r>
          </a:p>
          <a:p>
            <a:pPr marL="840242" lvl="2" indent="-285750">
              <a:spcAft>
                <a:spcPts val="1092"/>
              </a:spcAft>
              <a:buFont typeface="Wingdings" panose="05000000000000000000" pitchFamily="2" charset="2"/>
              <a:buChar char="Ø"/>
            </a:pPr>
            <a:r>
              <a:rPr lang="en-GB" dirty="0">
                <a:solidFill>
                  <a:schemeClr val="bg1"/>
                </a:solidFill>
                <a:latin typeface="SDCC Sans" pitchFamily="2" charset="0"/>
              </a:rPr>
              <a:t>possible zoned lands coming forward at a quicker rate.</a:t>
            </a:r>
            <a:endParaRPr lang="en-GB" sz="1450" dirty="0">
              <a:latin typeface="SDCC Sans" pitchFamily="2" charset="0"/>
            </a:endParaRPr>
          </a:p>
          <a:p>
            <a:pPr marL="285750" indent="-285750">
              <a:buFont typeface="Arial" panose="020B0604020202020204" pitchFamily="34" charset="0"/>
              <a:buChar char="•"/>
            </a:pPr>
            <a:r>
              <a:rPr lang="en-GB" sz="1450" dirty="0">
                <a:latin typeface="SDCC Sans" pitchFamily="2" charset="0"/>
              </a:rPr>
              <a:t>Non-SDAs:</a:t>
            </a:r>
          </a:p>
          <a:p>
            <a:pPr marL="840242" lvl="2" indent="-285750">
              <a:spcAft>
                <a:spcPts val="1092"/>
              </a:spcAft>
              <a:buFont typeface="Wingdings" panose="05000000000000000000" pitchFamily="2" charset="2"/>
              <a:buChar char="Ø"/>
            </a:pPr>
            <a:r>
              <a:rPr lang="en-GB" sz="1445" dirty="0">
                <a:solidFill>
                  <a:schemeClr val="bg1"/>
                </a:solidFill>
                <a:latin typeface="SDCC Sans" pitchFamily="2" charset="0"/>
              </a:rPr>
              <a:t>All lands currently “Under construction”, “Permitted” and “Zoned Available” forecast to be deliverable between present and 2040. </a:t>
            </a:r>
          </a:p>
          <a:p>
            <a:pPr marL="840242" lvl="2" indent="-285750">
              <a:spcAft>
                <a:spcPts val="1092"/>
              </a:spcAft>
              <a:buFont typeface="Wingdings" panose="05000000000000000000" pitchFamily="2" charset="2"/>
              <a:buChar char="Ø"/>
            </a:pPr>
            <a:r>
              <a:rPr lang="en-GB" sz="1445" dirty="0">
                <a:solidFill>
                  <a:schemeClr val="bg1"/>
                </a:solidFill>
                <a:latin typeface="SDCC Sans" pitchFamily="2" charset="0"/>
              </a:rPr>
              <a:t>It is recognised that some of these lands will not be delivered however, based on past experience, this is likely to be balanced by lands coming forward for development which are not currently identified.</a:t>
            </a:r>
          </a:p>
          <a:p>
            <a:pPr marL="285750" indent="-285750">
              <a:buFont typeface="Arial" panose="020B0604020202020204" pitchFamily="34" charset="0"/>
              <a:buChar char="•"/>
            </a:pPr>
            <a:r>
              <a:rPr lang="en-GB" sz="1450" dirty="0">
                <a:latin typeface="SDCC Sans" pitchFamily="2" charset="0"/>
              </a:rPr>
              <a:t>SDAs:</a:t>
            </a:r>
          </a:p>
          <a:p>
            <a:pPr marL="840242" lvl="2" indent="-285750">
              <a:spcAft>
                <a:spcPts val="1092"/>
              </a:spcAft>
              <a:buFont typeface="Wingdings" panose="05000000000000000000" pitchFamily="2" charset="2"/>
              <a:buChar char="Ø"/>
            </a:pPr>
            <a:r>
              <a:rPr lang="en-GB" dirty="0">
                <a:solidFill>
                  <a:schemeClr val="bg1"/>
                </a:solidFill>
                <a:latin typeface="SDCC Sans" pitchFamily="2" charset="0"/>
              </a:rPr>
              <a:t>Various annual rates of delivery estimated based on construction and planning activity to date and anticipated phased delivery of these areas with infrastructure and services.</a:t>
            </a:r>
          </a:p>
        </p:txBody>
      </p:sp>
    </p:spTree>
    <p:extLst>
      <p:ext uri="{BB962C8B-B14F-4D97-AF65-F5344CB8AC3E}">
        <p14:creationId xmlns:p14="http://schemas.microsoft.com/office/powerpoint/2010/main" val="20260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324F-6949-EA52-187B-F9DBF592D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2D046-4FEF-E3B8-9CD3-92957A902A36}"/>
              </a:ext>
            </a:extLst>
          </p:cNvPr>
          <p:cNvSpPr>
            <a:spLocks noGrp="1"/>
          </p:cNvSpPr>
          <p:nvPr>
            <p:ph type="title"/>
          </p:nvPr>
        </p:nvSpPr>
        <p:spPr>
          <a:xfrm>
            <a:off x="504471" y="471704"/>
            <a:ext cx="9191929" cy="856798"/>
          </a:xfrm>
        </p:spPr>
        <p:txBody>
          <a:bodyPr>
            <a:normAutofit fontScale="90000"/>
          </a:bodyPr>
          <a:lstStyle/>
          <a:p>
            <a:r>
              <a:rPr lang="en-US" dirty="0">
                <a:latin typeface="SDCC Sans" pitchFamily="2" charset="0"/>
              </a:rPr>
              <a:t>Estimated Forecast of Land Capacity Delivery</a:t>
            </a:r>
          </a:p>
        </p:txBody>
      </p:sp>
      <p:graphicFrame>
        <p:nvGraphicFramePr>
          <p:cNvPr id="9" name="Table 8">
            <a:extLst>
              <a:ext uri="{FF2B5EF4-FFF2-40B4-BE49-F238E27FC236}">
                <a16:creationId xmlns:a16="http://schemas.microsoft.com/office/drawing/2014/main" id="{430AA9D4-43F2-9775-764F-417AB7C55AEB}"/>
              </a:ext>
            </a:extLst>
          </p:cNvPr>
          <p:cNvGraphicFramePr>
            <a:graphicFrameLocks noGrp="1"/>
          </p:cNvGraphicFramePr>
          <p:nvPr>
            <p:extLst>
              <p:ext uri="{D42A27DB-BD31-4B8C-83A1-F6EECF244321}">
                <p14:modId xmlns:p14="http://schemas.microsoft.com/office/powerpoint/2010/main" val="2110734119"/>
              </p:ext>
            </p:extLst>
          </p:nvPr>
        </p:nvGraphicFramePr>
        <p:xfrm>
          <a:off x="1367109" y="1328502"/>
          <a:ext cx="9457782" cy="4066066"/>
        </p:xfrm>
        <a:graphic>
          <a:graphicData uri="http://schemas.openxmlformats.org/drawingml/2006/table">
            <a:tbl>
              <a:tblPr/>
              <a:tblGrid>
                <a:gridCol w="2970657">
                  <a:extLst>
                    <a:ext uri="{9D8B030D-6E8A-4147-A177-3AD203B41FA5}">
                      <a16:colId xmlns:a16="http://schemas.microsoft.com/office/drawing/2014/main" val="3220110428"/>
                    </a:ext>
                  </a:extLst>
                </a:gridCol>
                <a:gridCol w="1297425">
                  <a:extLst>
                    <a:ext uri="{9D8B030D-6E8A-4147-A177-3AD203B41FA5}">
                      <a16:colId xmlns:a16="http://schemas.microsoft.com/office/drawing/2014/main" val="15651881"/>
                    </a:ext>
                  </a:extLst>
                </a:gridCol>
                <a:gridCol w="1297425">
                  <a:extLst>
                    <a:ext uri="{9D8B030D-6E8A-4147-A177-3AD203B41FA5}">
                      <a16:colId xmlns:a16="http://schemas.microsoft.com/office/drawing/2014/main" val="3094267573"/>
                    </a:ext>
                  </a:extLst>
                </a:gridCol>
                <a:gridCol w="1297425">
                  <a:extLst>
                    <a:ext uri="{9D8B030D-6E8A-4147-A177-3AD203B41FA5}">
                      <a16:colId xmlns:a16="http://schemas.microsoft.com/office/drawing/2014/main" val="1403813771"/>
                    </a:ext>
                  </a:extLst>
                </a:gridCol>
                <a:gridCol w="1297425">
                  <a:extLst>
                    <a:ext uri="{9D8B030D-6E8A-4147-A177-3AD203B41FA5}">
                      <a16:colId xmlns:a16="http://schemas.microsoft.com/office/drawing/2014/main" val="1390559074"/>
                    </a:ext>
                  </a:extLst>
                </a:gridCol>
                <a:gridCol w="1297425">
                  <a:extLst>
                    <a:ext uri="{9D8B030D-6E8A-4147-A177-3AD203B41FA5}">
                      <a16:colId xmlns:a16="http://schemas.microsoft.com/office/drawing/2014/main" val="3684606630"/>
                    </a:ext>
                  </a:extLst>
                </a:gridCol>
              </a:tblGrid>
              <a:tr h="266700">
                <a:tc gridSpan="6">
                  <a:txBody>
                    <a:bodyPr/>
                    <a:lstStyle/>
                    <a:p>
                      <a:pPr algn="ctr" fontAlgn="ctr">
                        <a:buNone/>
                      </a:pPr>
                      <a:r>
                        <a:rPr lang="en-GB" sz="1400" b="1" i="0" u="none" strike="noStrike" dirty="0">
                          <a:solidFill>
                            <a:srgbClr val="363A92"/>
                          </a:solidFill>
                          <a:effectLst/>
                          <a:latin typeface="SDCC Sans" pitchFamily="2" charset="0"/>
                        </a:rPr>
                        <a:t>Estimated Forecast of Land Capacity Delivery to 2040 (no. of dwellings)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499811427"/>
                  </a:ext>
                </a:extLst>
              </a:tr>
              <a:tr h="321630">
                <a:tc>
                  <a:txBody>
                    <a:bodyPr/>
                    <a:lstStyle/>
                    <a:p>
                      <a:pPr algn="l" fontAlgn="ctr">
                        <a:buNone/>
                      </a:pPr>
                      <a:r>
                        <a:rPr lang="en-IE" sz="1400" b="1" i="0" u="none" strike="noStrike" dirty="0">
                          <a:solidFill>
                            <a:srgbClr val="363A92"/>
                          </a:solidFill>
                          <a:effectLst/>
                          <a:latin typeface="SDCC Sans" pitchFamily="2"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buNone/>
                      </a:pPr>
                      <a:r>
                        <a:rPr lang="en-IE" sz="1400" b="1" i="0" u="none" strike="noStrike" dirty="0">
                          <a:solidFill>
                            <a:srgbClr val="363A92"/>
                          </a:solidFill>
                          <a:effectLst/>
                          <a:latin typeface="SDCC Sans" pitchFamily="2" charset="0"/>
                        </a:rPr>
                        <a:t>2025-2028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buNone/>
                      </a:pPr>
                      <a:r>
                        <a:rPr lang="en-IE" sz="1400" b="1" i="0" u="none" strike="noStrike">
                          <a:solidFill>
                            <a:srgbClr val="363A92"/>
                          </a:solidFill>
                          <a:effectLst/>
                          <a:latin typeface="SDCC Sans" pitchFamily="2" charset="0"/>
                        </a:rPr>
                        <a:t>2029-2030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buNone/>
                      </a:pPr>
                      <a:r>
                        <a:rPr lang="en-IE" sz="1400" b="1" i="0" u="none" strike="noStrike" dirty="0">
                          <a:solidFill>
                            <a:srgbClr val="363A92"/>
                          </a:solidFill>
                          <a:effectLst/>
                          <a:latin typeface="SDCC Sans" pitchFamily="2" charset="0"/>
                        </a:rPr>
                        <a:t>2031-2034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buNone/>
                      </a:pPr>
                      <a:r>
                        <a:rPr lang="en-IE" sz="1400" b="1" i="0" u="none" strike="noStrike" dirty="0">
                          <a:solidFill>
                            <a:srgbClr val="363A92"/>
                          </a:solidFill>
                          <a:effectLst/>
                          <a:latin typeface="SDCC Sans" pitchFamily="2" charset="0"/>
                        </a:rPr>
                        <a:t>2035-2040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buNone/>
                      </a:pPr>
                      <a:r>
                        <a:rPr lang="en-IE" sz="1400" b="1" i="0" u="none" strike="noStrike" dirty="0">
                          <a:solidFill>
                            <a:srgbClr val="363A92"/>
                          </a:solidFill>
                          <a:effectLst/>
                          <a:latin typeface="SDCC Sans" pitchFamily="2"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0500511"/>
                  </a:ext>
                </a:extLst>
              </a:tr>
              <a:tr h="266700">
                <a:tc>
                  <a:txBody>
                    <a:bodyPr/>
                    <a:lstStyle/>
                    <a:p>
                      <a:pPr algn="l" fontAlgn="ctr">
                        <a:buNone/>
                      </a:pPr>
                      <a:r>
                        <a:rPr lang="en-IE" sz="1400" b="1" i="0" u="none" strike="noStrike" dirty="0">
                          <a:solidFill>
                            <a:schemeClr val="bg1"/>
                          </a:solidFill>
                          <a:effectLst/>
                          <a:latin typeface="SDCC Sans" pitchFamily="2" charset="0"/>
                        </a:rPr>
                        <a:t>SDAs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7,706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4,034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7,715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5,143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buNone/>
                      </a:pPr>
                      <a:r>
                        <a:rPr lang="en-IE" sz="1400" b="1" i="0" u="none" strike="noStrike">
                          <a:solidFill>
                            <a:schemeClr val="bg1"/>
                          </a:solidFill>
                          <a:effectLst/>
                          <a:latin typeface="SDCC Sans" pitchFamily="2" charset="0"/>
                        </a:rPr>
                        <a:t>24,598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3826005232"/>
                  </a:ext>
                </a:extLst>
              </a:tr>
              <a:tr h="266700">
                <a:tc>
                  <a:txBody>
                    <a:bodyPr/>
                    <a:lstStyle/>
                    <a:p>
                      <a:pPr algn="l" fontAlgn="ctr">
                        <a:buNone/>
                      </a:pPr>
                      <a:r>
                        <a:rPr lang="en-IE" sz="1400" b="1" i="0" u="none" strike="noStrike" dirty="0">
                          <a:solidFill>
                            <a:schemeClr val="bg1"/>
                          </a:solidFill>
                          <a:effectLst/>
                          <a:latin typeface="SDCC Sans" pitchFamily="2" charset="0"/>
                        </a:rPr>
                        <a:t>Non-SDAs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1,869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1,542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3,083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chemeClr val="bg1"/>
                          </a:solidFill>
                          <a:effectLst/>
                          <a:latin typeface="SDCC Sans" pitchFamily="2" charset="0"/>
                        </a:rPr>
                        <a:t>4,625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buNone/>
                      </a:pPr>
                      <a:r>
                        <a:rPr lang="en-IE" sz="1400" b="1" i="0" u="none" strike="noStrike" dirty="0">
                          <a:solidFill>
                            <a:schemeClr val="bg1"/>
                          </a:solidFill>
                          <a:effectLst/>
                          <a:latin typeface="SDCC Sans" pitchFamily="2" charset="0"/>
                        </a:rPr>
                        <a:t>11,118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933765625"/>
                  </a:ext>
                </a:extLst>
              </a:tr>
              <a:tr h="402704">
                <a:tc>
                  <a:txBody>
                    <a:bodyPr/>
                    <a:lstStyle/>
                    <a:p>
                      <a:pPr algn="l" fontAlgn="ctr">
                        <a:buNone/>
                      </a:pPr>
                      <a:r>
                        <a:rPr lang="en-IE" sz="1400" b="1" i="0" u="none" strike="noStrike" dirty="0">
                          <a:solidFill>
                            <a:srgbClr val="363A92"/>
                          </a:solidFill>
                          <a:effectLst/>
                          <a:latin typeface="SDCC Sans" pitchFamily="2" charset="0"/>
                        </a:rPr>
                        <a:t>Forecast Land Capacity Delivery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9,575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dirty="0">
                          <a:solidFill>
                            <a:srgbClr val="363A92"/>
                          </a:solidFill>
                          <a:effectLst/>
                          <a:latin typeface="SDCC Sans" pitchFamily="2" charset="0"/>
                        </a:rPr>
                        <a:t>5,576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10,798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9,768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35,716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5909951"/>
                  </a:ext>
                </a:extLst>
              </a:tr>
              <a:tr h="432048">
                <a:tc>
                  <a:txBody>
                    <a:bodyPr/>
                    <a:lstStyle/>
                    <a:p>
                      <a:pPr algn="l" fontAlgn="ctr">
                        <a:buNone/>
                      </a:pPr>
                      <a:r>
                        <a:rPr lang="en-GB" sz="1400" b="1" i="0" u="none" strike="noStrike" dirty="0">
                          <a:solidFill>
                            <a:srgbClr val="363A92"/>
                          </a:solidFill>
                          <a:effectLst/>
                          <a:latin typeface="SDCC Sans" pitchFamily="2" charset="0"/>
                        </a:rPr>
                        <a:t>Cumulative Forecast Land Capacity Delivery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9,575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15,151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25,949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a:solidFill>
                            <a:srgbClr val="363A92"/>
                          </a:solidFill>
                          <a:effectLst/>
                          <a:latin typeface="SDCC Sans" pitchFamily="2" charset="0"/>
                        </a:rPr>
                        <a:t>35,716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dirty="0">
                          <a:solidFill>
                            <a:srgbClr val="363A92"/>
                          </a:solidFill>
                          <a:effectLst/>
                          <a:latin typeface="SDCC Sans" pitchFamily="2"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9760760"/>
                  </a:ext>
                </a:extLst>
              </a:tr>
              <a:tr h="523875">
                <a:tc>
                  <a:txBody>
                    <a:bodyPr/>
                    <a:lstStyle/>
                    <a:p>
                      <a:pPr algn="l" fontAlgn="ctr">
                        <a:buNone/>
                      </a:pPr>
                      <a:r>
                        <a:rPr lang="en-IE" sz="1400" b="1" i="0" u="none" strike="noStrike" dirty="0">
                          <a:solidFill>
                            <a:schemeClr val="bg1"/>
                          </a:solidFill>
                          <a:effectLst/>
                          <a:latin typeface="SDCC Sans" pitchFamily="2" charset="0"/>
                        </a:rPr>
                        <a:t>Cumulative Baseline Housing Requirement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dirty="0">
                          <a:solidFill>
                            <a:schemeClr val="bg1"/>
                          </a:solidFill>
                          <a:effectLst/>
                          <a:latin typeface="SDCC Sans" pitchFamily="2" charset="0"/>
                        </a:rPr>
                        <a:t>11,699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dirty="0">
                          <a:solidFill>
                            <a:schemeClr val="bg1"/>
                          </a:solidFill>
                          <a:effectLst/>
                          <a:latin typeface="SDCC Sans" pitchFamily="2" charset="0"/>
                        </a:rPr>
                        <a:t>18,239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dirty="0">
                          <a:solidFill>
                            <a:schemeClr val="bg1"/>
                          </a:solidFill>
                          <a:effectLst/>
                          <a:latin typeface="SDCC Sans" pitchFamily="2" charset="0"/>
                        </a:rPr>
                        <a:t>31,319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dirty="0">
                          <a:solidFill>
                            <a:schemeClr val="bg1"/>
                          </a:solidFill>
                          <a:effectLst/>
                          <a:latin typeface="SDCC Sans" pitchFamily="2" charset="0"/>
                        </a:rPr>
                        <a:t>45,803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buNone/>
                      </a:pPr>
                      <a:r>
                        <a:rPr lang="en-IE" sz="1400" b="1" i="0" u="none" strike="noStrike" dirty="0">
                          <a:solidFill>
                            <a:schemeClr val="bg1"/>
                          </a:solidFill>
                          <a:effectLst/>
                          <a:latin typeface="SDCC Sans" pitchFamily="2"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2585348299"/>
                  </a:ext>
                </a:extLst>
              </a:tr>
              <a:tr h="408032">
                <a:tc>
                  <a:txBody>
                    <a:bodyPr/>
                    <a:lstStyle/>
                    <a:p>
                      <a:pPr algn="l" fontAlgn="ctr">
                        <a:buNone/>
                      </a:pPr>
                      <a:r>
                        <a:rPr lang="en-IE" sz="1400" b="1" i="0" u="none" strike="noStrike" dirty="0">
                          <a:solidFill>
                            <a:srgbClr val="363A92"/>
                          </a:solidFill>
                          <a:effectLst/>
                          <a:latin typeface="SDCC Sans" pitchFamily="2" charset="0"/>
                        </a:rPr>
                        <a:t>% of 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dirty="0">
                          <a:solidFill>
                            <a:srgbClr val="363A92"/>
                          </a:solidFill>
                          <a:effectLst/>
                          <a:latin typeface="SDCC Sans" pitchFamily="2"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dirty="0">
                          <a:solidFill>
                            <a:srgbClr val="363A92"/>
                          </a:solidFill>
                          <a:effectLst/>
                          <a:latin typeface="SDCC Sans" pitchFamily="2"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dirty="0">
                          <a:solidFill>
                            <a:srgbClr val="363A92"/>
                          </a:solidFill>
                          <a:effectLst/>
                          <a:latin typeface="SDCC Sans" pitchFamily="2"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dirty="0">
                          <a:solidFill>
                            <a:srgbClr val="363A92"/>
                          </a:solidFill>
                          <a:effectLst/>
                          <a:latin typeface="SDCC Sans" pitchFamily="2"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en-IE" sz="1400" b="1" i="0" u="none" strike="noStrike" dirty="0">
                          <a:solidFill>
                            <a:srgbClr val="363A92"/>
                          </a:solidFill>
                          <a:effectLst/>
                          <a:latin typeface="SDCC Sans" pitchFamily="2"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49391418"/>
                  </a:ext>
                </a:extLst>
              </a:tr>
              <a:tr h="523875">
                <a:tc>
                  <a:txBody>
                    <a:bodyPr/>
                    <a:lstStyle/>
                    <a:p>
                      <a:pPr algn="l" fontAlgn="ctr">
                        <a:buNone/>
                      </a:pPr>
                      <a:r>
                        <a:rPr lang="en-GB" sz="1400" b="1" i="0" u="none" strike="noStrike" dirty="0">
                          <a:solidFill>
                            <a:schemeClr val="bg1"/>
                          </a:solidFill>
                          <a:effectLst/>
                          <a:latin typeface="SDCC Sans" pitchFamily="2" charset="0"/>
                        </a:rPr>
                        <a:t>Estimated Shortfall to Achieve Baseline Target in Relevant Timeline</a:t>
                      </a:r>
                      <a:endParaRPr lang="en-IE" sz="1400" b="1" i="0" u="none" strike="noStrike" dirty="0">
                        <a:solidFill>
                          <a:schemeClr val="bg1"/>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dirty="0">
                          <a:solidFill>
                            <a:schemeClr val="bg1"/>
                          </a:solidFill>
                          <a:effectLst/>
                          <a:latin typeface="SDCC Sans" pitchFamily="2" charset="0"/>
                        </a:rPr>
                        <a:t>2,124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a:solidFill>
                            <a:schemeClr val="bg1"/>
                          </a:solidFill>
                          <a:effectLst/>
                          <a:latin typeface="SDCC Sans" pitchFamily="2" charset="0"/>
                        </a:rPr>
                        <a:t>3,089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dirty="0">
                          <a:solidFill>
                            <a:schemeClr val="bg1"/>
                          </a:solidFill>
                          <a:effectLst/>
                          <a:latin typeface="SDCC Sans" pitchFamily="2" charset="0"/>
                        </a:rPr>
                        <a:t>5,370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1" i="0" u="none" strike="noStrike" dirty="0">
                          <a:solidFill>
                            <a:schemeClr val="bg1"/>
                          </a:solidFill>
                          <a:effectLst/>
                          <a:latin typeface="SDCC Sans" pitchFamily="2" charset="0"/>
                        </a:rPr>
                        <a:t>10,087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buNone/>
                      </a:pPr>
                      <a:r>
                        <a:rPr lang="en-IE" sz="1400" b="1" i="0" u="none" strike="noStrike" dirty="0">
                          <a:solidFill>
                            <a:schemeClr val="bg1"/>
                          </a:solidFill>
                          <a:effectLst/>
                          <a:latin typeface="SDCC Sans" pitchFamily="2"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3855909284"/>
                  </a:ext>
                </a:extLst>
              </a:tr>
              <a:tr h="523875">
                <a:tc>
                  <a:txBody>
                    <a:bodyPr/>
                    <a:lstStyle/>
                    <a:p>
                      <a:pPr algn="l" fontAlgn="ctr">
                        <a:buNone/>
                      </a:pPr>
                      <a:r>
                        <a:rPr lang="en-GB" sz="1400" b="1" i="0" u="none" strike="noStrike" dirty="0">
                          <a:solidFill>
                            <a:schemeClr val="bg1"/>
                          </a:solidFill>
                          <a:effectLst/>
                          <a:latin typeface="SDCC Sans" pitchFamily="2" charset="0"/>
                        </a:rPr>
                        <a:t>Equivalent Land Requirement (at densities of 40-80 </a:t>
                      </a:r>
                      <a:r>
                        <a:rPr lang="en-GB" sz="1400" b="1" i="0" u="none" strike="noStrike" dirty="0" err="1">
                          <a:solidFill>
                            <a:schemeClr val="bg1"/>
                          </a:solidFill>
                          <a:effectLst/>
                          <a:latin typeface="SDCC Sans" pitchFamily="2" charset="0"/>
                        </a:rPr>
                        <a:t>dph</a:t>
                      </a:r>
                      <a:r>
                        <a:rPr lang="en-GB" sz="1400" b="1" i="0" u="none" strike="noStrike" dirty="0">
                          <a:solidFill>
                            <a:schemeClr val="bg1"/>
                          </a:solidFill>
                          <a:effectLst/>
                          <a:latin typeface="SDCC Sans" pitchFamily="2" charset="0"/>
                        </a:rPr>
                        <a:t>)</a:t>
                      </a:r>
                      <a:endParaRPr lang="en-IE" sz="1400" b="1" i="0" u="none" strike="noStrike" dirty="0">
                        <a:solidFill>
                          <a:schemeClr val="bg1"/>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1" i="0" u="none" strike="noStrike" dirty="0">
                          <a:solidFill>
                            <a:schemeClr val="bg1"/>
                          </a:solidFill>
                          <a:effectLst/>
                          <a:latin typeface="SDCC Sans" pitchFamily="2" charset="0"/>
                        </a:rPr>
                        <a:t>26-53 ha</a:t>
                      </a:r>
                      <a:endParaRPr lang="en-IE" sz="1400" b="1" i="0" u="none" strike="noStrike" dirty="0">
                        <a:solidFill>
                          <a:schemeClr val="bg1"/>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1" i="0" u="none" strike="noStrike" dirty="0">
                          <a:solidFill>
                            <a:schemeClr val="bg1"/>
                          </a:solidFill>
                          <a:effectLst/>
                          <a:latin typeface="SDCC Sans" pitchFamily="2" charset="0"/>
                        </a:rPr>
                        <a:t>38-77 ha</a:t>
                      </a:r>
                      <a:endParaRPr lang="en-IE" sz="1400" b="1" i="0" u="none" strike="noStrike" dirty="0">
                        <a:solidFill>
                          <a:schemeClr val="bg1"/>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1" i="0" u="none" strike="noStrike" dirty="0">
                          <a:solidFill>
                            <a:schemeClr val="bg1"/>
                          </a:solidFill>
                          <a:effectLst/>
                          <a:latin typeface="SDCC Sans" pitchFamily="2" charset="0"/>
                        </a:rPr>
                        <a:t>67-134 ha</a:t>
                      </a:r>
                      <a:endParaRPr lang="en-IE" sz="1400" b="1" i="0" u="none" strike="noStrike" dirty="0">
                        <a:solidFill>
                          <a:schemeClr val="bg1"/>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1" i="0" u="none" strike="noStrike" dirty="0">
                          <a:solidFill>
                            <a:schemeClr val="bg1"/>
                          </a:solidFill>
                          <a:effectLst/>
                          <a:latin typeface="SDCC Sans" pitchFamily="2" charset="0"/>
                        </a:rPr>
                        <a:t>126-252 ha</a:t>
                      </a:r>
                      <a:endParaRPr lang="en-IE" sz="1400" b="1" i="0" u="none" strike="noStrike" dirty="0">
                        <a:solidFill>
                          <a:schemeClr val="bg1"/>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buNone/>
                      </a:pPr>
                      <a:endParaRPr lang="en-IE" sz="1400" b="1" i="0" u="none" strike="noStrike" dirty="0">
                        <a:solidFill>
                          <a:schemeClr val="bg1"/>
                        </a:solidFill>
                        <a:effectLst/>
                        <a:latin typeface="SDCC Sans" pitchFamily="2"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2202996273"/>
                  </a:ext>
                </a:extLst>
              </a:tr>
            </a:tbl>
          </a:graphicData>
        </a:graphic>
      </p:graphicFrame>
      <p:sp>
        <p:nvSpPr>
          <p:cNvPr id="6" name="Text Placeholder 2">
            <a:extLst>
              <a:ext uri="{FF2B5EF4-FFF2-40B4-BE49-F238E27FC236}">
                <a16:creationId xmlns:a16="http://schemas.microsoft.com/office/drawing/2014/main" id="{3B5CABC9-81D8-22D8-ECFC-150C63205A8C}"/>
              </a:ext>
            </a:extLst>
          </p:cNvPr>
          <p:cNvSpPr>
            <a:spLocks noGrp="1"/>
          </p:cNvSpPr>
          <p:nvPr>
            <p:ph type="body" idx="1"/>
          </p:nvPr>
        </p:nvSpPr>
        <p:spPr>
          <a:xfrm>
            <a:off x="1487488" y="5500250"/>
            <a:ext cx="8062396" cy="751116"/>
          </a:xfrm>
        </p:spPr>
        <p:txBody>
          <a:bodyPr>
            <a:normAutofit/>
          </a:bodyPr>
          <a:lstStyle/>
          <a:p>
            <a:pPr marL="285750" indent="-285750">
              <a:lnSpc>
                <a:spcPct val="90000"/>
              </a:lnSpc>
              <a:spcAft>
                <a:spcPts val="800"/>
              </a:spcAft>
              <a:buFont typeface="Arial" panose="020B0604020202020204" pitchFamily="34" charset="0"/>
              <a:buChar char="•"/>
            </a:pPr>
            <a:r>
              <a:rPr lang="en-GB" sz="1400" dirty="0">
                <a:latin typeface="SDCC Sans" pitchFamily="2" charset="0"/>
              </a:rPr>
              <a:t>NOTE: Requirement to consider “additional provision” of up to 50% additional zoned land above baseline housing target to support the achievement of the baseline housing target.</a:t>
            </a:r>
          </a:p>
        </p:txBody>
      </p:sp>
    </p:spTree>
    <p:extLst>
      <p:ext uri="{BB962C8B-B14F-4D97-AF65-F5344CB8AC3E}">
        <p14:creationId xmlns:p14="http://schemas.microsoft.com/office/powerpoint/2010/main" val="333714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20DDA-0C76-E0C0-302C-41FB43B3CBF4}"/>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B8C17CFD-36DD-1D75-B133-8CD5EC3784E1}"/>
              </a:ext>
            </a:extLst>
          </p:cNvPr>
          <p:cNvSpPr>
            <a:spLocks noGrp="1"/>
          </p:cNvSpPr>
          <p:nvPr>
            <p:ph type="title"/>
          </p:nvPr>
        </p:nvSpPr>
        <p:spPr>
          <a:xfrm>
            <a:off x="504471" y="471704"/>
            <a:ext cx="7895785" cy="856798"/>
          </a:xfrm>
        </p:spPr>
        <p:txBody>
          <a:bodyPr anchor="ctr">
            <a:normAutofit/>
          </a:bodyPr>
          <a:lstStyle/>
          <a:p>
            <a:r>
              <a:rPr lang="en-US" dirty="0">
                <a:latin typeface="SDCC Sans" pitchFamily="2" charset="0"/>
              </a:rPr>
              <a:t>Summary to Date</a:t>
            </a:r>
          </a:p>
        </p:txBody>
      </p:sp>
      <p:sp>
        <p:nvSpPr>
          <p:cNvPr id="3" name="Text Placeholder 2">
            <a:extLst>
              <a:ext uri="{FF2B5EF4-FFF2-40B4-BE49-F238E27FC236}">
                <a16:creationId xmlns:a16="http://schemas.microsoft.com/office/drawing/2014/main" id="{EBE39740-ED2A-6790-2FE7-DC808A8C0B41}"/>
              </a:ext>
            </a:extLst>
          </p:cNvPr>
          <p:cNvSpPr txBox="1">
            <a:spLocks/>
          </p:cNvSpPr>
          <p:nvPr/>
        </p:nvSpPr>
        <p:spPr>
          <a:xfrm>
            <a:off x="504471" y="1328502"/>
            <a:ext cx="11352170" cy="5196842"/>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r>
              <a:rPr lang="en-GB" dirty="0">
                <a:latin typeface="SDCC Sans" pitchFamily="2" charset="0"/>
              </a:rPr>
              <a:t>Revised housing targets set out annual housing requirements to 2040 for SDCC:</a:t>
            </a:r>
          </a:p>
          <a:p>
            <a:pPr marL="897392" lvl="2" indent="-342900" algn="just">
              <a:lnSpc>
                <a:spcPct val="107000"/>
              </a:lnSpc>
              <a:spcAft>
                <a:spcPts val="800"/>
              </a:spcAft>
              <a:buFont typeface="Wingdings" panose="05000000000000000000" pitchFamily="2" charset="2"/>
              <a:buChar char="Ø"/>
              <a:defRPr/>
            </a:pPr>
            <a:r>
              <a:rPr lang="en-GB" dirty="0">
                <a:latin typeface="SDCC Sans" pitchFamily="2" charset="0"/>
              </a:rPr>
              <a:t>3,270 per annum 2025-2034</a:t>
            </a:r>
          </a:p>
          <a:p>
            <a:pPr marL="897392" lvl="2" indent="-342900" algn="just">
              <a:lnSpc>
                <a:spcPct val="107000"/>
              </a:lnSpc>
              <a:spcAft>
                <a:spcPts val="800"/>
              </a:spcAft>
              <a:buFont typeface="Wingdings" panose="05000000000000000000" pitchFamily="2" charset="2"/>
              <a:buChar char="Ø"/>
              <a:defRPr/>
            </a:pPr>
            <a:r>
              <a:rPr lang="en-GB" dirty="0">
                <a:latin typeface="SDCC Sans" pitchFamily="2" charset="0"/>
              </a:rPr>
              <a:t>2,414 per annum 2035-2040</a:t>
            </a:r>
          </a:p>
          <a:p>
            <a:pPr marL="285750" indent="-285750" fontAlgn="ctr">
              <a:buFont typeface="Arial" panose="020B0604020202020204" pitchFamily="34" charset="0"/>
              <a:buChar char="•"/>
            </a:pPr>
            <a:r>
              <a:rPr lang="en-GB" dirty="0">
                <a:latin typeface="SDCC Sans" pitchFamily="2" charset="0"/>
              </a:rPr>
              <a:t>Detailed land capacity carried out, aligned with national, regional and local policy objectives and Government and local guidelines re density, proximity to public transport and services and high-level view of possible site constraints.</a:t>
            </a:r>
          </a:p>
          <a:p>
            <a:pPr marL="285750" indent="-285750" fontAlgn="ctr">
              <a:buFont typeface="Arial" panose="020B0604020202020204" pitchFamily="34" charset="0"/>
              <a:buChar char="•"/>
            </a:pPr>
            <a:r>
              <a:rPr lang="en-GB" dirty="0">
                <a:latin typeface="SDCC Sans" pitchFamily="2" charset="0"/>
              </a:rPr>
              <a:t>Current zoned land capacity</a:t>
            </a:r>
            <a:r>
              <a:rPr lang="en-IE" dirty="0">
                <a:latin typeface="SDCC Sans" pitchFamily="2" charset="0"/>
              </a:rPr>
              <a:t> potential: </a:t>
            </a:r>
            <a:r>
              <a:rPr lang="en-IE" b="1" dirty="0">
                <a:latin typeface="SDCC Sans" pitchFamily="2" charset="0"/>
              </a:rPr>
              <a:t>35,716no. dwellings across 574 hectares </a:t>
            </a:r>
            <a:r>
              <a:rPr lang="en-IE" dirty="0">
                <a:latin typeface="SDCC Sans" pitchFamily="2" charset="0"/>
              </a:rPr>
              <a:t>of brownfield, greenfield and infill lands.</a:t>
            </a:r>
          </a:p>
          <a:p>
            <a:pPr marL="285750" indent="-285750" fontAlgn="ctr">
              <a:buFont typeface="Arial" panose="020B0604020202020204" pitchFamily="34" charset="0"/>
              <a:buChar char="•"/>
            </a:pPr>
            <a:r>
              <a:rPr lang="en-GB" dirty="0">
                <a:latin typeface="SDCC Sans" pitchFamily="2" charset="0"/>
              </a:rPr>
              <a:t>Long-term zoned land capacity potential, anticipated as up to and beyond 2040, for </a:t>
            </a:r>
            <a:r>
              <a:rPr lang="en-IE" b="1" dirty="0">
                <a:latin typeface="SDCC Sans" pitchFamily="2" charset="0"/>
              </a:rPr>
              <a:t>21,813no. dwellings across 271 hectares </a:t>
            </a:r>
            <a:r>
              <a:rPr lang="en-IE" dirty="0">
                <a:latin typeface="SDCC Sans" pitchFamily="2" charset="0"/>
              </a:rPr>
              <a:t>of brownfield, greenfield and infill lands.</a:t>
            </a:r>
            <a:endParaRPr lang="en-GB" dirty="0">
              <a:latin typeface="SDCC Sans" pitchFamily="2" charset="0"/>
            </a:endParaRPr>
          </a:p>
          <a:p>
            <a:pPr marL="285750" indent="-285750" fontAlgn="ctr">
              <a:buFont typeface="Arial" panose="020B0604020202020204" pitchFamily="34" charset="0"/>
              <a:buChar char="•"/>
            </a:pPr>
            <a:r>
              <a:rPr lang="en-GB" dirty="0">
                <a:latin typeface="SDCC Sans" pitchFamily="2" charset="0"/>
              </a:rPr>
              <a:t>Initial estimates of forecast delivery of housing on currently zoned lands indicates a shortfall to achieve baseline targets:</a:t>
            </a:r>
          </a:p>
          <a:p>
            <a:pPr marL="840242" lvl="2" indent="-285750" fontAlgn="ctr">
              <a:buFont typeface="Wingdings" panose="05000000000000000000" pitchFamily="2" charset="2"/>
              <a:buChar char="Ø"/>
            </a:pPr>
            <a:endParaRPr lang="en-GB" dirty="0">
              <a:latin typeface="SDCC Sans" pitchFamily="2" charset="0"/>
            </a:endParaRPr>
          </a:p>
          <a:p>
            <a:pPr marL="285750" indent="-285750" fontAlgn="ctr">
              <a:buFont typeface="Arial" panose="020B0604020202020204" pitchFamily="34" charset="0"/>
              <a:buChar char="•"/>
            </a:pPr>
            <a:endParaRPr lang="en-GB" dirty="0">
              <a:latin typeface="SDCC Sans" pitchFamily="2" charset="0"/>
            </a:endParaRPr>
          </a:p>
          <a:p>
            <a:pPr marL="342900" indent="-342900" algn="just">
              <a:lnSpc>
                <a:spcPct val="107000"/>
              </a:lnSpc>
              <a:spcAft>
                <a:spcPts val="800"/>
              </a:spcAft>
              <a:buFont typeface="Arial" panose="020B0604020202020204" pitchFamily="34" charset="0"/>
              <a:buChar char="•"/>
              <a:defRPr/>
            </a:pPr>
            <a:endParaRPr lang="en-GB" dirty="0">
              <a:latin typeface="SDCC Sans" pitchFamily="2" charset="0"/>
            </a:endParaRPr>
          </a:p>
        </p:txBody>
      </p:sp>
      <p:graphicFrame>
        <p:nvGraphicFramePr>
          <p:cNvPr id="2" name="Table 1">
            <a:extLst>
              <a:ext uri="{FF2B5EF4-FFF2-40B4-BE49-F238E27FC236}">
                <a16:creationId xmlns:a16="http://schemas.microsoft.com/office/drawing/2014/main" id="{ADC47313-517A-86A8-6926-36FC49BD2B17}"/>
              </a:ext>
            </a:extLst>
          </p:cNvPr>
          <p:cNvGraphicFramePr>
            <a:graphicFrameLocks noGrp="1"/>
          </p:cNvGraphicFramePr>
          <p:nvPr>
            <p:extLst>
              <p:ext uri="{D42A27DB-BD31-4B8C-83A1-F6EECF244321}">
                <p14:modId xmlns:p14="http://schemas.microsoft.com/office/powerpoint/2010/main" val="2550670698"/>
              </p:ext>
            </p:extLst>
          </p:nvPr>
        </p:nvGraphicFramePr>
        <p:xfrm>
          <a:off x="1775520" y="4714192"/>
          <a:ext cx="8255000" cy="1876425"/>
        </p:xfrm>
        <a:graphic>
          <a:graphicData uri="http://schemas.openxmlformats.org/drawingml/2006/table">
            <a:tbl>
              <a:tblPr/>
              <a:tblGrid>
                <a:gridCol w="2717800">
                  <a:extLst>
                    <a:ext uri="{9D8B030D-6E8A-4147-A177-3AD203B41FA5}">
                      <a16:colId xmlns:a16="http://schemas.microsoft.com/office/drawing/2014/main" val="2368061983"/>
                    </a:ext>
                  </a:extLst>
                </a:gridCol>
                <a:gridCol w="1384300">
                  <a:extLst>
                    <a:ext uri="{9D8B030D-6E8A-4147-A177-3AD203B41FA5}">
                      <a16:colId xmlns:a16="http://schemas.microsoft.com/office/drawing/2014/main" val="2506420739"/>
                    </a:ext>
                  </a:extLst>
                </a:gridCol>
                <a:gridCol w="1384300">
                  <a:extLst>
                    <a:ext uri="{9D8B030D-6E8A-4147-A177-3AD203B41FA5}">
                      <a16:colId xmlns:a16="http://schemas.microsoft.com/office/drawing/2014/main" val="3935279607"/>
                    </a:ext>
                  </a:extLst>
                </a:gridCol>
                <a:gridCol w="1384300">
                  <a:extLst>
                    <a:ext uri="{9D8B030D-6E8A-4147-A177-3AD203B41FA5}">
                      <a16:colId xmlns:a16="http://schemas.microsoft.com/office/drawing/2014/main" val="1153319208"/>
                    </a:ext>
                  </a:extLst>
                </a:gridCol>
                <a:gridCol w="1384300">
                  <a:extLst>
                    <a:ext uri="{9D8B030D-6E8A-4147-A177-3AD203B41FA5}">
                      <a16:colId xmlns:a16="http://schemas.microsoft.com/office/drawing/2014/main" val="3043287372"/>
                    </a:ext>
                  </a:extLst>
                </a:gridCol>
              </a:tblGrid>
              <a:tr h="266700">
                <a:tc gridSpan="5">
                  <a:txBody>
                    <a:bodyPr/>
                    <a:lstStyle/>
                    <a:p>
                      <a:pPr algn="ctr" fontAlgn="ctr">
                        <a:buNone/>
                      </a:pPr>
                      <a:r>
                        <a:rPr lang="en-GB" sz="1400" b="1" i="0" u="none" strike="noStrike" dirty="0">
                          <a:solidFill>
                            <a:srgbClr val="FFFFFF"/>
                          </a:solidFill>
                          <a:effectLst/>
                          <a:latin typeface="SDCC Sans" pitchFamily="2" charset="0"/>
                        </a:rPr>
                        <a:t>Estimated Forecast of Land Capacity Delivery to 2040 (no. of dwellings)</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377137521"/>
                  </a:ext>
                </a:extLst>
              </a:tr>
              <a:tr h="523875">
                <a:tc>
                  <a:txBody>
                    <a:bodyPr/>
                    <a:lstStyle/>
                    <a:p>
                      <a:pPr algn="l" fontAlgn="ctr">
                        <a:buNone/>
                      </a:pPr>
                      <a:r>
                        <a:rPr lang="en-IE" sz="1400" b="1" i="0" u="none" strike="noStrike" dirty="0">
                          <a:solidFill>
                            <a:srgbClr val="FFFFFF"/>
                          </a:solidFill>
                          <a:effectLst/>
                          <a:latin typeface="SDCC Sans" pitchFamily="2"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buNone/>
                      </a:pPr>
                      <a:r>
                        <a:rPr lang="en-IE" sz="1400" b="1" i="0" u="none" strike="noStrike">
                          <a:solidFill>
                            <a:srgbClr val="FFFFFF"/>
                          </a:solidFill>
                          <a:effectLst/>
                          <a:latin typeface="SDCC Sans" pitchFamily="2" charset="0"/>
                        </a:rPr>
                        <a:t>2025-2028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buNone/>
                      </a:pPr>
                      <a:r>
                        <a:rPr lang="en-IE" sz="1400" b="1" i="0" u="none" strike="noStrike">
                          <a:solidFill>
                            <a:srgbClr val="FFFFFF"/>
                          </a:solidFill>
                          <a:effectLst/>
                          <a:latin typeface="SDCC Sans" pitchFamily="2" charset="0"/>
                        </a:rPr>
                        <a:t>2029-2030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buNone/>
                      </a:pPr>
                      <a:r>
                        <a:rPr lang="en-IE" sz="1400" b="1" i="0" u="none" strike="noStrike" dirty="0">
                          <a:solidFill>
                            <a:srgbClr val="FFFFFF"/>
                          </a:solidFill>
                          <a:effectLst/>
                          <a:latin typeface="SDCC Sans" pitchFamily="2" charset="0"/>
                        </a:rPr>
                        <a:t>2031-2034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buNone/>
                      </a:pPr>
                      <a:r>
                        <a:rPr lang="en-IE" sz="1400" b="1" i="0" u="none" strike="noStrike" dirty="0">
                          <a:solidFill>
                            <a:srgbClr val="FFFFFF"/>
                          </a:solidFill>
                          <a:effectLst/>
                          <a:latin typeface="SDCC Sans" pitchFamily="2" charset="0"/>
                        </a:rPr>
                        <a:t>2035-2040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4267067605"/>
                  </a:ext>
                </a:extLst>
              </a:tr>
              <a:tr h="266700">
                <a:tc>
                  <a:txBody>
                    <a:bodyPr/>
                    <a:lstStyle/>
                    <a:p>
                      <a:pPr algn="l" fontAlgn="ctr">
                        <a:buNone/>
                      </a:pPr>
                      <a:r>
                        <a:rPr lang="en-IE" sz="1400" b="1" i="0" u="none" strike="noStrike" dirty="0">
                          <a:solidFill>
                            <a:srgbClr val="FFFFFF"/>
                          </a:solidFill>
                          <a:effectLst/>
                          <a:latin typeface="SDCC Sans" pitchFamily="2" charset="0"/>
                        </a:rPr>
                        <a:t>% of target estimated to be delivered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607039725"/>
                  </a:ext>
                </a:extLst>
              </a:tr>
              <a:tr h="523875">
                <a:tc>
                  <a:txBody>
                    <a:bodyPr/>
                    <a:lstStyle/>
                    <a:p>
                      <a:pPr algn="l" fontAlgn="ctr">
                        <a:buNone/>
                      </a:pPr>
                      <a:r>
                        <a:rPr lang="en-GB" sz="1400" b="1" i="0" u="none" strike="noStrike" dirty="0">
                          <a:solidFill>
                            <a:srgbClr val="363A92"/>
                          </a:solidFill>
                          <a:effectLst/>
                          <a:latin typeface="SDCC Sans" pitchFamily="2" charset="0"/>
                        </a:rPr>
                        <a:t>Estimated Shortfall to Achieve Baseline Target in Relevant Timeline</a:t>
                      </a:r>
                      <a:endParaRPr lang="en-IE" sz="1400" b="1"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2,124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3,089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5,370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10,087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9024741"/>
                  </a:ext>
                </a:extLst>
              </a:tr>
            </a:tbl>
          </a:graphicData>
        </a:graphic>
      </p:graphicFrame>
    </p:spTree>
    <p:extLst>
      <p:ext uri="{BB962C8B-B14F-4D97-AF65-F5344CB8AC3E}">
        <p14:creationId xmlns:p14="http://schemas.microsoft.com/office/powerpoint/2010/main" val="284178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3BA4-F966-D2F2-4783-BD6BBA540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89AA3-CA21-9A59-F264-BF4449FD6164}"/>
              </a:ext>
            </a:extLst>
          </p:cNvPr>
          <p:cNvSpPr>
            <a:spLocks noGrp="1"/>
          </p:cNvSpPr>
          <p:nvPr>
            <p:ph type="title"/>
          </p:nvPr>
        </p:nvSpPr>
        <p:spPr>
          <a:xfrm>
            <a:off x="689314" y="677684"/>
            <a:ext cx="6608172" cy="3543404"/>
          </a:xfrm>
        </p:spPr>
        <p:txBody>
          <a:bodyPr>
            <a:normAutofit/>
          </a:bodyPr>
          <a:lstStyle/>
          <a:p>
            <a:r>
              <a:rPr lang="en-US" dirty="0">
                <a:latin typeface="SDCC Sans" pitchFamily="2" charset="0"/>
              </a:rPr>
              <a:t>Next Steps</a:t>
            </a:r>
          </a:p>
        </p:txBody>
      </p:sp>
      <p:sp>
        <p:nvSpPr>
          <p:cNvPr id="3" name="Text Placeholder 2">
            <a:extLst>
              <a:ext uri="{FF2B5EF4-FFF2-40B4-BE49-F238E27FC236}">
                <a16:creationId xmlns:a16="http://schemas.microsoft.com/office/drawing/2014/main" id="{339B9353-7A6D-364B-3832-CECD208D202C}"/>
              </a:ext>
            </a:extLst>
          </p:cNvPr>
          <p:cNvSpPr txBox="1">
            <a:spLocks/>
          </p:cNvSpPr>
          <p:nvPr/>
        </p:nvSpPr>
        <p:spPr>
          <a:xfrm>
            <a:off x="888939" y="3521389"/>
            <a:ext cx="2033284" cy="515441"/>
          </a:xfrm>
          <a:prstGeom prst="rect">
            <a:avLst/>
          </a:prstGeom>
        </p:spPr>
        <p:txBody>
          <a:bodyPr>
            <a:normAutofit lnSpcReduction="10000"/>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a:t>1.) Land Capacity Study</a:t>
            </a:r>
            <a:endParaRPr lang="en-US" dirty="0"/>
          </a:p>
        </p:txBody>
      </p:sp>
    </p:spTree>
    <p:extLst>
      <p:ext uri="{BB962C8B-B14F-4D97-AF65-F5344CB8AC3E}">
        <p14:creationId xmlns:p14="http://schemas.microsoft.com/office/powerpoint/2010/main" val="402334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0434-CFA8-8492-D753-096A8597ABBC}"/>
            </a:ext>
          </a:extLst>
        </p:cNvPr>
        <p:cNvGrpSpPr/>
        <p:nvPr/>
      </p:nvGrpSpPr>
      <p:grpSpPr>
        <a:xfrm>
          <a:off x="0" y="0"/>
          <a:ext cx="0" cy="0"/>
          <a:chOff x="0" y="0"/>
          <a:chExt cx="0" cy="0"/>
        </a:xfrm>
      </p:grpSpPr>
      <p:sp>
        <p:nvSpPr>
          <p:cNvPr id="38" name="Text Placeholder 2">
            <a:extLst>
              <a:ext uri="{FF2B5EF4-FFF2-40B4-BE49-F238E27FC236}">
                <a16:creationId xmlns:a16="http://schemas.microsoft.com/office/drawing/2014/main" id="{18BC9F49-032B-405E-E3F3-3CCC2C495D4B}"/>
              </a:ext>
            </a:extLst>
          </p:cNvPr>
          <p:cNvSpPr txBox="1">
            <a:spLocks/>
          </p:cNvSpPr>
          <p:nvPr/>
        </p:nvSpPr>
        <p:spPr>
          <a:xfrm>
            <a:off x="6008408" y="2956231"/>
            <a:ext cx="2588306" cy="515441"/>
          </a:xfrm>
          <a:prstGeom prst="rect">
            <a:avLst/>
          </a:prstGeom>
        </p:spPr>
        <p:txBody>
          <a:bodyPr vert="horz" lIns="0" tIns="0" rIns="0" bIns="0" rtlCol="0">
            <a:norm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1400" dirty="0">
                <a:latin typeface="SDCC Sans" pitchFamily="2" charset="0"/>
              </a:rPr>
              <a:t>3) Infrastructure Assessment</a:t>
            </a:r>
          </a:p>
        </p:txBody>
      </p:sp>
      <p:pic>
        <p:nvPicPr>
          <p:cNvPr id="9" name="Graphic 8" descr="Building Brick Wall outline">
            <a:extLst>
              <a:ext uri="{FF2B5EF4-FFF2-40B4-BE49-F238E27FC236}">
                <a16:creationId xmlns:a16="http://schemas.microsoft.com/office/drawing/2014/main" id="{A0C03867-F0EF-1F51-6A01-810DA9848A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7352" y="1844824"/>
            <a:ext cx="914400" cy="914400"/>
          </a:xfrm>
          <a:prstGeom prst="rect">
            <a:avLst/>
          </a:prstGeom>
        </p:spPr>
      </p:pic>
      <p:cxnSp>
        <p:nvCxnSpPr>
          <p:cNvPr id="20" name="Straight Connector 19">
            <a:extLst>
              <a:ext uri="{FF2B5EF4-FFF2-40B4-BE49-F238E27FC236}">
                <a16:creationId xmlns:a16="http://schemas.microsoft.com/office/drawing/2014/main" id="{F717DED7-EFA9-509A-79CA-7A760A8AA2BF}"/>
              </a:ext>
            </a:extLst>
          </p:cNvPr>
          <p:cNvCxnSpPr>
            <a:cxnSpLocks/>
            <a:stCxn id="38" idx="1"/>
            <a:endCxn id="38" idx="3"/>
          </p:cNvCxnSpPr>
          <p:nvPr/>
        </p:nvCxnSpPr>
        <p:spPr>
          <a:xfrm>
            <a:off x="6008408" y="3213952"/>
            <a:ext cx="2588306"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 Placeholder 12">
            <a:extLst>
              <a:ext uri="{FF2B5EF4-FFF2-40B4-BE49-F238E27FC236}">
                <a16:creationId xmlns:a16="http://schemas.microsoft.com/office/drawing/2014/main" id="{AD742073-C872-9551-A2A5-13733B4CA332}"/>
              </a:ext>
            </a:extLst>
          </p:cNvPr>
          <p:cNvSpPr txBox="1">
            <a:spLocks/>
          </p:cNvSpPr>
          <p:nvPr/>
        </p:nvSpPr>
        <p:spPr>
          <a:xfrm>
            <a:off x="5951984" y="3547436"/>
            <a:ext cx="2644730" cy="2078628"/>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just"/>
            <a:r>
              <a:rPr lang="en-GB" sz="1400" dirty="0">
                <a:latin typeface="SDCC Sans" pitchFamily="2" charset="0"/>
              </a:rPr>
              <a:t>An Infrastructure Assessment to categorise the identified lands into either: Tier </a:t>
            </a:r>
            <a:r>
              <a:rPr lang="en-GB" sz="1400" dirty="0" err="1">
                <a:latin typeface="SDCC Sans" pitchFamily="2" charset="0"/>
              </a:rPr>
              <a:t>i</a:t>
            </a:r>
            <a:r>
              <a:rPr lang="en-GB" sz="1400" dirty="0">
                <a:latin typeface="SDCC Sans" pitchFamily="2" charset="0"/>
              </a:rPr>
              <a:t> (serviced) or Tier ii (serviceable within the lifetime of the plan).</a:t>
            </a:r>
            <a:endParaRPr lang="en-US" sz="1400" dirty="0">
              <a:latin typeface="SDCC Sans" pitchFamily="2" charset="0"/>
            </a:endParaRPr>
          </a:p>
        </p:txBody>
      </p:sp>
      <p:sp>
        <p:nvSpPr>
          <p:cNvPr id="6" name="Text Placeholder 2">
            <a:extLst>
              <a:ext uri="{FF2B5EF4-FFF2-40B4-BE49-F238E27FC236}">
                <a16:creationId xmlns:a16="http://schemas.microsoft.com/office/drawing/2014/main" id="{17B663E7-4168-6AC2-D508-F87E9D78BBEE}"/>
              </a:ext>
            </a:extLst>
          </p:cNvPr>
          <p:cNvSpPr txBox="1">
            <a:spLocks/>
          </p:cNvSpPr>
          <p:nvPr/>
        </p:nvSpPr>
        <p:spPr>
          <a:xfrm>
            <a:off x="3538846" y="2945324"/>
            <a:ext cx="2183155" cy="515441"/>
          </a:xfrm>
          <a:prstGeom prst="rect">
            <a:avLst/>
          </a:prstGeom>
        </p:spPr>
        <p:txBody>
          <a:bodyPr vert="horz" lIns="0" tIns="0" rIns="0" bIns="0" rtlCol="0">
            <a:norm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1400" dirty="0">
                <a:latin typeface="SDCC Sans" pitchFamily="2" charset="0"/>
              </a:rPr>
              <a:t>2) Planning Assessment</a:t>
            </a:r>
          </a:p>
        </p:txBody>
      </p:sp>
      <p:pic>
        <p:nvPicPr>
          <p:cNvPr id="10" name="Graphic 9" descr="Classroom outline">
            <a:extLst>
              <a:ext uri="{FF2B5EF4-FFF2-40B4-BE49-F238E27FC236}">
                <a16:creationId xmlns:a16="http://schemas.microsoft.com/office/drawing/2014/main" id="{5149F0CA-7F45-4085-E50C-D34C2E96BA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3224" y="1833917"/>
            <a:ext cx="914400" cy="914400"/>
          </a:xfrm>
          <a:prstGeom prst="rect">
            <a:avLst/>
          </a:prstGeom>
        </p:spPr>
      </p:pic>
      <p:sp>
        <p:nvSpPr>
          <p:cNvPr id="11" name="Text Placeholder 12">
            <a:extLst>
              <a:ext uri="{FF2B5EF4-FFF2-40B4-BE49-F238E27FC236}">
                <a16:creationId xmlns:a16="http://schemas.microsoft.com/office/drawing/2014/main" id="{FC8CAC8F-90D9-F7D8-0550-4547A4D7B393}"/>
              </a:ext>
            </a:extLst>
          </p:cNvPr>
          <p:cNvSpPr txBox="1">
            <a:spLocks/>
          </p:cNvSpPr>
          <p:nvPr/>
        </p:nvSpPr>
        <p:spPr>
          <a:xfrm>
            <a:off x="3457336" y="3536528"/>
            <a:ext cx="2374907" cy="2628776"/>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just"/>
            <a:r>
              <a:rPr lang="en-GB" sz="1400" dirty="0">
                <a:latin typeface="SDCC Sans" pitchFamily="2" charset="0"/>
              </a:rPr>
              <a:t>A Planning assessment to evaluate the suitability of these lands for residential development in line with national, regional and local priority objectives relating to, inter alia, sustainability, compact growth, sustainable mobility and climate action</a:t>
            </a:r>
            <a:endParaRPr lang="en-US" sz="1400" dirty="0">
              <a:latin typeface="SDCC Sans" pitchFamily="2" charset="0"/>
            </a:endParaRPr>
          </a:p>
        </p:txBody>
      </p:sp>
      <p:sp>
        <p:nvSpPr>
          <p:cNvPr id="22" name="Title 1">
            <a:extLst>
              <a:ext uri="{FF2B5EF4-FFF2-40B4-BE49-F238E27FC236}">
                <a16:creationId xmlns:a16="http://schemas.microsoft.com/office/drawing/2014/main" id="{470741A6-F8F6-B7AD-05EF-D80ADE39B43C}"/>
              </a:ext>
            </a:extLst>
          </p:cNvPr>
          <p:cNvSpPr>
            <a:spLocks noGrp="1"/>
          </p:cNvSpPr>
          <p:nvPr>
            <p:ph type="title"/>
          </p:nvPr>
        </p:nvSpPr>
        <p:spPr>
          <a:xfrm>
            <a:off x="504471" y="471704"/>
            <a:ext cx="5663537" cy="856798"/>
          </a:xfrm>
        </p:spPr>
        <p:txBody>
          <a:bodyPr>
            <a:noAutofit/>
          </a:bodyPr>
          <a:lstStyle/>
          <a:p>
            <a:r>
              <a:rPr lang="en-US" sz="3200" dirty="0">
                <a:latin typeface="SDCC Sans" pitchFamily="2" charset="0"/>
              </a:rPr>
              <a:t>Settlement Capacity Audit</a:t>
            </a:r>
          </a:p>
        </p:txBody>
      </p:sp>
      <p:sp>
        <p:nvSpPr>
          <p:cNvPr id="23" name="Text Placeholder 2">
            <a:extLst>
              <a:ext uri="{FF2B5EF4-FFF2-40B4-BE49-F238E27FC236}">
                <a16:creationId xmlns:a16="http://schemas.microsoft.com/office/drawing/2014/main" id="{20402A68-8532-9E64-2293-6CF1FAFCF36A}"/>
              </a:ext>
            </a:extLst>
          </p:cNvPr>
          <p:cNvSpPr>
            <a:spLocks noGrp="1"/>
          </p:cNvSpPr>
          <p:nvPr>
            <p:ph type="body" idx="1"/>
          </p:nvPr>
        </p:nvSpPr>
        <p:spPr>
          <a:xfrm>
            <a:off x="888938" y="2945325"/>
            <a:ext cx="2134703" cy="515441"/>
          </a:xfrm>
        </p:spPr>
        <p:txBody>
          <a:bodyPr>
            <a:normAutofit/>
          </a:bodyPr>
          <a:lstStyle/>
          <a:p>
            <a:r>
              <a:rPr lang="en-US" sz="1400" dirty="0">
                <a:latin typeface="SDCC Sans" pitchFamily="2" charset="0"/>
              </a:rPr>
              <a:t>1) Land Capacity Study</a:t>
            </a:r>
          </a:p>
        </p:txBody>
      </p:sp>
      <p:sp>
        <p:nvSpPr>
          <p:cNvPr id="40" name="Text Placeholder 2">
            <a:extLst>
              <a:ext uri="{FF2B5EF4-FFF2-40B4-BE49-F238E27FC236}">
                <a16:creationId xmlns:a16="http://schemas.microsoft.com/office/drawing/2014/main" id="{0115CEA7-A8A7-E2DC-AA86-26B6C45CBFFC}"/>
              </a:ext>
            </a:extLst>
          </p:cNvPr>
          <p:cNvSpPr txBox="1">
            <a:spLocks/>
          </p:cNvSpPr>
          <p:nvPr/>
        </p:nvSpPr>
        <p:spPr>
          <a:xfrm>
            <a:off x="8779056" y="2945324"/>
            <a:ext cx="2183154" cy="515441"/>
          </a:xfrm>
          <a:prstGeom prst="rect">
            <a:avLst/>
          </a:prstGeom>
        </p:spPr>
        <p:txBody>
          <a:bodyPr vert="horz" lIns="0" tIns="0" rIns="0" bIns="0" rtlCol="0">
            <a:norm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1400" dirty="0">
                <a:latin typeface="SDCC Sans" pitchFamily="2" charset="0"/>
              </a:rPr>
              <a:t>4) Deliverability analysis</a:t>
            </a:r>
          </a:p>
        </p:txBody>
      </p:sp>
      <p:pic>
        <p:nvPicPr>
          <p:cNvPr id="5" name="Graphic 4" descr="Architecture outline">
            <a:extLst>
              <a:ext uri="{FF2B5EF4-FFF2-40B4-BE49-F238E27FC236}">
                <a16:creationId xmlns:a16="http://schemas.microsoft.com/office/drawing/2014/main" id="{8EA5E0CB-128C-EAD6-A4CC-AAA36FCE01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8381" y="1833918"/>
            <a:ext cx="914400" cy="914400"/>
          </a:xfrm>
          <a:prstGeom prst="rect">
            <a:avLst/>
          </a:prstGeom>
        </p:spPr>
      </p:pic>
      <p:pic>
        <p:nvPicPr>
          <p:cNvPr id="7" name="Graphic 6" descr="Bar graph with upward trend outline">
            <a:extLst>
              <a:ext uri="{FF2B5EF4-FFF2-40B4-BE49-F238E27FC236}">
                <a16:creationId xmlns:a16="http://schemas.microsoft.com/office/drawing/2014/main" id="{7DAEF0C6-05FC-C935-1C1D-AD97BFF429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3433" y="1833917"/>
            <a:ext cx="914400" cy="914400"/>
          </a:xfrm>
          <a:prstGeom prst="rect">
            <a:avLst/>
          </a:prstGeom>
        </p:spPr>
      </p:pic>
      <p:cxnSp>
        <p:nvCxnSpPr>
          <p:cNvPr id="17" name="Straight Connector 16">
            <a:extLst>
              <a:ext uri="{FF2B5EF4-FFF2-40B4-BE49-F238E27FC236}">
                <a16:creationId xmlns:a16="http://schemas.microsoft.com/office/drawing/2014/main" id="{AB9394C8-BA5F-5572-DD43-2D7AC2C498FC}"/>
              </a:ext>
            </a:extLst>
          </p:cNvPr>
          <p:cNvCxnSpPr>
            <a:cxnSpLocks/>
            <a:stCxn id="23" idx="1"/>
            <a:endCxn id="23" idx="3"/>
          </p:cNvCxnSpPr>
          <p:nvPr/>
        </p:nvCxnSpPr>
        <p:spPr>
          <a:xfrm>
            <a:off x="888938" y="3203046"/>
            <a:ext cx="2134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5F78047-3F76-D217-39D8-3934B578405D}"/>
              </a:ext>
            </a:extLst>
          </p:cNvPr>
          <p:cNvCxnSpPr>
            <a:cxnSpLocks/>
          </p:cNvCxnSpPr>
          <p:nvPr/>
        </p:nvCxnSpPr>
        <p:spPr>
          <a:xfrm>
            <a:off x="3516215" y="3203045"/>
            <a:ext cx="2183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E76397-12EF-3BF0-8CED-63DEDF3C6C15}"/>
              </a:ext>
            </a:extLst>
          </p:cNvPr>
          <p:cNvCxnSpPr>
            <a:stCxn id="40" idx="1"/>
            <a:endCxn id="40" idx="3"/>
          </p:cNvCxnSpPr>
          <p:nvPr/>
        </p:nvCxnSpPr>
        <p:spPr>
          <a:xfrm>
            <a:off x="8779056" y="3203045"/>
            <a:ext cx="2183154"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 Placeholder 12">
            <a:extLst>
              <a:ext uri="{FF2B5EF4-FFF2-40B4-BE49-F238E27FC236}">
                <a16:creationId xmlns:a16="http://schemas.microsoft.com/office/drawing/2014/main" id="{5FCAB0AE-DA9D-0547-05D1-1C3235D0A5BB}"/>
              </a:ext>
            </a:extLst>
          </p:cNvPr>
          <p:cNvSpPr txBox="1">
            <a:spLocks/>
          </p:cNvSpPr>
          <p:nvPr/>
        </p:nvSpPr>
        <p:spPr>
          <a:xfrm>
            <a:off x="773413" y="3536529"/>
            <a:ext cx="2273014" cy="2484759"/>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just"/>
            <a:r>
              <a:rPr lang="en-GB" sz="1400" dirty="0">
                <a:latin typeface="SDCC Sans" pitchFamily="2" charset="0"/>
              </a:rPr>
              <a:t>A Land Capacity analysis to calculate the potential unit yield of:</a:t>
            </a:r>
          </a:p>
          <a:p>
            <a:pPr algn="just"/>
            <a:r>
              <a:rPr lang="en-GB" sz="1400" dirty="0">
                <a:latin typeface="SDCC Sans" pitchFamily="2" charset="0"/>
              </a:rPr>
              <a:t>(</a:t>
            </a:r>
            <a:r>
              <a:rPr lang="en-GB" sz="1400" dirty="0" err="1">
                <a:latin typeface="SDCC Sans" pitchFamily="2" charset="0"/>
              </a:rPr>
              <a:t>i</a:t>
            </a:r>
            <a:r>
              <a:rPr lang="en-GB" sz="1400" dirty="0">
                <a:latin typeface="SDCC Sans" pitchFamily="2" charset="0"/>
              </a:rPr>
              <a:t>) Undeveloped zoned lands in the 2022-2028 CDP.</a:t>
            </a:r>
          </a:p>
          <a:p>
            <a:pPr algn="just"/>
            <a:r>
              <a:rPr lang="en-US" sz="1400" dirty="0">
                <a:latin typeface="SDCC Sans" pitchFamily="2" charset="0"/>
              </a:rPr>
              <a:t>(ii) </a:t>
            </a:r>
            <a:r>
              <a:rPr lang="en-IE" sz="1400" dirty="0">
                <a:latin typeface="SDCC Sans" pitchFamily="2" charset="0"/>
              </a:rPr>
              <a:t>Potential future development lands (i.e. not currently zoned for residential use) </a:t>
            </a:r>
            <a:endParaRPr lang="en-US" sz="1400" dirty="0">
              <a:latin typeface="SDCC Sans" pitchFamily="2" charset="0"/>
            </a:endParaRPr>
          </a:p>
        </p:txBody>
      </p:sp>
      <p:sp>
        <p:nvSpPr>
          <p:cNvPr id="4" name="Text Placeholder 12">
            <a:extLst>
              <a:ext uri="{FF2B5EF4-FFF2-40B4-BE49-F238E27FC236}">
                <a16:creationId xmlns:a16="http://schemas.microsoft.com/office/drawing/2014/main" id="{E849967E-D775-5565-6A90-1ED53BF78418}"/>
              </a:ext>
            </a:extLst>
          </p:cNvPr>
          <p:cNvSpPr txBox="1">
            <a:spLocks/>
          </p:cNvSpPr>
          <p:nvPr/>
        </p:nvSpPr>
        <p:spPr>
          <a:xfrm>
            <a:off x="8740729" y="3536529"/>
            <a:ext cx="2271216" cy="1476635"/>
          </a:xfrm>
          <a:prstGeom prst="rect">
            <a:avLst/>
          </a:prstGeom>
        </p:spPr>
        <p:txBody>
          <a:bodyPr/>
          <a:lst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gn="just"/>
            <a:r>
              <a:rPr lang="en-GB" sz="1400" dirty="0">
                <a:latin typeface="SDCC Sans" pitchFamily="2" charset="0"/>
              </a:rPr>
              <a:t>An evaluation of the practical potential for the delivery of housing and development across the county, over the course of the plan period. </a:t>
            </a:r>
            <a:endParaRPr lang="en-US" sz="1400" dirty="0">
              <a:latin typeface="SDCC Sans" pitchFamily="2" charset="0"/>
            </a:endParaRPr>
          </a:p>
        </p:txBody>
      </p:sp>
      <p:sp>
        <p:nvSpPr>
          <p:cNvPr id="2" name="Rectangle: Rounded Corners 1">
            <a:extLst>
              <a:ext uri="{FF2B5EF4-FFF2-40B4-BE49-F238E27FC236}">
                <a16:creationId xmlns:a16="http://schemas.microsoft.com/office/drawing/2014/main" id="{BC51C452-177D-A5ED-0123-BD93351D4B2C}"/>
              </a:ext>
            </a:extLst>
          </p:cNvPr>
          <p:cNvSpPr/>
          <p:nvPr/>
        </p:nvSpPr>
        <p:spPr>
          <a:xfrm>
            <a:off x="5744632" y="1231936"/>
            <a:ext cx="5319920" cy="21970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Ongoing</a:t>
            </a:r>
            <a:endParaRPr lang="en-IE" dirty="0">
              <a:solidFill>
                <a:srgbClr val="FF0000"/>
              </a:solidFill>
            </a:endParaRPr>
          </a:p>
        </p:txBody>
      </p:sp>
    </p:spTree>
    <p:extLst>
      <p:ext uri="{BB962C8B-B14F-4D97-AF65-F5344CB8AC3E}">
        <p14:creationId xmlns:p14="http://schemas.microsoft.com/office/powerpoint/2010/main" val="371433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6B585-EBAE-B9DB-38DB-95B4C1B5D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720F2-51A0-6EF8-5A2C-E3243EB6FC9F}"/>
              </a:ext>
            </a:extLst>
          </p:cNvPr>
          <p:cNvSpPr>
            <a:spLocks noGrp="1"/>
          </p:cNvSpPr>
          <p:nvPr>
            <p:ph type="title"/>
          </p:nvPr>
        </p:nvSpPr>
        <p:spPr>
          <a:xfrm>
            <a:off x="504471" y="471704"/>
            <a:ext cx="4944575" cy="856798"/>
          </a:xfrm>
        </p:spPr>
        <p:txBody>
          <a:bodyPr anchor="ctr">
            <a:normAutofit/>
          </a:bodyPr>
          <a:lstStyle/>
          <a:p>
            <a:r>
              <a:rPr lang="en-US" sz="3200" dirty="0">
                <a:latin typeface="SDCC Sans" pitchFamily="2" charset="0"/>
              </a:rPr>
              <a:t>Variation</a:t>
            </a:r>
            <a:endParaRPr lang="en-US" dirty="0">
              <a:latin typeface="SDCC Sans" pitchFamily="2" charset="0"/>
            </a:endParaRPr>
          </a:p>
        </p:txBody>
      </p:sp>
      <p:sp>
        <p:nvSpPr>
          <p:cNvPr id="3" name="Text Placeholder 2">
            <a:extLst>
              <a:ext uri="{FF2B5EF4-FFF2-40B4-BE49-F238E27FC236}">
                <a16:creationId xmlns:a16="http://schemas.microsoft.com/office/drawing/2014/main" id="{D7F2635B-AC15-D214-A5AB-A7BE4119C909}"/>
              </a:ext>
            </a:extLst>
          </p:cNvPr>
          <p:cNvSpPr>
            <a:spLocks noGrp="1"/>
          </p:cNvSpPr>
          <p:nvPr>
            <p:ph type="body" idx="1"/>
          </p:nvPr>
        </p:nvSpPr>
        <p:spPr>
          <a:xfrm>
            <a:off x="504470" y="1328502"/>
            <a:ext cx="7844166" cy="5340858"/>
          </a:xfrm>
        </p:spPr>
        <p:txBody>
          <a:bodyPr>
            <a:noAutofit/>
          </a:bodyPr>
          <a:lstStyle/>
          <a:p>
            <a:pPr marL="342900" indent="-342900">
              <a:spcAft>
                <a:spcPts val="800"/>
              </a:spcAft>
              <a:buFont typeface="+mj-lt"/>
              <a:buAutoNum type="arabicPeriod"/>
            </a:pPr>
            <a:r>
              <a:rPr lang="en-IE" sz="1400" dirty="0">
                <a:latin typeface="SDCC Sans" pitchFamily="2" charset="0"/>
              </a:rPr>
              <a:t>Report of the Chief Executive to Elected Members (October) detailing:</a:t>
            </a:r>
          </a:p>
          <a:p>
            <a:pPr marL="620146" lvl="1" indent="-342900">
              <a:spcAft>
                <a:spcPts val="800"/>
              </a:spcAft>
              <a:buFont typeface="+mj-lt"/>
              <a:buAutoNum type="alphaLcPeriod"/>
            </a:pPr>
            <a:r>
              <a:rPr lang="en-IE" sz="1400" dirty="0">
                <a:latin typeface="SDCC Sans" pitchFamily="2" charset="0"/>
              </a:rPr>
              <a:t>The settlement capacity audit of currently zoned lands, </a:t>
            </a:r>
          </a:p>
          <a:p>
            <a:pPr marL="620146" lvl="1" indent="-342900">
              <a:spcAft>
                <a:spcPts val="800"/>
              </a:spcAft>
              <a:buFont typeface="+mj-lt"/>
              <a:buAutoNum type="alphaLcPeriod"/>
            </a:pPr>
            <a:r>
              <a:rPr lang="en-IE" sz="1400" dirty="0">
                <a:latin typeface="SDCC Sans" pitchFamily="2" charset="0"/>
              </a:rPr>
              <a:t>Intention to cover shortfall in housing targets and the anticipated need and rationale for "additional provision" zoning of land above baseline targets, ​and</a:t>
            </a:r>
          </a:p>
          <a:p>
            <a:pPr marL="620146" lvl="1" indent="-342900">
              <a:spcAft>
                <a:spcPts val="800"/>
              </a:spcAft>
              <a:buFont typeface="+mj-lt"/>
              <a:buAutoNum type="alphaLcPeriod"/>
            </a:pPr>
            <a:r>
              <a:rPr lang="en-GB" sz="1400" dirty="0">
                <a:latin typeface="SDCC Sans" pitchFamily="2" charset="0"/>
              </a:rPr>
              <a:t>Long-term preliminary planning for achievement of targets to 2040.</a:t>
            </a:r>
          </a:p>
          <a:p>
            <a:pPr marL="620146" lvl="1" indent="-342900">
              <a:spcAft>
                <a:spcPts val="800"/>
              </a:spcAft>
              <a:buFont typeface="+mj-lt"/>
              <a:buAutoNum type="alphaLcPeriod"/>
            </a:pPr>
            <a:r>
              <a:rPr lang="en-IE" sz="1400" dirty="0">
                <a:latin typeface="SDCC Sans" pitchFamily="2" charset="0"/>
              </a:rPr>
              <a:t>Also provided to the Minister and OPR.</a:t>
            </a:r>
          </a:p>
          <a:p>
            <a:pPr marL="342900" indent="-342900">
              <a:spcAft>
                <a:spcPts val="800"/>
              </a:spcAft>
              <a:buFont typeface="+mj-lt"/>
              <a:buAutoNum type="arabicPeriod"/>
            </a:pPr>
            <a:r>
              <a:rPr lang="en-IE" sz="1400" dirty="0">
                <a:latin typeface="SDCC Sans" pitchFamily="2" charset="0"/>
              </a:rPr>
              <a:t>SEA, AA, SFRA</a:t>
            </a:r>
          </a:p>
          <a:p>
            <a:pPr marL="342900" indent="-342900">
              <a:spcAft>
                <a:spcPts val="800"/>
              </a:spcAft>
              <a:buFont typeface="+mj-lt"/>
              <a:buAutoNum type="arabicPeriod"/>
            </a:pPr>
            <a:r>
              <a:rPr lang="en-IE" sz="1400" dirty="0">
                <a:latin typeface="SDCC Sans" pitchFamily="2" charset="0"/>
              </a:rPr>
              <a:t>Consideration of options/alternatives</a:t>
            </a:r>
          </a:p>
          <a:p>
            <a:pPr marL="342900" indent="-342900">
              <a:spcAft>
                <a:spcPts val="800"/>
              </a:spcAft>
              <a:buFont typeface="+mj-lt"/>
              <a:buAutoNum type="arabicPeriod"/>
            </a:pPr>
            <a:r>
              <a:rPr lang="en-IE" sz="1400" dirty="0">
                <a:latin typeface="SDCC Sans" pitchFamily="2" charset="0"/>
              </a:rPr>
              <a:t>Preparation of detailed Variation</a:t>
            </a:r>
          </a:p>
          <a:p>
            <a:pPr marL="620146" lvl="1" indent="-342900">
              <a:spcAft>
                <a:spcPts val="800"/>
              </a:spcAft>
              <a:buFont typeface="+mj-lt"/>
              <a:buAutoNum type="alphaLcPeriod"/>
            </a:pPr>
            <a:r>
              <a:rPr lang="en-GB" sz="1395" dirty="0">
                <a:latin typeface="SDCC Sans" pitchFamily="2" charset="0"/>
              </a:rPr>
              <a:t>Briefing to Elected Members​</a:t>
            </a:r>
          </a:p>
          <a:p>
            <a:pPr marL="620146" lvl="1" indent="-342900">
              <a:spcAft>
                <a:spcPts val="800"/>
              </a:spcAft>
              <a:buFont typeface="+mj-lt"/>
              <a:buAutoNum type="alphaLcPeriod"/>
            </a:pPr>
            <a:r>
              <a:rPr lang="en-GB" sz="1395" dirty="0">
                <a:latin typeface="SDCC Sans" pitchFamily="2" charset="0"/>
              </a:rPr>
              <a:t>Amendments to core strategy, and associated text, and proposed zoning changes to the Development Plan</a:t>
            </a:r>
            <a:endParaRPr lang="en-IE" sz="1395" dirty="0">
              <a:latin typeface="SDCC Sans" pitchFamily="2" charset="0"/>
            </a:endParaRPr>
          </a:p>
          <a:p>
            <a:pPr marL="342900" indent="-342900">
              <a:spcAft>
                <a:spcPts val="800"/>
              </a:spcAft>
              <a:buFont typeface="+mj-lt"/>
              <a:buAutoNum type="arabicPeriod"/>
            </a:pPr>
            <a:r>
              <a:rPr lang="en-IE" sz="1400" dirty="0">
                <a:latin typeface="SDCC Sans" pitchFamily="2" charset="0"/>
              </a:rPr>
              <a:t>Variation of County Development Plan (Indicative timeline below, TBC)</a:t>
            </a:r>
          </a:p>
          <a:p>
            <a:pPr marL="620146" lvl="1" indent="-342900">
              <a:spcAft>
                <a:spcPts val="800"/>
              </a:spcAft>
              <a:buFont typeface="+mj-lt"/>
              <a:buAutoNum type="alphaLcPeriod"/>
            </a:pPr>
            <a:r>
              <a:rPr lang="en-IE" sz="1395" dirty="0">
                <a:latin typeface="SDCC Sans" pitchFamily="2" charset="0"/>
              </a:rPr>
              <a:t>4 weeks	Display and Public Submissions</a:t>
            </a:r>
          </a:p>
          <a:p>
            <a:pPr marL="620146" lvl="1" indent="-342900">
              <a:spcAft>
                <a:spcPts val="800"/>
              </a:spcAft>
              <a:buFont typeface="+mj-lt"/>
              <a:buAutoNum type="alphaLcPeriod"/>
            </a:pPr>
            <a:r>
              <a:rPr lang="en-IE" sz="1395" dirty="0">
                <a:latin typeface="SDCC Sans" pitchFamily="2" charset="0"/>
              </a:rPr>
              <a:t>4 weeks	CE Report </a:t>
            </a:r>
          </a:p>
          <a:p>
            <a:pPr marL="620146" lvl="1" indent="-342900">
              <a:spcAft>
                <a:spcPts val="800"/>
              </a:spcAft>
              <a:buFont typeface="+mj-lt"/>
              <a:buAutoNum type="alphaLcPeriod"/>
            </a:pPr>
            <a:r>
              <a:rPr lang="en-IE" sz="1395" dirty="0">
                <a:latin typeface="SDCC Sans" pitchFamily="2" charset="0"/>
              </a:rPr>
              <a:t>6 weeks	Elected Members consider CE Report</a:t>
            </a:r>
          </a:p>
          <a:p>
            <a:pPr marL="620146" lvl="1" indent="-342900">
              <a:spcAft>
                <a:spcPts val="800"/>
              </a:spcAft>
              <a:buFont typeface="+mj-lt"/>
              <a:buAutoNum type="alphaLcPeriod"/>
            </a:pPr>
            <a:r>
              <a:rPr lang="en-IE" sz="1395" dirty="0">
                <a:latin typeface="SDCC Sans" pitchFamily="2" charset="0"/>
              </a:rPr>
              <a:t>Variation has immediate effect once made, or:</a:t>
            </a:r>
          </a:p>
          <a:p>
            <a:pPr marL="954542" lvl="2" indent="-400050">
              <a:spcAft>
                <a:spcPts val="800"/>
              </a:spcAft>
              <a:buFont typeface="+mj-lt"/>
              <a:buAutoNum type="romanLcPeriod"/>
            </a:pPr>
            <a:r>
              <a:rPr lang="en-IE" sz="1395" dirty="0">
                <a:latin typeface="SDCC Sans" pitchFamily="2" charset="0"/>
              </a:rPr>
              <a:t>Material Alterations and further consultation, etc.</a:t>
            </a:r>
          </a:p>
        </p:txBody>
      </p:sp>
      <p:pic>
        <p:nvPicPr>
          <p:cNvPr id="8" name="Picture 7">
            <a:extLst>
              <a:ext uri="{FF2B5EF4-FFF2-40B4-BE49-F238E27FC236}">
                <a16:creationId xmlns:a16="http://schemas.microsoft.com/office/drawing/2014/main" id="{13FD9565-1ECC-8E41-3DA2-AA9251B6930F}"/>
              </a:ext>
            </a:extLst>
          </p:cNvPr>
          <p:cNvPicPr>
            <a:picLocks noChangeAspect="1"/>
          </p:cNvPicPr>
          <p:nvPr/>
        </p:nvPicPr>
        <p:blipFill>
          <a:blip r:embed="rId2"/>
          <a:stretch>
            <a:fillRect/>
          </a:stretch>
        </p:blipFill>
        <p:spPr>
          <a:xfrm>
            <a:off x="8348636" y="1334332"/>
            <a:ext cx="3338894" cy="4731980"/>
          </a:xfrm>
          <a:prstGeom prst="rect">
            <a:avLst/>
          </a:prstGeom>
        </p:spPr>
      </p:pic>
    </p:spTree>
    <p:extLst>
      <p:ext uri="{BB962C8B-B14F-4D97-AF65-F5344CB8AC3E}">
        <p14:creationId xmlns:p14="http://schemas.microsoft.com/office/powerpoint/2010/main" val="410860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5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A3C8-F04B-90C7-480B-DC16A8EF910E}"/>
              </a:ext>
            </a:extLst>
          </p:cNvPr>
          <p:cNvSpPr>
            <a:spLocks noGrp="1"/>
          </p:cNvSpPr>
          <p:nvPr>
            <p:ph type="title"/>
          </p:nvPr>
        </p:nvSpPr>
        <p:spPr>
          <a:xfrm>
            <a:off x="504471" y="471704"/>
            <a:ext cx="4944575" cy="856798"/>
          </a:xfrm>
        </p:spPr>
        <p:txBody>
          <a:bodyPr anchor="ctr">
            <a:normAutofit/>
          </a:bodyPr>
          <a:lstStyle/>
          <a:p>
            <a:r>
              <a:rPr lang="en-US" dirty="0">
                <a:latin typeface="SDCC Sans" pitchFamily="2" charset="0"/>
              </a:rPr>
              <a:t>Context</a:t>
            </a:r>
          </a:p>
        </p:txBody>
      </p:sp>
      <p:sp>
        <p:nvSpPr>
          <p:cNvPr id="3" name="Text Placeholder 2">
            <a:extLst>
              <a:ext uri="{FF2B5EF4-FFF2-40B4-BE49-F238E27FC236}">
                <a16:creationId xmlns:a16="http://schemas.microsoft.com/office/drawing/2014/main" id="{DAB417D1-6888-D215-EAA1-36389A87391A}"/>
              </a:ext>
            </a:extLst>
          </p:cNvPr>
          <p:cNvSpPr>
            <a:spLocks noGrp="1"/>
          </p:cNvSpPr>
          <p:nvPr>
            <p:ph type="body" idx="1"/>
          </p:nvPr>
        </p:nvSpPr>
        <p:spPr>
          <a:xfrm>
            <a:off x="504470" y="1577340"/>
            <a:ext cx="7751770" cy="4948004"/>
          </a:xfrm>
        </p:spPr>
        <p:txBody>
          <a:bodyPr>
            <a:normAutofit/>
          </a:bodyPr>
          <a:lstStyle/>
          <a:p>
            <a:pPr marL="285750" indent="-285750">
              <a:lnSpc>
                <a:spcPct val="90000"/>
              </a:lnSpc>
              <a:spcAft>
                <a:spcPts val="800"/>
              </a:spcAft>
              <a:buFont typeface="Arial" panose="020B0604020202020204" pitchFamily="34" charset="0"/>
              <a:buChar char="•"/>
            </a:pPr>
            <a:r>
              <a:rPr lang="en-IE" sz="1400" dirty="0">
                <a:latin typeface="SDCC Sans" pitchFamily="2" charset="0"/>
              </a:rPr>
              <a:t>National Planning Framework (NPF) First Revision, April 2025:</a:t>
            </a:r>
          </a:p>
          <a:p>
            <a:pPr marL="562996" lvl="1" indent="-285750">
              <a:lnSpc>
                <a:spcPct val="90000"/>
              </a:lnSpc>
              <a:spcAft>
                <a:spcPts val="800"/>
              </a:spcAft>
              <a:buFont typeface="Courier New" panose="02070309020205020404" pitchFamily="49" charset="0"/>
              <a:buChar char="o"/>
            </a:pPr>
            <a:r>
              <a:rPr lang="en-IE" sz="1400" dirty="0">
                <a:latin typeface="SDCC Sans" pitchFamily="2" charset="0"/>
              </a:rPr>
              <a:t>950,000 additional people between 2022-2040</a:t>
            </a:r>
          </a:p>
          <a:p>
            <a:pPr marL="562996" lvl="1" indent="-285750">
              <a:lnSpc>
                <a:spcPct val="90000"/>
              </a:lnSpc>
              <a:spcAft>
                <a:spcPts val="800"/>
              </a:spcAft>
              <a:buFont typeface="Courier New" panose="02070309020205020404" pitchFamily="49" charset="0"/>
              <a:buChar char="o"/>
            </a:pPr>
            <a:r>
              <a:rPr lang="en-IE" sz="1400" dirty="0">
                <a:latin typeface="SDCC Sans" pitchFamily="2" charset="0"/>
              </a:rPr>
              <a:t>Retains compact growth targets for housing within built up areas</a:t>
            </a:r>
          </a:p>
          <a:p>
            <a:pPr marL="562996" lvl="1" indent="-285750">
              <a:lnSpc>
                <a:spcPct val="90000"/>
              </a:lnSpc>
              <a:spcAft>
                <a:spcPts val="800"/>
              </a:spcAft>
              <a:buFont typeface="Courier New" panose="02070309020205020404" pitchFamily="49" charset="0"/>
              <a:buChar char="o"/>
            </a:pPr>
            <a:r>
              <a:rPr lang="en-IE" sz="1400" dirty="0">
                <a:latin typeface="SDCC Sans" pitchFamily="2" charset="0"/>
              </a:rPr>
              <a:t>Average 50,000 new homes per annum needed to 2040</a:t>
            </a:r>
            <a:endParaRPr lang="en-GB" sz="1400" dirty="0">
              <a:latin typeface="SDCC Sans" pitchFamily="2" charset="0"/>
            </a:endParaRPr>
          </a:p>
          <a:p>
            <a:pPr marL="285750" indent="-285750">
              <a:lnSpc>
                <a:spcPct val="90000"/>
              </a:lnSpc>
              <a:spcAft>
                <a:spcPts val="800"/>
              </a:spcAft>
              <a:buFont typeface="Arial" panose="020B0604020202020204" pitchFamily="34" charset="0"/>
              <a:buChar char="•"/>
            </a:pPr>
            <a:r>
              <a:rPr lang="en-GB" sz="1400" dirty="0">
                <a:latin typeface="SDCC Sans" pitchFamily="2" charset="0"/>
              </a:rPr>
              <a:t>Section 28 Guidelines - NPF Implementation: Housing Growth Requirements:</a:t>
            </a:r>
          </a:p>
          <a:p>
            <a:pPr marL="285750" indent="-285750">
              <a:lnSpc>
                <a:spcPct val="90000"/>
              </a:lnSpc>
              <a:spcAft>
                <a:spcPts val="800"/>
              </a:spcAft>
              <a:buFont typeface="Arial" panose="020B0604020202020204" pitchFamily="34" charset="0"/>
              <a:buChar char="•"/>
            </a:pPr>
            <a:endParaRPr lang="en-GB" sz="1400" dirty="0">
              <a:latin typeface="SDCC Sans" pitchFamily="2" charset="0"/>
            </a:endParaRPr>
          </a:p>
          <a:p>
            <a:pPr marL="285750" indent="-285750">
              <a:lnSpc>
                <a:spcPct val="90000"/>
              </a:lnSpc>
              <a:spcAft>
                <a:spcPts val="800"/>
              </a:spcAft>
              <a:buFont typeface="Arial" panose="020B0604020202020204" pitchFamily="34" charset="0"/>
              <a:buChar char="•"/>
            </a:pPr>
            <a:endParaRPr lang="en-GB" sz="1400" dirty="0">
              <a:latin typeface="SDCC Sans" pitchFamily="2" charset="0"/>
            </a:endParaRPr>
          </a:p>
          <a:p>
            <a:pPr marL="285750" indent="-285750">
              <a:lnSpc>
                <a:spcPct val="90000"/>
              </a:lnSpc>
              <a:spcAft>
                <a:spcPts val="800"/>
              </a:spcAft>
              <a:buFont typeface="Arial" panose="020B0604020202020204" pitchFamily="34" charset="0"/>
              <a:buChar char="•"/>
            </a:pPr>
            <a:endParaRPr lang="en-GB" sz="1400" dirty="0">
              <a:latin typeface="SDCC Sans" pitchFamily="2" charset="0"/>
            </a:endParaRPr>
          </a:p>
          <a:p>
            <a:pPr marL="285750" indent="-285750">
              <a:lnSpc>
                <a:spcPct val="90000"/>
              </a:lnSpc>
              <a:spcAft>
                <a:spcPts val="800"/>
              </a:spcAft>
              <a:buFont typeface="Arial" panose="020B0604020202020204" pitchFamily="34" charset="0"/>
              <a:buChar char="•"/>
            </a:pPr>
            <a:endParaRPr lang="en-GB" sz="1400" dirty="0">
              <a:latin typeface="SDCC Sans" pitchFamily="2" charset="0"/>
            </a:endParaRPr>
          </a:p>
          <a:p>
            <a:pPr marL="285750" indent="-285750">
              <a:lnSpc>
                <a:spcPct val="90000"/>
              </a:lnSpc>
              <a:spcAft>
                <a:spcPts val="800"/>
              </a:spcAft>
              <a:buFont typeface="Arial" panose="020B0604020202020204" pitchFamily="34" charset="0"/>
              <a:buChar char="•"/>
            </a:pPr>
            <a:endParaRPr lang="en-GB" sz="1400" dirty="0">
              <a:latin typeface="SDCC Sans" pitchFamily="2" charset="0"/>
            </a:endParaRPr>
          </a:p>
          <a:p>
            <a:pPr>
              <a:lnSpc>
                <a:spcPct val="90000"/>
              </a:lnSpc>
              <a:spcAft>
                <a:spcPts val="800"/>
              </a:spcAft>
            </a:pPr>
            <a:endParaRPr lang="en-GB" sz="1400" dirty="0">
              <a:latin typeface="SDCC Sans" pitchFamily="2" charset="0"/>
            </a:endParaRPr>
          </a:p>
          <a:p>
            <a:pPr marL="285750" indent="-285750">
              <a:lnSpc>
                <a:spcPct val="90000"/>
              </a:lnSpc>
              <a:spcAft>
                <a:spcPts val="800"/>
              </a:spcAft>
              <a:buFont typeface="Arial" panose="020B0604020202020204" pitchFamily="34" charset="0"/>
              <a:buChar char="•"/>
            </a:pPr>
            <a:r>
              <a:rPr lang="en-IE" sz="1405" dirty="0">
                <a:solidFill>
                  <a:srgbClr val="363A92"/>
                </a:solidFill>
                <a:latin typeface="SDCC Sans" pitchFamily="2" charset="0"/>
              </a:rPr>
              <a:t>Local Authorities are required to, inter alia:</a:t>
            </a:r>
          </a:p>
          <a:p>
            <a:pPr marL="562996" lvl="1" indent="-285750">
              <a:lnSpc>
                <a:spcPct val="90000"/>
              </a:lnSpc>
              <a:spcAft>
                <a:spcPts val="800"/>
              </a:spcAft>
              <a:buFont typeface="Courier New" panose="02070309020205020404" pitchFamily="49" charset="0"/>
              <a:buChar char="o"/>
            </a:pPr>
            <a:r>
              <a:rPr lang="en-IE" sz="1400" dirty="0">
                <a:solidFill>
                  <a:srgbClr val="363A92"/>
                </a:solidFill>
                <a:latin typeface="SDCC Sans" pitchFamily="2" charset="0"/>
              </a:rPr>
              <a:t>Review existing land capacity and vary development plans as necessary</a:t>
            </a:r>
          </a:p>
          <a:p>
            <a:pPr marL="562996" lvl="1" indent="-285750">
              <a:lnSpc>
                <a:spcPct val="90000"/>
              </a:lnSpc>
              <a:spcAft>
                <a:spcPts val="800"/>
              </a:spcAft>
              <a:buFont typeface="Courier New" panose="02070309020205020404" pitchFamily="49" charset="0"/>
              <a:buChar char="o"/>
            </a:pPr>
            <a:r>
              <a:rPr lang="en-IE" sz="1400" dirty="0">
                <a:solidFill>
                  <a:srgbClr val="363A92"/>
                </a:solidFill>
                <a:latin typeface="SDCC Sans" pitchFamily="2" charset="0"/>
              </a:rPr>
              <a:t>Consider “additional provision” for up to 50% zoned land above baseline housing target</a:t>
            </a:r>
          </a:p>
          <a:p>
            <a:pPr marL="562996" lvl="1" indent="-285750">
              <a:lnSpc>
                <a:spcPct val="90000"/>
              </a:lnSpc>
              <a:spcAft>
                <a:spcPts val="800"/>
              </a:spcAft>
              <a:buFont typeface="Courier New" panose="02070309020205020404" pitchFamily="49" charset="0"/>
              <a:buChar char="o"/>
            </a:pPr>
            <a:r>
              <a:rPr lang="en-IE" sz="1400" dirty="0">
                <a:solidFill>
                  <a:srgbClr val="363A92"/>
                </a:solidFill>
                <a:latin typeface="SDCC Sans" pitchFamily="2" charset="0"/>
              </a:rPr>
              <a:t>Plan for current Dev Plan and consider suitability of lands over the subsequent 10-year Dev Plan period</a:t>
            </a:r>
          </a:p>
          <a:p>
            <a:pPr marL="562996" lvl="1" indent="-285750">
              <a:lnSpc>
                <a:spcPct val="90000"/>
              </a:lnSpc>
              <a:spcAft>
                <a:spcPts val="800"/>
              </a:spcAft>
              <a:buFont typeface="Courier New" panose="02070309020205020404" pitchFamily="49" charset="0"/>
              <a:buChar char="o"/>
            </a:pPr>
            <a:endParaRPr lang="en-IE" sz="1400" dirty="0">
              <a:solidFill>
                <a:srgbClr val="363A92"/>
              </a:solidFill>
              <a:latin typeface="SDCC Sans" pitchFamily="2" charset="0"/>
            </a:endParaRPr>
          </a:p>
        </p:txBody>
      </p:sp>
      <p:pic>
        <p:nvPicPr>
          <p:cNvPr id="8" name="Picture Placeholder 7">
            <a:extLst>
              <a:ext uri="{FF2B5EF4-FFF2-40B4-BE49-F238E27FC236}">
                <a16:creationId xmlns:a16="http://schemas.microsoft.com/office/drawing/2014/main" id="{2D68C443-86FB-957A-F7D3-DFC434B4DF7E}"/>
              </a:ext>
            </a:extLst>
          </p:cNvPr>
          <p:cNvPicPr>
            <a:picLocks noGrp="1" noChangeAspect="1"/>
          </p:cNvPicPr>
          <p:nvPr>
            <p:ph type="pic" sz="quarter" idx="11"/>
          </p:nvPr>
        </p:nvPicPr>
        <p:blipFill>
          <a:blip r:embed="rId2"/>
          <a:srcRect t="25" b="25"/>
          <a:stretch>
            <a:fillRect/>
          </a:stretch>
        </p:blipFill>
        <p:spPr>
          <a:xfrm>
            <a:off x="8405813" y="1577975"/>
            <a:ext cx="3281362" cy="4346575"/>
          </a:xfrm>
          <a:prstGeom prst="rect">
            <a:avLst/>
          </a:prstGeom>
        </p:spPr>
      </p:pic>
      <p:graphicFrame>
        <p:nvGraphicFramePr>
          <p:cNvPr id="12" name="Table 11">
            <a:extLst>
              <a:ext uri="{FF2B5EF4-FFF2-40B4-BE49-F238E27FC236}">
                <a16:creationId xmlns:a16="http://schemas.microsoft.com/office/drawing/2014/main" id="{35AB3E31-25BD-274F-49A3-5FE62F3C1C86}"/>
              </a:ext>
            </a:extLst>
          </p:cNvPr>
          <p:cNvGraphicFramePr>
            <a:graphicFrameLocks noGrp="1"/>
          </p:cNvGraphicFramePr>
          <p:nvPr>
            <p:extLst>
              <p:ext uri="{D42A27DB-BD31-4B8C-83A1-F6EECF244321}">
                <p14:modId xmlns:p14="http://schemas.microsoft.com/office/powerpoint/2010/main" val="310876904"/>
              </p:ext>
            </p:extLst>
          </p:nvPr>
        </p:nvGraphicFramePr>
        <p:xfrm>
          <a:off x="1055441" y="2996952"/>
          <a:ext cx="4608516" cy="1584175"/>
        </p:xfrm>
        <a:graphic>
          <a:graphicData uri="http://schemas.openxmlformats.org/drawingml/2006/table">
            <a:tbl>
              <a:tblPr firstRow="1" bandRow="1">
                <a:tableStyleId>{5C22544A-7EE6-4342-B048-85BDC9FD1C3A}</a:tableStyleId>
              </a:tblPr>
              <a:tblGrid>
                <a:gridCol w="1536172">
                  <a:extLst>
                    <a:ext uri="{9D8B030D-6E8A-4147-A177-3AD203B41FA5}">
                      <a16:colId xmlns:a16="http://schemas.microsoft.com/office/drawing/2014/main" val="3196169930"/>
                    </a:ext>
                  </a:extLst>
                </a:gridCol>
                <a:gridCol w="1536172">
                  <a:extLst>
                    <a:ext uri="{9D8B030D-6E8A-4147-A177-3AD203B41FA5}">
                      <a16:colId xmlns:a16="http://schemas.microsoft.com/office/drawing/2014/main" val="3992029167"/>
                    </a:ext>
                  </a:extLst>
                </a:gridCol>
                <a:gridCol w="1536172">
                  <a:extLst>
                    <a:ext uri="{9D8B030D-6E8A-4147-A177-3AD203B41FA5}">
                      <a16:colId xmlns:a16="http://schemas.microsoft.com/office/drawing/2014/main" val="4010655826"/>
                    </a:ext>
                  </a:extLst>
                </a:gridCol>
              </a:tblGrid>
              <a:tr h="316835">
                <a:tc gridSpan="3">
                  <a:txBody>
                    <a:bodyPr/>
                    <a:lstStyle/>
                    <a:p>
                      <a:pPr algn="ctr"/>
                      <a:r>
                        <a:rPr lang="en-GB" sz="1400" dirty="0">
                          <a:solidFill>
                            <a:schemeClr val="bg1"/>
                          </a:solidFill>
                          <a:latin typeface="SDCC Sans" pitchFamily="2" charset="0"/>
                        </a:rPr>
                        <a:t>Annual Housing Targets 2025-2040</a:t>
                      </a:r>
                      <a:endParaRPr lang="en-IE" sz="1400" dirty="0">
                        <a:solidFill>
                          <a:schemeClr val="bg1"/>
                        </a:solidFill>
                        <a:latin typeface="SDCC Sans" pitchFamily="2" charset="0"/>
                      </a:endParaRPr>
                    </a:p>
                  </a:txBody>
                  <a:tcPr>
                    <a:solidFill>
                      <a:srgbClr val="363A92"/>
                    </a:solidFill>
                  </a:tcPr>
                </a:tc>
                <a:tc hMerge="1">
                  <a:txBody>
                    <a:bodyPr/>
                    <a:lstStyle/>
                    <a:p>
                      <a:endParaRPr lang="en-IE" sz="1400" dirty="0">
                        <a:solidFill>
                          <a:schemeClr val="bg1"/>
                        </a:solidFill>
                        <a:latin typeface="SDCC Sans" pitchFamily="2" charset="0"/>
                      </a:endParaRPr>
                    </a:p>
                  </a:txBody>
                  <a:tcPr>
                    <a:solidFill>
                      <a:srgbClr val="363A92"/>
                    </a:solidFill>
                  </a:tcPr>
                </a:tc>
                <a:tc hMerge="1">
                  <a:txBody>
                    <a:bodyPr/>
                    <a:lstStyle/>
                    <a:p>
                      <a:endParaRPr lang="en-IE" sz="1400" dirty="0">
                        <a:solidFill>
                          <a:schemeClr val="bg1"/>
                        </a:solidFill>
                        <a:latin typeface="SDCC Sans" pitchFamily="2" charset="0"/>
                      </a:endParaRPr>
                    </a:p>
                  </a:txBody>
                  <a:tcPr>
                    <a:solidFill>
                      <a:srgbClr val="363A92"/>
                    </a:solidFill>
                  </a:tcPr>
                </a:tc>
                <a:extLst>
                  <a:ext uri="{0D108BD9-81ED-4DB2-BD59-A6C34878D82A}">
                    <a16:rowId xmlns:a16="http://schemas.microsoft.com/office/drawing/2014/main" val="14470879"/>
                  </a:ext>
                </a:extLst>
              </a:tr>
              <a:tr h="316835">
                <a:tc>
                  <a:txBody>
                    <a:bodyPr/>
                    <a:lstStyle/>
                    <a:p>
                      <a:endParaRPr lang="en-IE" sz="1400" b="1" dirty="0">
                        <a:solidFill>
                          <a:schemeClr val="bg1"/>
                        </a:solidFill>
                        <a:latin typeface="SDCC Sans" pitchFamily="2" charset="0"/>
                      </a:endParaRPr>
                    </a:p>
                  </a:txBody>
                  <a:tcPr>
                    <a:solidFill>
                      <a:srgbClr val="363A92"/>
                    </a:solidFill>
                  </a:tcPr>
                </a:tc>
                <a:tc>
                  <a:txBody>
                    <a:bodyPr/>
                    <a:lstStyle/>
                    <a:p>
                      <a:r>
                        <a:rPr lang="en-GB" sz="1400" b="1" dirty="0">
                          <a:solidFill>
                            <a:schemeClr val="bg1"/>
                          </a:solidFill>
                          <a:latin typeface="SDCC Sans" pitchFamily="2" charset="0"/>
                        </a:rPr>
                        <a:t>National</a:t>
                      </a:r>
                      <a:endParaRPr lang="en-IE" sz="1400" b="1" dirty="0">
                        <a:solidFill>
                          <a:schemeClr val="bg1"/>
                        </a:solidFill>
                        <a:latin typeface="SDCC Sans" pitchFamily="2" charset="0"/>
                      </a:endParaRPr>
                    </a:p>
                  </a:txBody>
                  <a:tcPr>
                    <a:solidFill>
                      <a:srgbClr val="363A92"/>
                    </a:solidFill>
                  </a:tcPr>
                </a:tc>
                <a:tc>
                  <a:txBody>
                    <a:bodyPr/>
                    <a:lstStyle/>
                    <a:p>
                      <a:r>
                        <a:rPr lang="en-GB" sz="1400" b="1" dirty="0">
                          <a:solidFill>
                            <a:schemeClr val="bg1"/>
                          </a:solidFill>
                          <a:latin typeface="SDCC Sans" pitchFamily="2" charset="0"/>
                        </a:rPr>
                        <a:t>SDCC</a:t>
                      </a:r>
                      <a:endParaRPr lang="en-IE" sz="1400" b="1" dirty="0">
                        <a:solidFill>
                          <a:schemeClr val="bg1"/>
                        </a:solidFill>
                        <a:latin typeface="SDCC Sans" pitchFamily="2" charset="0"/>
                      </a:endParaRPr>
                    </a:p>
                  </a:txBody>
                  <a:tcPr>
                    <a:solidFill>
                      <a:srgbClr val="363A92"/>
                    </a:solidFill>
                  </a:tcPr>
                </a:tc>
                <a:extLst>
                  <a:ext uri="{0D108BD9-81ED-4DB2-BD59-A6C34878D82A}">
                    <a16:rowId xmlns:a16="http://schemas.microsoft.com/office/drawing/2014/main" val="2809181689"/>
                  </a:ext>
                </a:extLst>
              </a:tr>
              <a:tr h="316835">
                <a:tc>
                  <a:txBody>
                    <a:bodyPr/>
                    <a:lstStyle/>
                    <a:p>
                      <a:r>
                        <a:rPr lang="en-GB" sz="1400" b="1" dirty="0">
                          <a:solidFill>
                            <a:schemeClr val="bg1"/>
                          </a:solidFill>
                          <a:latin typeface="SDCC Sans" pitchFamily="2" charset="0"/>
                        </a:rPr>
                        <a:t>2025-2034</a:t>
                      </a:r>
                      <a:endParaRPr lang="en-IE" sz="1400" b="1" dirty="0">
                        <a:solidFill>
                          <a:schemeClr val="bg1"/>
                        </a:solidFill>
                        <a:latin typeface="SDCC Sans" pitchFamily="2" charset="0"/>
                      </a:endParaRPr>
                    </a:p>
                  </a:txBody>
                  <a:tcPr>
                    <a:solidFill>
                      <a:srgbClr val="363A92"/>
                    </a:solidFill>
                  </a:tcPr>
                </a:tc>
                <a:tc>
                  <a:txBody>
                    <a:bodyPr/>
                    <a:lstStyle/>
                    <a:p>
                      <a:r>
                        <a:rPr lang="en-GB" sz="1400" dirty="0">
                          <a:solidFill>
                            <a:schemeClr val="bg1"/>
                          </a:solidFill>
                          <a:latin typeface="SDCC Sans" pitchFamily="2" charset="0"/>
                        </a:rPr>
                        <a:t>55,598</a:t>
                      </a:r>
                      <a:endParaRPr lang="en-IE" sz="1400" dirty="0">
                        <a:solidFill>
                          <a:schemeClr val="bg1"/>
                        </a:solidFill>
                        <a:latin typeface="SDCC Sans" pitchFamily="2" charset="0"/>
                      </a:endParaRPr>
                    </a:p>
                  </a:txBody>
                  <a:tcPr>
                    <a:solidFill>
                      <a:srgbClr val="363A92"/>
                    </a:solidFill>
                  </a:tcPr>
                </a:tc>
                <a:tc>
                  <a:txBody>
                    <a:bodyPr/>
                    <a:lstStyle/>
                    <a:p>
                      <a:r>
                        <a:rPr lang="en-GB" sz="1400" dirty="0">
                          <a:solidFill>
                            <a:schemeClr val="bg1"/>
                          </a:solidFill>
                          <a:latin typeface="SDCC Sans" pitchFamily="2" charset="0"/>
                        </a:rPr>
                        <a:t>3,270</a:t>
                      </a:r>
                      <a:endParaRPr lang="en-IE" sz="1400" dirty="0">
                        <a:solidFill>
                          <a:schemeClr val="bg1"/>
                        </a:solidFill>
                        <a:latin typeface="SDCC Sans" pitchFamily="2" charset="0"/>
                      </a:endParaRPr>
                    </a:p>
                  </a:txBody>
                  <a:tcPr>
                    <a:solidFill>
                      <a:srgbClr val="363A92"/>
                    </a:solidFill>
                  </a:tcPr>
                </a:tc>
                <a:extLst>
                  <a:ext uri="{0D108BD9-81ED-4DB2-BD59-A6C34878D82A}">
                    <a16:rowId xmlns:a16="http://schemas.microsoft.com/office/drawing/2014/main" val="3344107817"/>
                  </a:ext>
                </a:extLst>
              </a:tr>
              <a:tr h="316835">
                <a:tc>
                  <a:txBody>
                    <a:bodyPr/>
                    <a:lstStyle/>
                    <a:p>
                      <a:r>
                        <a:rPr lang="en-GB" sz="1400" b="1" dirty="0">
                          <a:solidFill>
                            <a:schemeClr val="bg1"/>
                          </a:solidFill>
                          <a:latin typeface="SDCC Sans" pitchFamily="2" charset="0"/>
                        </a:rPr>
                        <a:t>2035-2040</a:t>
                      </a:r>
                      <a:endParaRPr lang="en-IE" sz="1400" b="1" dirty="0">
                        <a:solidFill>
                          <a:schemeClr val="bg1"/>
                        </a:solidFill>
                        <a:latin typeface="SDCC Sans" pitchFamily="2" charset="0"/>
                      </a:endParaRPr>
                    </a:p>
                  </a:txBody>
                  <a:tcPr>
                    <a:solidFill>
                      <a:srgbClr val="363A92"/>
                    </a:solidFill>
                  </a:tcPr>
                </a:tc>
                <a:tc>
                  <a:txBody>
                    <a:bodyPr/>
                    <a:lstStyle/>
                    <a:p>
                      <a:r>
                        <a:rPr lang="en-GB" sz="1400" dirty="0">
                          <a:solidFill>
                            <a:schemeClr val="bg1"/>
                          </a:solidFill>
                          <a:latin typeface="SDCC Sans" pitchFamily="2" charset="0"/>
                        </a:rPr>
                        <a:t>41,312</a:t>
                      </a:r>
                      <a:endParaRPr lang="en-IE" sz="1400" dirty="0">
                        <a:solidFill>
                          <a:schemeClr val="bg1"/>
                        </a:solidFill>
                        <a:latin typeface="SDCC Sans" pitchFamily="2" charset="0"/>
                      </a:endParaRPr>
                    </a:p>
                  </a:txBody>
                  <a:tcPr>
                    <a:solidFill>
                      <a:srgbClr val="363A92"/>
                    </a:solidFill>
                  </a:tcPr>
                </a:tc>
                <a:tc>
                  <a:txBody>
                    <a:bodyPr/>
                    <a:lstStyle/>
                    <a:p>
                      <a:r>
                        <a:rPr lang="en-GB" sz="1400" dirty="0">
                          <a:solidFill>
                            <a:schemeClr val="bg1"/>
                          </a:solidFill>
                          <a:latin typeface="SDCC Sans" pitchFamily="2" charset="0"/>
                        </a:rPr>
                        <a:t>2,414</a:t>
                      </a:r>
                      <a:endParaRPr lang="en-IE" sz="1400" dirty="0">
                        <a:solidFill>
                          <a:schemeClr val="bg1"/>
                        </a:solidFill>
                        <a:latin typeface="SDCC Sans" pitchFamily="2" charset="0"/>
                      </a:endParaRPr>
                    </a:p>
                  </a:txBody>
                  <a:tcPr>
                    <a:solidFill>
                      <a:srgbClr val="363A92"/>
                    </a:solidFill>
                  </a:tcPr>
                </a:tc>
                <a:extLst>
                  <a:ext uri="{0D108BD9-81ED-4DB2-BD59-A6C34878D82A}">
                    <a16:rowId xmlns:a16="http://schemas.microsoft.com/office/drawing/2014/main" val="2114258383"/>
                  </a:ext>
                </a:extLst>
              </a:tr>
              <a:tr h="316835">
                <a:tc>
                  <a:txBody>
                    <a:bodyPr/>
                    <a:lstStyle/>
                    <a:p>
                      <a:r>
                        <a:rPr lang="en-GB" sz="1400" b="1" dirty="0">
                          <a:solidFill>
                            <a:schemeClr val="bg1"/>
                          </a:solidFill>
                          <a:latin typeface="SDCC Sans" pitchFamily="2" charset="0"/>
                        </a:rPr>
                        <a:t>Total</a:t>
                      </a:r>
                      <a:endParaRPr lang="en-IE" sz="1400" b="1" dirty="0">
                        <a:solidFill>
                          <a:schemeClr val="bg1"/>
                        </a:solidFill>
                        <a:latin typeface="SDCC Sans" pitchFamily="2" charset="0"/>
                      </a:endParaRPr>
                    </a:p>
                  </a:txBody>
                  <a:tcPr>
                    <a:solidFill>
                      <a:srgbClr val="363A92"/>
                    </a:solidFill>
                  </a:tcPr>
                </a:tc>
                <a:tc>
                  <a:txBody>
                    <a:bodyPr/>
                    <a:lstStyle/>
                    <a:p>
                      <a:r>
                        <a:rPr lang="en-GB" sz="1400" dirty="0">
                          <a:solidFill>
                            <a:schemeClr val="bg1"/>
                          </a:solidFill>
                          <a:latin typeface="SDCC Sans" pitchFamily="2" charset="0"/>
                        </a:rPr>
                        <a:t>c.800,000</a:t>
                      </a:r>
                      <a:endParaRPr lang="en-IE" sz="1400" dirty="0">
                        <a:solidFill>
                          <a:schemeClr val="bg1"/>
                        </a:solidFill>
                        <a:latin typeface="SDCC Sans" pitchFamily="2" charset="0"/>
                      </a:endParaRPr>
                    </a:p>
                  </a:txBody>
                  <a:tcPr>
                    <a:solidFill>
                      <a:srgbClr val="363A92"/>
                    </a:solidFill>
                  </a:tcPr>
                </a:tc>
                <a:tc>
                  <a:txBody>
                    <a:bodyPr/>
                    <a:lstStyle/>
                    <a:p>
                      <a:r>
                        <a:rPr lang="en-GB" sz="1400" dirty="0">
                          <a:solidFill>
                            <a:schemeClr val="bg1"/>
                          </a:solidFill>
                          <a:latin typeface="SDCC Sans" pitchFamily="2" charset="0"/>
                        </a:rPr>
                        <a:t>c.47,000</a:t>
                      </a:r>
                      <a:endParaRPr lang="en-IE" sz="1400" dirty="0">
                        <a:solidFill>
                          <a:schemeClr val="bg1"/>
                        </a:solidFill>
                        <a:latin typeface="SDCC Sans" pitchFamily="2" charset="0"/>
                      </a:endParaRPr>
                    </a:p>
                  </a:txBody>
                  <a:tcPr>
                    <a:solidFill>
                      <a:srgbClr val="363A92"/>
                    </a:solidFill>
                  </a:tcPr>
                </a:tc>
                <a:extLst>
                  <a:ext uri="{0D108BD9-81ED-4DB2-BD59-A6C34878D82A}">
                    <a16:rowId xmlns:a16="http://schemas.microsoft.com/office/drawing/2014/main" val="3095217392"/>
                  </a:ext>
                </a:extLst>
              </a:tr>
            </a:tbl>
          </a:graphicData>
        </a:graphic>
      </p:graphicFrame>
    </p:spTree>
    <p:extLst>
      <p:ext uri="{BB962C8B-B14F-4D97-AF65-F5344CB8AC3E}">
        <p14:creationId xmlns:p14="http://schemas.microsoft.com/office/powerpoint/2010/main" val="12884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41E7F-94E3-47CD-56F7-29CBC7934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8168A-C7C4-B5A4-9D9E-3DE40D582689}"/>
              </a:ext>
            </a:extLst>
          </p:cNvPr>
          <p:cNvSpPr>
            <a:spLocks noGrp="1"/>
          </p:cNvSpPr>
          <p:nvPr>
            <p:ph type="title"/>
          </p:nvPr>
        </p:nvSpPr>
        <p:spPr>
          <a:xfrm>
            <a:off x="504471" y="471704"/>
            <a:ext cx="7391729" cy="856798"/>
          </a:xfrm>
        </p:spPr>
        <p:txBody>
          <a:bodyPr anchor="ctr">
            <a:normAutofit/>
          </a:bodyPr>
          <a:lstStyle/>
          <a:p>
            <a:r>
              <a:rPr lang="en-US" dirty="0">
                <a:latin typeface="SDCC Sans" pitchFamily="2" charset="0"/>
              </a:rPr>
              <a:t>Housing Completed 2022-Present</a:t>
            </a:r>
          </a:p>
        </p:txBody>
      </p:sp>
      <p:sp>
        <p:nvSpPr>
          <p:cNvPr id="3" name="Text Placeholder 2">
            <a:extLst>
              <a:ext uri="{FF2B5EF4-FFF2-40B4-BE49-F238E27FC236}">
                <a16:creationId xmlns:a16="http://schemas.microsoft.com/office/drawing/2014/main" id="{4400424F-E2E9-5B96-7AE0-E0E556E1D94A}"/>
              </a:ext>
            </a:extLst>
          </p:cNvPr>
          <p:cNvSpPr>
            <a:spLocks noGrp="1"/>
          </p:cNvSpPr>
          <p:nvPr>
            <p:ph type="body" idx="1"/>
          </p:nvPr>
        </p:nvSpPr>
        <p:spPr>
          <a:xfrm>
            <a:off x="504470" y="1577340"/>
            <a:ext cx="5087474" cy="4948004"/>
          </a:xfrm>
        </p:spPr>
        <p:txBody>
          <a:bodyPr>
            <a:normAutofit/>
          </a:bodyPr>
          <a:lstStyle/>
          <a:p>
            <a:pPr marL="285750" indent="-285750">
              <a:lnSpc>
                <a:spcPct val="90000"/>
              </a:lnSpc>
              <a:spcAft>
                <a:spcPts val="800"/>
              </a:spcAft>
              <a:buFont typeface="Arial" panose="020B0604020202020204" pitchFamily="34" charset="0"/>
              <a:buChar char="•"/>
            </a:pPr>
            <a:r>
              <a:rPr lang="en-IE" sz="1400" dirty="0">
                <a:latin typeface="SDCC Sans" pitchFamily="2" charset="0"/>
              </a:rPr>
              <a:t>Current Development Plan housing target 2022-2028: </a:t>
            </a:r>
          </a:p>
          <a:p>
            <a:pPr marL="562996" lvl="1" indent="-285750">
              <a:lnSpc>
                <a:spcPct val="90000"/>
              </a:lnSpc>
              <a:spcAft>
                <a:spcPts val="800"/>
              </a:spcAft>
              <a:buFont typeface="Courier New" panose="02070309020205020404" pitchFamily="49" charset="0"/>
              <a:buChar char="o"/>
            </a:pPr>
            <a:r>
              <a:rPr lang="en-IE" sz="1400" b="1" dirty="0">
                <a:latin typeface="SDCC Sans" pitchFamily="2" charset="0"/>
              </a:rPr>
              <a:t>15,576 dwellings total </a:t>
            </a:r>
          </a:p>
          <a:p>
            <a:pPr marL="562996" lvl="1" indent="-285750">
              <a:lnSpc>
                <a:spcPct val="90000"/>
              </a:lnSpc>
              <a:spcAft>
                <a:spcPts val="800"/>
              </a:spcAft>
              <a:buFont typeface="Courier New" panose="02070309020205020404" pitchFamily="49" charset="0"/>
              <a:buChar char="o"/>
            </a:pPr>
            <a:r>
              <a:rPr lang="en-IE" sz="1400" b="1" dirty="0">
                <a:latin typeface="SDCC Sans" pitchFamily="2" charset="0"/>
              </a:rPr>
              <a:t>2,613 dwellings per annum</a:t>
            </a:r>
          </a:p>
          <a:p>
            <a:pPr marL="562996" lvl="1" indent="-285750">
              <a:lnSpc>
                <a:spcPct val="90000"/>
              </a:lnSpc>
              <a:spcAft>
                <a:spcPts val="800"/>
              </a:spcAft>
              <a:buFont typeface="Courier New" panose="02070309020205020404" pitchFamily="49" charset="0"/>
              <a:buChar char="o"/>
            </a:pPr>
            <a:endParaRPr lang="en-GB" sz="1400" b="1" dirty="0">
              <a:latin typeface="SDCC Sans" pitchFamily="2" charset="0"/>
            </a:endParaRPr>
          </a:p>
          <a:p>
            <a:pPr marL="285750" indent="-285750">
              <a:lnSpc>
                <a:spcPct val="90000"/>
              </a:lnSpc>
              <a:spcAft>
                <a:spcPts val="800"/>
              </a:spcAft>
              <a:buFont typeface="Arial" panose="020B0604020202020204" pitchFamily="34" charset="0"/>
              <a:buChar char="•"/>
            </a:pPr>
            <a:r>
              <a:rPr lang="en-GB" sz="1400" dirty="0">
                <a:latin typeface="SDCC Sans" pitchFamily="2" charset="0"/>
              </a:rPr>
              <a:t>Completed since 2022 (Q3 2022 to Q2 2025):</a:t>
            </a:r>
          </a:p>
          <a:p>
            <a:pPr marL="562996" lvl="1" indent="-285750">
              <a:lnSpc>
                <a:spcPct val="90000"/>
              </a:lnSpc>
              <a:spcAft>
                <a:spcPts val="800"/>
              </a:spcAft>
              <a:buFont typeface="Courier New" panose="02070309020205020404" pitchFamily="49" charset="0"/>
              <a:buChar char="o"/>
            </a:pPr>
            <a:r>
              <a:rPr lang="en-GB" sz="1400" b="1" dirty="0">
                <a:latin typeface="SDCC Sans" pitchFamily="2" charset="0"/>
              </a:rPr>
              <a:t>7,931 dwellings total</a:t>
            </a:r>
            <a:endParaRPr lang="en-GB" sz="1400" dirty="0">
              <a:latin typeface="SDCC Sans" pitchFamily="2" charset="0"/>
            </a:endParaRPr>
          </a:p>
          <a:p>
            <a:pPr marL="562996" lvl="1" indent="-285750">
              <a:lnSpc>
                <a:spcPct val="90000"/>
              </a:lnSpc>
              <a:spcAft>
                <a:spcPts val="800"/>
              </a:spcAft>
              <a:buFont typeface="Courier New" panose="02070309020205020404" pitchFamily="49" charset="0"/>
              <a:buChar char="o"/>
            </a:pPr>
            <a:r>
              <a:rPr lang="en-GB" sz="1400" b="1" dirty="0">
                <a:latin typeface="SDCC Sans" pitchFamily="2" charset="0"/>
              </a:rPr>
              <a:t>2,644 dwellings per annum average</a:t>
            </a:r>
          </a:p>
          <a:p>
            <a:pPr marL="562996" lvl="1" indent="-285750">
              <a:lnSpc>
                <a:spcPct val="90000"/>
              </a:lnSpc>
              <a:spcAft>
                <a:spcPts val="800"/>
              </a:spcAft>
              <a:buFont typeface="Courier New" panose="02070309020205020404" pitchFamily="49" charset="0"/>
              <a:buChar char="o"/>
            </a:pPr>
            <a:endParaRPr lang="en-GB" sz="1400" b="1" dirty="0">
              <a:latin typeface="SDCC Sans" pitchFamily="2" charset="0"/>
            </a:endParaRPr>
          </a:p>
          <a:p>
            <a:pPr marL="285750" indent="-285750">
              <a:lnSpc>
                <a:spcPct val="90000"/>
              </a:lnSpc>
              <a:spcAft>
                <a:spcPts val="800"/>
              </a:spcAft>
              <a:buFont typeface="Arial" panose="020B0604020202020204" pitchFamily="34" charset="0"/>
              <a:buChar char="•"/>
            </a:pPr>
            <a:r>
              <a:rPr lang="en-GB" sz="1400" dirty="0">
                <a:latin typeface="SDCC Sans" pitchFamily="2" charset="0"/>
              </a:rPr>
              <a:t>Short-term pipeline:</a:t>
            </a:r>
          </a:p>
          <a:p>
            <a:pPr marL="562996" lvl="1" indent="-285750">
              <a:lnSpc>
                <a:spcPct val="90000"/>
              </a:lnSpc>
              <a:spcAft>
                <a:spcPts val="800"/>
              </a:spcAft>
              <a:buFont typeface="Courier New" panose="02070309020205020404" pitchFamily="49" charset="0"/>
              <a:buChar char="o"/>
            </a:pPr>
            <a:r>
              <a:rPr lang="en-GB" sz="1400" b="1" dirty="0">
                <a:latin typeface="SDCC Sans" pitchFamily="2" charset="0"/>
              </a:rPr>
              <a:t>5,481 dwellings </a:t>
            </a:r>
            <a:r>
              <a:rPr lang="en-GB" sz="1400" dirty="0">
                <a:latin typeface="SDCC Sans" pitchFamily="2" charset="0"/>
              </a:rPr>
              <a:t>currently under construction</a:t>
            </a:r>
          </a:p>
          <a:p>
            <a:pPr marL="562996" lvl="1" indent="-285750">
              <a:lnSpc>
                <a:spcPct val="90000"/>
              </a:lnSpc>
              <a:spcAft>
                <a:spcPts val="800"/>
              </a:spcAft>
              <a:buFont typeface="Courier New" panose="02070309020205020404" pitchFamily="49" charset="0"/>
              <a:buChar char="o"/>
            </a:pPr>
            <a:r>
              <a:rPr lang="en-GB" sz="1400" dirty="0">
                <a:latin typeface="SDCC Sans" pitchFamily="2" charset="0"/>
              </a:rPr>
              <a:t>Housing delivered in 2025: </a:t>
            </a:r>
            <a:r>
              <a:rPr lang="en-GB" sz="1400" b="1" dirty="0">
                <a:latin typeface="SDCC Sans" pitchFamily="2" charset="0"/>
              </a:rPr>
              <a:t>1,381 from Q1-Q3</a:t>
            </a:r>
          </a:p>
        </p:txBody>
      </p:sp>
      <p:pic>
        <p:nvPicPr>
          <p:cNvPr id="6" name="Picture 5">
            <a:extLst>
              <a:ext uri="{FF2B5EF4-FFF2-40B4-BE49-F238E27FC236}">
                <a16:creationId xmlns:a16="http://schemas.microsoft.com/office/drawing/2014/main" id="{8BC6BEF7-7C83-3E7D-3273-03FC137EC928}"/>
              </a:ext>
            </a:extLst>
          </p:cNvPr>
          <p:cNvPicPr>
            <a:picLocks noChangeAspect="1"/>
          </p:cNvPicPr>
          <p:nvPr/>
        </p:nvPicPr>
        <p:blipFill>
          <a:blip r:embed="rId2"/>
          <a:stretch>
            <a:fillRect/>
          </a:stretch>
        </p:blipFill>
        <p:spPr>
          <a:xfrm>
            <a:off x="6134124" y="1333812"/>
            <a:ext cx="4825170" cy="2266579"/>
          </a:xfrm>
          <a:prstGeom prst="rect">
            <a:avLst/>
          </a:prstGeom>
        </p:spPr>
      </p:pic>
      <p:pic>
        <p:nvPicPr>
          <p:cNvPr id="8" name="Picture 7">
            <a:extLst>
              <a:ext uri="{FF2B5EF4-FFF2-40B4-BE49-F238E27FC236}">
                <a16:creationId xmlns:a16="http://schemas.microsoft.com/office/drawing/2014/main" id="{2515B98D-D940-6A6A-CD3E-44F3D49A3E74}"/>
              </a:ext>
            </a:extLst>
          </p:cNvPr>
          <p:cNvPicPr>
            <a:picLocks noChangeAspect="1"/>
          </p:cNvPicPr>
          <p:nvPr/>
        </p:nvPicPr>
        <p:blipFill>
          <a:blip r:embed="rId3"/>
          <a:stretch>
            <a:fillRect/>
          </a:stretch>
        </p:blipFill>
        <p:spPr>
          <a:xfrm>
            <a:off x="5591944" y="3857355"/>
            <a:ext cx="6277851" cy="2743583"/>
          </a:xfrm>
          <a:prstGeom prst="rect">
            <a:avLst/>
          </a:prstGeom>
        </p:spPr>
      </p:pic>
    </p:spTree>
    <p:extLst>
      <p:ext uri="{BB962C8B-B14F-4D97-AF65-F5344CB8AC3E}">
        <p14:creationId xmlns:p14="http://schemas.microsoft.com/office/powerpoint/2010/main" val="325238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3393C-288B-6128-D5F2-D87D6AFFE36C}"/>
            </a:ext>
          </a:extLst>
        </p:cNvPr>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35CA466-B594-E99E-F6CC-9E370CB05C2F}"/>
              </a:ext>
            </a:extLst>
          </p:cNvPr>
          <p:cNvGraphicFramePr>
            <a:graphicFrameLocks noGrp="1"/>
          </p:cNvGraphicFramePr>
          <p:nvPr>
            <p:extLst>
              <p:ext uri="{D42A27DB-BD31-4B8C-83A1-F6EECF244321}">
                <p14:modId xmlns:p14="http://schemas.microsoft.com/office/powerpoint/2010/main" val="3160702094"/>
              </p:ext>
            </p:extLst>
          </p:nvPr>
        </p:nvGraphicFramePr>
        <p:xfrm>
          <a:off x="2063551" y="1472520"/>
          <a:ext cx="8064897" cy="2100496"/>
        </p:xfrm>
        <a:graphic>
          <a:graphicData uri="http://schemas.openxmlformats.org/drawingml/2006/table">
            <a:tbl>
              <a:tblPr/>
              <a:tblGrid>
                <a:gridCol w="2655213">
                  <a:extLst>
                    <a:ext uri="{9D8B030D-6E8A-4147-A177-3AD203B41FA5}">
                      <a16:colId xmlns:a16="http://schemas.microsoft.com/office/drawing/2014/main" val="1777389112"/>
                    </a:ext>
                  </a:extLst>
                </a:gridCol>
                <a:gridCol w="1352421">
                  <a:extLst>
                    <a:ext uri="{9D8B030D-6E8A-4147-A177-3AD203B41FA5}">
                      <a16:colId xmlns:a16="http://schemas.microsoft.com/office/drawing/2014/main" val="2233366776"/>
                    </a:ext>
                  </a:extLst>
                </a:gridCol>
                <a:gridCol w="1352421">
                  <a:extLst>
                    <a:ext uri="{9D8B030D-6E8A-4147-A177-3AD203B41FA5}">
                      <a16:colId xmlns:a16="http://schemas.microsoft.com/office/drawing/2014/main" val="1152401405"/>
                    </a:ext>
                  </a:extLst>
                </a:gridCol>
                <a:gridCol w="1352421">
                  <a:extLst>
                    <a:ext uri="{9D8B030D-6E8A-4147-A177-3AD203B41FA5}">
                      <a16:colId xmlns:a16="http://schemas.microsoft.com/office/drawing/2014/main" val="3600711464"/>
                    </a:ext>
                  </a:extLst>
                </a:gridCol>
                <a:gridCol w="1352421">
                  <a:extLst>
                    <a:ext uri="{9D8B030D-6E8A-4147-A177-3AD203B41FA5}">
                      <a16:colId xmlns:a16="http://schemas.microsoft.com/office/drawing/2014/main" val="1307325578"/>
                    </a:ext>
                  </a:extLst>
                </a:gridCol>
              </a:tblGrid>
              <a:tr h="351303">
                <a:tc gridSpan="5">
                  <a:txBody>
                    <a:bodyPr/>
                    <a:lstStyle/>
                    <a:p>
                      <a:pPr algn="ctr" fontAlgn="ctr">
                        <a:lnSpc>
                          <a:spcPct val="150000"/>
                        </a:lnSpc>
                        <a:spcBef>
                          <a:spcPts val="600"/>
                        </a:spcBef>
                        <a:spcAft>
                          <a:spcPts val="600"/>
                        </a:spcAft>
                        <a:buNone/>
                      </a:pPr>
                      <a:r>
                        <a:rPr lang="en-GB" sz="1400" b="1" i="0" u="none" strike="noStrike" dirty="0">
                          <a:solidFill>
                            <a:srgbClr val="FFFFFF"/>
                          </a:solidFill>
                          <a:effectLst/>
                          <a:latin typeface="SDCC Sans" pitchFamily="2" charset="0"/>
                        </a:rPr>
                        <a:t>SDCC Baseline Housing Targets 2025-2040</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844684654"/>
                  </a:ext>
                </a:extLst>
              </a:tr>
              <a:tr h="351303">
                <a:tc>
                  <a:txBody>
                    <a:bodyPr/>
                    <a:lstStyle/>
                    <a:p>
                      <a:pPr algn="l" fontAlgn="t">
                        <a:lnSpc>
                          <a:spcPct val="150000"/>
                        </a:lnSpc>
                        <a:spcBef>
                          <a:spcPts val="600"/>
                        </a:spcBef>
                        <a:spcAft>
                          <a:spcPts val="600"/>
                        </a:spcAft>
                        <a:buNone/>
                      </a:pPr>
                      <a:r>
                        <a:rPr lang="en-IE" sz="1400" b="0" i="0" u="none" strike="noStrike" dirty="0">
                          <a:solidFill>
                            <a:srgbClr val="000000"/>
                          </a:solidFill>
                          <a:effectLst/>
                          <a:latin typeface="SDCC Sans" pitchFamily="2" charset="0"/>
                        </a:rPr>
                        <a:t> </a:t>
                      </a:r>
                    </a:p>
                  </a:txBody>
                  <a:tcPr marL="6813" marR="6813" marT="68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lnSpc>
                          <a:spcPct val="150000"/>
                        </a:lnSpc>
                        <a:spcBef>
                          <a:spcPts val="600"/>
                        </a:spcBef>
                        <a:spcAft>
                          <a:spcPts val="600"/>
                        </a:spcAft>
                        <a:buNone/>
                      </a:pPr>
                      <a:r>
                        <a:rPr lang="en-IE" sz="1400" b="1" i="0" u="none" strike="noStrike" dirty="0">
                          <a:solidFill>
                            <a:srgbClr val="FFFFFF"/>
                          </a:solidFill>
                          <a:effectLst/>
                          <a:latin typeface="SDCC Sans" pitchFamily="2" charset="0"/>
                        </a:rPr>
                        <a:t>2025-2028</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lnSpc>
                          <a:spcPct val="150000"/>
                        </a:lnSpc>
                        <a:spcBef>
                          <a:spcPts val="600"/>
                        </a:spcBef>
                        <a:spcAft>
                          <a:spcPts val="600"/>
                        </a:spcAft>
                        <a:buNone/>
                      </a:pPr>
                      <a:r>
                        <a:rPr lang="en-IE" sz="1400" b="1" i="0" u="none" strike="noStrike">
                          <a:solidFill>
                            <a:srgbClr val="FFFFFF"/>
                          </a:solidFill>
                          <a:effectLst/>
                          <a:latin typeface="SDCC Sans" pitchFamily="2" charset="0"/>
                        </a:rPr>
                        <a:t>2029-2030</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lnSpc>
                          <a:spcPct val="150000"/>
                        </a:lnSpc>
                        <a:spcBef>
                          <a:spcPts val="600"/>
                        </a:spcBef>
                        <a:spcAft>
                          <a:spcPts val="600"/>
                        </a:spcAft>
                        <a:buNone/>
                      </a:pPr>
                      <a:r>
                        <a:rPr lang="en-IE" sz="1400" b="1" i="0" u="none" strike="noStrike">
                          <a:solidFill>
                            <a:srgbClr val="FFFFFF"/>
                          </a:solidFill>
                          <a:effectLst/>
                          <a:latin typeface="SDCC Sans" pitchFamily="2" charset="0"/>
                        </a:rPr>
                        <a:t>2031-2034</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l" fontAlgn="ctr">
                        <a:lnSpc>
                          <a:spcPct val="150000"/>
                        </a:lnSpc>
                        <a:spcBef>
                          <a:spcPts val="600"/>
                        </a:spcBef>
                        <a:spcAft>
                          <a:spcPts val="600"/>
                        </a:spcAft>
                        <a:buNone/>
                      </a:pPr>
                      <a:r>
                        <a:rPr lang="en-IE" sz="1400" b="1" i="0" u="none" strike="noStrike">
                          <a:solidFill>
                            <a:srgbClr val="FFFFFF"/>
                          </a:solidFill>
                          <a:effectLst/>
                          <a:latin typeface="SDCC Sans" pitchFamily="2" charset="0"/>
                        </a:rPr>
                        <a:t>2035-2040</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589671433"/>
                  </a:ext>
                </a:extLst>
              </a:tr>
              <a:tr h="351303">
                <a:tc>
                  <a:txBody>
                    <a:bodyPr/>
                    <a:lstStyle/>
                    <a:p>
                      <a:pPr algn="l" fontAlgn="ctr">
                        <a:lnSpc>
                          <a:spcPct val="150000"/>
                        </a:lnSpc>
                        <a:spcBef>
                          <a:spcPts val="600"/>
                        </a:spcBef>
                        <a:spcAft>
                          <a:spcPts val="600"/>
                        </a:spcAft>
                        <a:buNone/>
                      </a:pPr>
                      <a:r>
                        <a:rPr lang="en-IE" sz="1400" b="1" i="0" u="none" strike="noStrike" dirty="0">
                          <a:solidFill>
                            <a:srgbClr val="363A92"/>
                          </a:solidFill>
                          <a:effectLst/>
                          <a:latin typeface="SDCC Sans" pitchFamily="2" charset="0"/>
                        </a:rPr>
                        <a:t>Annual</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lnSpc>
                          <a:spcPct val="150000"/>
                        </a:lnSpc>
                        <a:spcBef>
                          <a:spcPts val="600"/>
                        </a:spcBef>
                        <a:spcAft>
                          <a:spcPts val="600"/>
                        </a:spcAft>
                        <a:buNone/>
                      </a:pPr>
                      <a:r>
                        <a:rPr lang="en-IE" sz="1400" b="0" i="0" u="none" strike="noStrike" dirty="0">
                          <a:solidFill>
                            <a:srgbClr val="363A92"/>
                          </a:solidFill>
                          <a:effectLst/>
                          <a:latin typeface="SDCC Sans" pitchFamily="2" charset="0"/>
                        </a:rPr>
                        <a:t>3,270</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lnSpc>
                          <a:spcPct val="150000"/>
                        </a:lnSpc>
                        <a:spcBef>
                          <a:spcPts val="600"/>
                        </a:spcBef>
                        <a:spcAft>
                          <a:spcPts val="600"/>
                        </a:spcAft>
                        <a:buNone/>
                      </a:pPr>
                      <a:r>
                        <a:rPr lang="en-IE" sz="1400" b="0" i="0" u="none" strike="noStrike" dirty="0">
                          <a:solidFill>
                            <a:srgbClr val="363A92"/>
                          </a:solidFill>
                          <a:effectLst/>
                          <a:latin typeface="SDCC Sans" pitchFamily="2" charset="0"/>
                        </a:rPr>
                        <a:t>3,270</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lnSpc>
                          <a:spcPct val="150000"/>
                        </a:lnSpc>
                        <a:spcBef>
                          <a:spcPts val="600"/>
                        </a:spcBef>
                        <a:spcAft>
                          <a:spcPts val="600"/>
                        </a:spcAft>
                        <a:buNone/>
                      </a:pPr>
                      <a:r>
                        <a:rPr lang="en-IE" sz="1400" b="0" i="0" u="none" strike="noStrike">
                          <a:solidFill>
                            <a:srgbClr val="363A92"/>
                          </a:solidFill>
                          <a:effectLst/>
                          <a:latin typeface="SDCC Sans" pitchFamily="2" charset="0"/>
                        </a:rPr>
                        <a:t>3,270</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lnSpc>
                          <a:spcPct val="150000"/>
                        </a:lnSpc>
                        <a:spcBef>
                          <a:spcPts val="600"/>
                        </a:spcBef>
                        <a:spcAft>
                          <a:spcPts val="600"/>
                        </a:spcAft>
                        <a:buNone/>
                      </a:pPr>
                      <a:r>
                        <a:rPr lang="en-IE" sz="1400" b="0" i="0" u="none" strike="noStrike">
                          <a:solidFill>
                            <a:srgbClr val="363A92"/>
                          </a:solidFill>
                          <a:effectLst/>
                          <a:latin typeface="SDCC Sans" pitchFamily="2" charset="0"/>
                        </a:rPr>
                        <a:t>2,414</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167126"/>
                  </a:ext>
                </a:extLst>
              </a:tr>
              <a:tr h="695284">
                <a:tc>
                  <a:txBody>
                    <a:bodyPr/>
                    <a:lstStyle/>
                    <a:p>
                      <a:pPr algn="l" fontAlgn="ctr">
                        <a:lnSpc>
                          <a:spcPct val="150000"/>
                        </a:lnSpc>
                        <a:spcBef>
                          <a:spcPts val="600"/>
                        </a:spcBef>
                        <a:spcAft>
                          <a:spcPts val="600"/>
                        </a:spcAft>
                        <a:buNone/>
                      </a:pPr>
                      <a:r>
                        <a:rPr lang="en-GB" sz="1400" b="1" i="0" u="none" strike="noStrike" dirty="0">
                          <a:solidFill>
                            <a:srgbClr val="363A92"/>
                          </a:solidFill>
                          <a:effectLst/>
                          <a:latin typeface="SDCC Sans" pitchFamily="2" charset="0"/>
                        </a:rPr>
                        <a:t>Total for Period</a:t>
                      </a:r>
                      <a:r>
                        <a:rPr lang="en-GB" sz="1400" b="0" i="0" u="none" strike="noStrike" dirty="0">
                          <a:solidFill>
                            <a:srgbClr val="363A92"/>
                          </a:solidFill>
                          <a:effectLst/>
                          <a:latin typeface="SDCC Sans" pitchFamily="2" charset="0"/>
                        </a:rPr>
                        <a:t> (less already delivered in 2025)*</a:t>
                      </a:r>
                      <a:endParaRPr lang="en-GB" sz="1400" b="1" i="0" u="none" strike="noStrike" dirty="0">
                        <a:solidFill>
                          <a:srgbClr val="363A92"/>
                        </a:solidFill>
                        <a:effectLst/>
                        <a:latin typeface="SDCC Sans" pitchFamily="2" charset="0"/>
                      </a:endParaRP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11,699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6,540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13,080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14,484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794025"/>
                  </a:ext>
                </a:extLst>
              </a:tr>
              <a:tr h="351303">
                <a:tc>
                  <a:txBody>
                    <a:bodyPr/>
                    <a:lstStyle/>
                    <a:p>
                      <a:pPr algn="l" fontAlgn="ctr">
                        <a:lnSpc>
                          <a:spcPct val="150000"/>
                        </a:lnSpc>
                        <a:spcBef>
                          <a:spcPts val="600"/>
                        </a:spcBef>
                        <a:spcAft>
                          <a:spcPts val="600"/>
                        </a:spcAft>
                        <a:buNone/>
                      </a:pPr>
                      <a:r>
                        <a:rPr lang="en-IE" sz="1400" b="1" i="0" u="none" strike="noStrike">
                          <a:solidFill>
                            <a:srgbClr val="FFFFFF"/>
                          </a:solidFill>
                          <a:effectLst/>
                          <a:latin typeface="SDCC Sans" pitchFamily="2" charset="0"/>
                        </a:rPr>
                        <a:t>Cumulative Total</a:t>
                      </a:r>
                    </a:p>
                  </a:txBody>
                  <a:tcPr marL="6813" marR="6813" marT="68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dirty="0">
                          <a:solidFill>
                            <a:srgbClr val="FFFFFF"/>
                          </a:solidFill>
                          <a:effectLst/>
                          <a:latin typeface="SDCC Sans" pitchFamily="2" charset="0"/>
                        </a:rPr>
                        <a:t>11,699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18,239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31,319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dirty="0">
                          <a:solidFill>
                            <a:srgbClr val="FFFFFF"/>
                          </a:solidFill>
                          <a:effectLst/>
                          <a:latin typeface="SDCC Sans" pitchFamily="2" charset="0"/>
                        </a:rPr>
                        <a:t>45,803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3380165376"/>
                  </a:ext>
                </a:extLst>
              </a:tr>
            </a:tbl>
          </a:graphicData>
        </a:graphic>
      </p:graphicFrame>
      <p:sp>
        <p:nvSpPr>
          <p:cNvPr id="2" name="Title 1">
            <a:extLst>
              <a:ext uri="{FF2B5EF4-FFF2-40B4-BE49-F238E27FC236}">
                <a16:creationId xmlns:a16="http://schemas.microsoft.com/office/drawing/2014/main" id="{09F7C972-0C4A-90B6-242A-981B11EB9C3B}"/>
              </a:ext>
            </a:extLst>
          </p:cNvPr>
          <p:cNvSpPr>
            <a:spLocks noGrp="1"/>
          </p:cNvSpPr>
          <p:nvPr>
            <p:ph type="title"/>
          </p:nvPr>
        </p:nvSpPr>
        <p:spPr>
          <a:xfrm>
            <a:off x="504471" y="471704"/>
            <a:ext cx="7391729" cy="856798"/>
          </a:xfrm>
        </p:spPr>
        <p:txBody>
          <a:bodyPr anchor="ctr">
            <a:normAutofit/>
          </a:bodyPr>
          <a:lstStyle/>
          <a:p>
            <a:r>
              <a:rPr lang="en-US" dirty="0">
                <a:latin typeface="SDCC Sans" pitchFamily="2" charset="0"/>
              </a:rPr>
              <a:t>Housing Requirement for SDCC</a:t>
            </a:r>
          </a:p>
        </p:txBody>
      </p:sp>
      <p:sp>
        <p:nvSpPr>
          <p:cNvPr id="13" name="TextBox 12">
            <a:extLst>
              <a:ext uri="{FF2B5EF4-FFF2-40B4-BE49-F238E27FC236}">
                <a16:creationId xmlns:a16="http://schemas.microsoft.com/office/drawing/2014/main" id="{DB7695CD-F150-676D-7183-EA6DF8CC9A58}"/>
              </a:ext>
            </a:extLst>
          </p:cNvPr>
          <p:cNvSpPr txBox="1"/>
          <p:nvPr/>
        </p:nvSpPr>
        <p:spPr>
          <a:xfrm>
            <a:off x="2079913" y="3578534"/>
            <a:ext cx="9145016" cy="276999"/>
          </a:xfrm>
          <a:prstGeom prst="rect">
            <a:avLst/>
          </a:prstGeom>
          <a:noFill/>
        </p:spPr>
        <p:txBody>
          <a:bodyPr wrap="square">
            <a:spAutoFit/>
          </a:bodyPr>
          <a:lstStyle/>
          <a:p>
            <a:r>
              <a:rPr lang="en-GB" sz="1200" i="1" dirty="0">
                <a:solidFill>
                  <a:srgbClr val="363A92"/>
                </a:solidFill>
                <a:latin typeface="SDCC Sans" pitchFamily="2" charset="0"/>
              </a:rPr>
              <a:t>*SDCC monitoring indicates 1,381no. dwellings completed in 2025 up to end Q3</a:t>
            </a:r>
          </a:p>
        </p:txBody>
      </p:sp>
      <p:sp>
        <p:nvSpPr>
          <p:cNvPr id="6" name="Text Placeholder 2">
            <a:extLst>
              <a:ext uri="{FF2B5EF4-FFF2-40B4-BE49-F238E27FC236}">
                <a16:creationId xmlns:a16="http://schemas.microsoft.com/office/drawing/2014/main" id="{37FA0D5A-31F2-5FFE-F2B8-4DA24741EFC2}"/>
              </a:ext>
            </a:extLst>
          </p:cNvPr>
          <p:cNvSpPr>
            <a:spLocks noGrp="1"/>
          </p:cNvSpPr>
          <p:nvPr>
            <p:ph type="body" idx="1"/>
          </p:nvPr>
        </p:nvSpPr>
        <p:spPr>
          <a:xfrm>
            <a:off x="2079913" y="4005064"/>
            <a:ext cx="8062396" cy="2664296"/>
          </a:xfrm>
        </p:spPr>
        <p:txBody>
          <a:bodyPr>
            <a:normAutofit/>
          </a:bodyPr>
          <a:lstStyle/>
          <a:p>
            <a:pPr>
              <a:lnSpc>
                <a:spcPct val="90000"/>
              </a:lnSpc>
              <a:spcAft>
                <a:spcPts val="800"/>
              </a:spcAft>
            </a:pPr>
            <a:r>
              <a:rPr lang="en-GB" sz="1400" b="1" dirty="0">
                <a:latin typeface="SDCC Sans" pitchFamily="2" charset="0"/>
              </a:rPr>
              <a:t>Additional Provision</a:t>
            </a:r>
          </a:p>
          <a:p>
            <a:pPr marL="285750" indent="-285750">
              <a:lnSpc>
                <a:spcPct val="90000"/>
              </a:lnSpc>
              <a:spcAft>
                <a:spcPts val="800"/>
              </a:spcAft>
              <a:buFont typeface="Arial" panose="020B0604020202020204" pitchFamily="34" charset="0"/>
              <a:buChar char="•"/>
            </a:pPr>
            <a:r>
              <a:rPr lang="en-GB" sz="1400" dirty="0">
                <a:latin typeface="SDCC Sans" pitchFamily="2" charset="0"/>
              </a:rPr>
              <a:t>The 2025 Guidelines provide for each Local Authority to consider “additional provision” of up to 50% additional zoned land above baseline housing target. </a:t>
            </a:r>
          </a:p>
          <a:p>
            <a:pPr marL="285750" indent="-285750">
              <a:lnSpc>
                <a:spcPct val="90000"/>
              </a:lnSpc>
              <a:spcAft>
                <a:spcPts val="800"/>
              </a:spcAft>
              <a:buFont typeface="Arial" panose="020B0604020202020204" pitchFamily="34" charset="0"/>
              <a:buChar char="•"/>
            </a:pPr>
            <a:r>
              <a:rPr lang="en-GB" sz="1400" dirty="0">
                <a:latin typeface="SDCC Sans" pitchFamily="2" charset="0"/>
              </a:rPr>
              <a:t>“Additional provision” is to support the achievement of the baseline housing target by providing for flexibility in the supply of new housing and account for a proportion of zoned lands not being activated.</a:t>
            </a:r>
          </a:p>
          <a:p>
            <a:pPr marL="285750" indent="-285750">
              <a:lnSpc>
                <a:spcPct val="90000"/>
              </a:lnSpc>
              <a:spcAft>
                <a:spcPts val="800"/>
              </a:spcAft>
              <a:buFont typeface="Arial" panose="020B0604020202020204" pitchFamily="34" charset="0"/>
              <a:buChar char="•"/>
            </a:pPr>
            <a:r>
              <a:rPr lang="en-IE" sz="1400" dirty="0">
                <a:latin typeface="SDCC Sans" pitchFamily="2" charset="0"/>
              </a:rPr>
              <a:t>Additional provision should be deliverable within the relevant Development Plan period.</a:t>
            </a:r>
          </a:p>
          <a:p>
            <a:pPr marL="285750" indent="-285750">
              <a:lnSpc>
                <a:spcPct val="90000"/>
              </a:lnSpc>
              <a:spcAft>
                <a:spcPts val="800"/>
              </a:spcAft>
              <a:buFont typeface="Arial" panose="020B0604020202020204" pitchFamily="34" charset="0"/>
              <a:buChar char="•"/>
            </a:pPr>
            <a:r>
              <a:rPr lang="en-IE" sz="1400" dirty="0">
                <a:latin typeface="SDCC Sans" pitchFamily="2" charset="0"/>
              </a:rPr>
              <a:t>The proportion of Long-Term Strategic Development Areas likely developable over subsequent development plan periods are not “additional provision”.</a:t>
            </a:r>
            <a:endParaRPr lang="en-GB" sz="1400" dirty="0">
              <a:latin typeface="SDCC Sans" pitchFamily="2" charset="0"/>
            </a:endParaRPr>
          </a:p>
          <a:p>
            <a:pPr marL="285750" indent="-285750">
              <a:lnSpc>
                <a:spcPct val="90000"/>
              </a:lnSpc>
              <a:spcAft>
                <a:spcPts val="800"/>
              </a:spcAft>
              <a:buFont typeface="Arial" panose="020B0604020202020204" pitchFamily="34" charset="0"/>
              <a:buChar char="•"/>
            </a:pPr>
            <a:r>
              <a:rPr lang="en-GB" sz="1400" dirty="0">
                <a:latin typeface="SDCC Sans" pitchFamily="2" charset="0"/>
              </a:rPr>
              <a:t>It does not change the baseline housing growth target as set out in the 2025 Guidelines.</a:t>
            </a:r>
          </a:p>
        </p:txBody>
      </p:sp>
    </p:spTree>
    <p:extLst>
      <p:ext uri="{BB962C8B-B14F-4D97-AF65-F5344CB8AC3E}">
        <p14:creationId xmlns:p14="http://schemas.microsoft.com/office/powerpoint/2010/main" val="130603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6615D-BE4C-5CB1-5AC3-FDA7F6179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761CE-021C-3077-CAB5-5826ABFE2BA8}"/>
              </a:ext>
            </a:extLst>
          </p:cNvPr>
          <p:cNvSpPr>
            <a:spLocks noGrp="1"/>
          </p:cNvSpPr>
          <p:nvPr>
            <p:ph type="title"/>
          </p:nvPr>
        </p:nvSpPr>
        <p:spPr>
          <a:xfrm>
            <a:off x="689314" y="677684"/>
            <a:ext cx="6608172" cy="2895332"/>
          </a:xfrm>
        </p:spPr>
        <p:txBody>
          <a:bodyPr>
            <a:normAutofit/>
          </a:bodyPr>
          <a:lstStyle/>
          <a:p>
            <a:r>
              <a:rPr lang="en-US" dirty="0">
                <a:latin typeface="SDCC Sans" pitchFamily="2" charset="0"/>
              </a:rPr>
              <a:t>Current Development Potential</a:t>
            </a:r>
          </a:p>
        </p:txBody>
      </p:sp>
    </p:spTree>
    <p:extLst>
      <p:ext uri="{BB962C8B-B14F-4D97-AF65-F5344CB8AC3E}">
        <p14:creationId xmlns:p14="http://schemas.microsoft.com/office/powerpoint/2010/main" val="58453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72986-E373-0E9A-420F-E83F51CE1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EE313-5D8E-C5BF-03BC-EFFD4C9991B3}"/>
              </a:ext>
            </a:extLst>
          </p:cNvPr>
          <p:cNvSpPr>
            <a:spLocks noGrp="1"/>
          </p:cNvSpPr>
          <p:nvPr>
            <p:ph type="title"/>
          </p:nvPr>
        </p:nvSpPr>
        <p:spPr>
          <a:xfrm>
            <a:off x="504471" y="471704"/>
            <a:ext cx="4944575" cy="856798"/>
          </a:xfrm>
        </p:spPr>
        <p:txBody>
          <a:bodyPr anchor="ctr">
            <a:normAutofit/>
          </a:bodyPr>
          <a:lstStyle/>
          <a:p>
            <a:r>
              <a:rPr lang="en-US" dirty="0">
                <a:latin typeface="SDCC Sans" pitchFamily="2" charset="0"/>
              </a:rPr>
              <a:t>Approach</a:t>
            </a:r>
          </a:p>
        </p:txBody>
      </p:sp>
      <p:sp>
        <p:nvSpPr>
          <p:cNvPr id="3" name="Text Placeholder 2">
            <a:extLst>
              <a:ext uri="{FF2B5EF4-FFF2-40B4-BE49-F238E27FC236}">
                <a16:creationId xmlns:a16="http://schemas.microsoft.com/office/drawing/2014/main" id="{7D473583-FD0A-BECC-95C4-F020CA1136A0}"/>
              </a:ext>
            </a:extLst>
          </p:cNvPr>
          <p:cNvSpPr>
            <a:spLocks noGrp="1"/>
          </p:cNvSpPr>
          <p:nvPr>
            <p:ph type="body" idx="1"/>
          </p:nvPr>
        </p:nvSpPr>
        <p:spPr>
          <a:xfrm>
            <a:off x="504470" y="1577340"/>
            <a:ext cx="6815666" cy="5020012"/>
          </a:xfrm>
        </p:spPr>
        <p:txBody>
          <a:bodyPr>
            <a:noAutofit/>
          </a:bodyPr>
          <a:lstStyle/>
          <a:p>
            <a:pPr marL="285750" indent="-285750">
              <a:lnSpc>
                <a:spcPct val="90000"/>
              </a:lnSpc>
              <a:spcAft>
                <a:spcPts val="800"/>
              </a:spcAft>
              <a:buFont typeface="Arial" panose="020B0604020202020204" pitchFamily="34" charset="0"/>
              <a:buChar char="•"/>
            </a:pPr>
            <a:r>
              <a:rPr lang="en-IE" sz="1400" b="1" u="sng" dirty="0">
                <a:latin typeface="SDCC Sans" pitchFamily="2" charset="0"/>
              </a:rPr>
              <a:t>Settlement Capacity Audit</a:t>
            </a:r>
            <a:r>
              <a:rPr lang="en-IE" sz="1400" dirty="0">
                <a:latin typeface="SDCC Sans" pitchFamily="2" charset="0"/>
              </a:rPr>
              <a:t> underway to assess current zoned land capacity, deliverability and to identify blockages to development.</a:t>
            </a:r>
          </a:p>
          <a:p>
            <a:pPr marL="285750" indent="-285750">
              <a:lnSpc>
                <a:spcPct val="90000"/>
              </a:lnSpc>
              <a:spcAft>
                <a:spcPts val="800"/>
              </a:spcAft>
              <a:buFont typeface="Arial" panose="020B0604020202020204" pitchFamily="34" charset="0"/>
              <a:buChar char="•"/>
            </a:pPr>
            <a:r>
              <a:rPr lang="en-GB" sz="1400" dirty="0">
                <a:latin typeface="SDCC Sans" pitchFamily="2" charset="0"/>
              </a:rPr>
              <a:t>Build an understanding of </a:t>
            </a:r>
            <a:r>
              <a:rPr lang="en-GB" sz="1400" b="1" u="sng" dirty="0">
                <a:latin typeface="SDCC Sans" pitchFamily="2" charset="0"/>
              </a:rPr>
              <a:t>finite lands and competing needs</a:t>
            </a:r>
            <a:r>
              <a:rPr lang="en-GB" sz="1400" dirty="0">
                <a:latin typeface="SDCC Sans" pitchFamily="2" charset="0"/>
              </a:rPr>
              <a:t> for various uses.</a:t>
            </a:r>
          </a:p>
          <a:p>
            <a:pPr marL="284400" lvl="0" indent="-284400">
              <a:spcAft>
                <a:spcPts val="800"/>
              </a:spcAft>
              <a:buFont typeface="Arial" panose="020B0604020202020204" pitchFamily="34" charset="0"/>
              <a:buChar char="•"/>
            </a:pPr>
            <a:r>
              <a:rPr lang="en-GB" sz="1400" dirty="0">
                <a:latin typeface="SDCC Sans" pitchFamily="2" charset="0"/>
              </a:rPr>
              <a:t>A </a:t>
            </a:r>
            <a:r>
              <a:rPr lang="en-GB" sz="1400" b="1" u="sng" dirty="0">
                <a:latin typeface="SDCC Sans" pitchFamily="2" charset="0"/>
              </a:rPr>
              <a:t>mapping tool</a:t>
            </a:r>
            <a:r>
              <a:rPr lang="en-GB" sz="1400" dirty="0">
                <a:latin typeface="SDCC Sans" pitchFamily="2" charset="0"/>
              </a:rPr>
              <a:t> for all lands across the County has been developed which incorporates information to assist in determining the suitability, deliverability and development potential of lands for residential uses. </a:t>
            </a:r>
          </a:p>
          <a:p>
            <a:pPr marL="284400" lvl="0" indent="-284400">
              <a:spcAft>
                <a:spcPts val="800"/>
              </a:spcAft>
              <a:buFont typeface="Arial" panose="020B0604020202020204" pitchFamily="34" charset="0"/>
              <a:buChar char="•"/>
            </a:pPr>
            <a:r>
              <a:rPr lang="en-GB" sz="1400" dirty="0">
                <a:latin typeface="SDCC Sans" pitchFamily="2" charset="0"/>
              </a:rPr>
              <a:t>The tool is linked to the </a:t>
            </a:r>
            <a:r>
              <a:rPr lang="en-GB" sz="1400" b="1" u="sng" dirty="0">
                <a:latin typeface="SDCC Sans" pitchFamily="2" charset="0"/>
              </a:rPr>
              <a:t>housing supply monitor</a:t>
            </a:r>
            <a:r>
              <a:rPr lang="en-GB" sz="1400" dirty="0">
                <a:latin typeface="SDCC Sans" pitchFamily="2" charset="0"/>
              </a:rPr>
              <a:t> to provide accurate and up to date information on construction activity and planning status. </a:t>
            </a:r>
          </a:p>
          <a:p>
            <a:pPr marL="285750" indent="-285750">
              <a:spcAft>
                <a:spcPts val="800"/>
              </a:spcAft>
              <a:buFont typeface="Arial" panose="020B0604020202020204" pitchFamily="34" charset="0"/>
              <a:buChar char="•"/>
            </a:pPr>
            <a:r>
              <a:rPr lang="en-IE" sz="1400" b="1" u="sng" dirty="0">
                <a:latin typeface="SDCC Sans" pitchFamily="2" charset="0"/>
              </a:rPr>
              <a:t>Density framework</a:t>
            </a:r>
            <a:r>
              <a:rPr lang="en-IE" sz="1400" dirty="0">
                <a:latin typeface="SDCC Sans" pitchFamily="2" charset="0"/>
              </a:rPr>
              <a:t> devised to apply appropriate density ranges. </a:t>
            </a:r>
          </a:p>
          <a:p>
            <a:pPr marL="285750" indent="-285750">
              <a:spcAft>
                <a:spcPts val="800"/>
              </a:spcAft>
              <a:buFont typeface="Arial" panose="020B0604020202020204" pitchFamily="34" charset="0"/>
              <a:buChar char="•"/>
            </a:pPr>
            <a:r>
              <a:rPr lang="en-IE" sz="1400" dirty="0">
                <a:latin typeface="SDCC Sans" pitchFamily="2" charset="0"/>
              </a:rPr>
              <a:t>Assumption of </a:t>
            </a:r>
            <a:r>
              <a:rPr lang="en-IE" sz="1400" b="1" u="sng" dirty="0">
                <a:latin typeface="SDCC Sans" pitchFamily="2" charset="0"/>
              </a:rPr>
              <a:t>net site area</a:t>
            </a:r>
            <a:r>
              <a:rPr lang="en-IE" sz="1400" dirty="0">
                <a:latin typeface="SDCC Sans" pitchFamily="2" charset="0"/>
              </a:rPr>
              <a:t> for each site to reflect likely developable area. </a:t>
            </a:r>
          </a:p>
          <a:p>
            <a:pPr marL="285750" indent="-285750">
              <a:spcAft>
                <a:spcPts val="800"/>
              </a:spcAft>
              <a:buFont typeface="Arial" panose="020B0604020202020204" pitchFamily="34" charset="0"/>
              <a:buChar char="•"/>
            </a:pPr>
            <a:r>
              <a:rPr lang="en-IE" sz="1400" b="1" u="sng" dirty="0">
                <a:latin typeface="SDCC Sans" pitchFamily="2" charset="0"/>
              </a:rPr>
              <a:t>Infrastructure, planning and sustainability assessment</a:t>
            </a:r>
            <a:r>
              <a:rPr lang="en-IE" sz="1400" dirty="0">
                <a:latin typeface="SDCC Sans" pitchFamily="2" charset="0"/>
              </a:rPr>
              <a:t> to assess suitability and deliverability of lands.</a:t>
            </a:r>
          </a:p>
          <a:p>
            <a:pPr marL="285750" indent="-285750">
              <a:spcAft>
                <a:spcPts val="800"/>
              </a:spcAft>
              <a:buFont typeface="Arial" panose="020B0604020202020204" pitchFamily="34" charset="0"/>
              <a:buChar char="•"/>
            </a:pPr>
            <a:r>
              <a:rPr lang="en-IE" sz="1400" b="1" u="sng" dirty="0">
                <a:latin typeface="SDCC Sans" pitchFamily="2" charset="0"/>
              </a:rPr>
              <a:t>Stakeholder engagement</a:t>
            </a:r>
            <a:r>
              <a:rPr lang="en-IE" sz="1400" dirty="0">
                <a:latin typeface="SDCC Sans" pitchFamily="2" charset="0"/>
              </a:rPr>
              <a:t> with various SDCC directorates and key external partners.</a:t>
            </a:r>
          </a:p>
          <a:p>
            <a:pPr marL="285750" indent="-285750">
              <a:lnSpc>
                <a:spcPct val="90000"/>
              </a:lnSpc>
              <a:spcAft>
                <a:spcPts val="800"/>
              </a:spcAft>
              <a:buFont typeface="Arial" panose="020B0604020202020204" pitchFamily="34" charset="0"/>
              <a:buChar char="•"/>
            </a:pPr>
            <a:r>
              <a:rPr lang="en-IE" sz="1400" dirty="0">
                <a:latin typeface="SDCC Sans" pitchFamily="2" charset="0"/>
              </a:rPr>
              <a:t>Identification of </a:t>
            </a:r>
            <a:r>
              <a:rPr lang="en-IE" sz="1400" b="1" u="sng" dirty="0">
                <a:latin typeface="SDCC Sans" pitchFamily="2" charset="0"/>
              </a:rPr>
              <a:t>potential future development lands</a:t>
            </a:r>
            <a:r>
              <a:rPr lang="en-IE" sz="1400" dirty="0">
                <a:latin typeface="SDCC Sans" pitchFamily="2" charset="0"/>
              </a:rPr>
              <a:t> (i.e. not currently zoned for residential use).</a:t>
            </a:r>
          </a:p>
          <a:p>
            <a:pPr marL="285750" indent="-285750">
              <a:lnSpc>
                <a:spcPct val="90000"/>
              </a:lnSpc>
              <a:spcAft>
                <a:spcPts val="800"/>
              </a:spcAft>
              <a:buFont typeface="Arial" panose="020B0604020202020204" pitchFamily="34" charset="0"/>
              <a:buChar char="•"/>
            </a:pPr>
            <a:r>
              <a:rPr lang="en-GB" sz="1400" b="1" u="sng" dirty="0">
                <a:latin typeface="SDCC Sans" pitchFamily="2" charset="0"/>
              </a:rPr>
              <a:t>Evidence-led criteria-based assessment</a:t>
            </a:r>
            <a:r>
              <a:rPr lang="en-GB" sz="1400" dirty="0">
                <a:latin typeface="SDCC Sans" pitchFamily="2" charset="0"/>
              </a:rPr>
              <a:t> of lands </a:t>
            </a:r>
            <a:r>
              <a:rPr lang="en-IE" sz="1400" dirty="0">
                <a:latin typeface="SDCC Sans" pitchFamily="2" charset="0"/>
              </a:rPr>
              <a:t>aligning with local, regional and national policy to identify the most suitable lands.</a:t>
            </a:r>
          </a:p>
          <a:p>
            <a:pPr lvl="0">
              <a:spcAft>
                <a:spcPts val="800"/>
              </a:spcAft>
            </a:pPr>
            <a:endParaRPr lang="en-GB" sz="1400" dirty="0">
              <a:latin typeface="SDCC Sans" pitchFamily="2" charset="0"/>
            </a:endParaRPr>
          </a:p>
        </p:txBody>
      </p:sp>
      <p:pic>
        <p:nvPicPr>
          <p:cNvPr id="6" name="Picture 5">
            <a:extLst>
              <a:ext uri="{FF2B5EF4-FFF2-40B4-BE49-F238E27FC236}">
                <a16:creationId xmlns:a16="http://schemas.microsoft.com/office/drawing/2014/main" id="{E4DD809D-B77F-0CE2-245D-F7A86EC8A70D}"/>
              </a:ext>
            </a:extLst>
          </p:cNvPr>
          <p:cNvPicPr>
            <a:picLocks noChangeAspect="1"/>
          </p:cNvPicPr>
          <p:nvPr/>
        </p:nvPicPr>
        <p:blipFill>
          <a:blip r:embed="rId2"/>
          <a:srcRect l="17"/>
          <a:stretch>
            <a:fillRect/>
          </a:stretch>
        </p:blipFill>
        <p:spPr>
          <a:xfrm>
            <a:off x="8184232" y="1508259"/>
            <a:ext cx="3503298" cy="4640928"/>
          </a:xfrm>
          <a:prstGeom prst="roundRect">
            <a:avLst/>
          </a:prstGeom>
          <a:noFill/>
        </p:spPr>
      </p:pic>
    </p:spTree>
    <p:extLst>
      <p:ext uri="{BB962C8B-B14F-4D97-AF65-F5344CB8AC3E}">
        <p14:creationId xmlns:p14="http://schemas.microsoft.com/office/powerpoint/2010/main" val="16426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78101-B883-6E6A-0747-8055AE537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4D576-6E99-9DA9-E312-2383F5642923}"/>
              </a:ext>
            </a:extLst>
          </p:cNvPr>
          <p:cNvSpPr>
            <a:spLocks noGrp="1"/>
          </p:cNvSpPr>
          <p:nvPr>
            <p:ph type="title"/>
          </p:nvPr>
        </p:nvSpPr>
        <p:spPr>
          <a:xfrm>
            <a:off x="504471" y="471704"/>
            <a:ext cx="4944575" cy="856798"/>
          </a:xfrm>
        </p:spPr>
        <p:txBody>
          <a:bodyPr anchor="ctr">
            <a:normAutofit/>
          </a:bodyPr>
          <a:lstStyle/>
          <a:p>
            <a:r>
              <a:rPr lang="en-US">
                <a:latin typeface="SDCC Sans" pitchFamily="2" charset="0"/>
              </a:rPr>
              <a:t>Approach</a:t>
            </a:r>
            <a:endParaRPr lang="en-US" dirty="0">
              <a:latin typeface="SDCC Sans" pitchFamily="2" charset="0"/>
            </a:endParaRPr>
          </a:p>
        </p:txBody>
      </p:sp>
      <p:sp>
        <p:nvSpPr>
          <p:cNvPr id="3" name="Text Placeholder 2">
            <a:extLst>
              <a:ext uri="{FF2B5EF4-FFF2-40B4-BE49-F238E27FC236}">
                <a16:creationId xmlns:a16="http://schemas.microsoft.com/office/drawing/2014/main" id="{15B44FF1-FA6B-323D-C2F4-BA115F1C2D6D}"/>
              </a:ext>
            </a:extLst>
          </p:cNvPr>
          <p:cNvSpPr>
            <a:spLocks noGrp="1"/>
          </p:cNvSpPr>
          <p:nvPr>
            <p:ph type="body" idx="1"/>
          </p:nvPr>
        </p:nvSpPr>
        <p:spPr>
          <a:xfrm>
            <a:off x="504470" y="1577340"/>
            <a:ext cx="5951570" cy="4948004"/>
          </a:xfrm>
        </p:spPr>
        <p:txBody>
          <a:bodyPr>
            <a:noAutofit/>
          </a:bodyPr>
          <a:lstStyle/>
          <a:p>
            <a:pPr lvl="0">
              <a:spcAft>
                <a:spcPts val="800"/>
              </a:spcAft>
              <a:defRPr/>
            </a:pPr>
            <a:r>
              <a:rPr lang="en-GB" sz="1400" dirty="0">
                <a:latin typeface="SDCC Sans" pitchFamily="2" charset="0"/>
              </a:rPr>
              <a:t>A spatial overview of land status and development potential under the following classifications:</a:t>
            </a:r>
          </a:p>
          <a:p>
            <a:pPr marL="561646" lvl="2" indent="-284400">
              <a:spcAft>
                <a:spcPts val="800"/>
              </a:spcAft>
              <a:buFont typeface="+mj-lt"/>
              <a:buAutoNum type="alphaLcParenR"/>
              <a:defRPr/>
            </a:pPr>
            <a:r>
              <a:rPr lang="en-GB" sz="1400" b="1" dirty="0">
                <a:solidFill>
                  <a:srgbClr val="363A92"/>
                </a:solidFill>
                <a:latin typeface="SDCC Sans" pitchFamily="2" charset="0"/>
              </a:rPr>
              <a:t>None </a:t>
            </a:r>
            <a:r>
              <a:rPr lang="en-GB" sz="1400" dirty="0">
                <a:solidFill>
                  <a:srgbClr val="363A92"/>
                </a:solidFill>
                <a:latin typeface="SDCC Sans" pitchFamily="2" charset="0"/>
              </a:rPr>
              <a:t>– Lands not considered to have any potential for residential development for the foreseeable future.</a:t>
            </a:r>
          </a:p>
          <a:p>
            <a:pPr marL="561646" lvl="2" indent="-284400">
              <a:spcAft>
                <a:spcPts val="800"/>
              </a:spcAft>
              <a:buFont typeface="+mj-lt"/>
              <a:buAutoNum type="alphaLcParenR"/>
              <a:defRPr/>
            </a:pPr>
            <a:r>
              <a:rPr lang="en-GB" sz="1400" b="1" dirty="0">
                <a:solidFill>
                  <a:srgbClr val="363A92"/>
                </a:solidFill>
                <a:latin typeface="SDCC Sans" pitchFamily="2" charset="0"/>
              </a:rPr>
              <a:t>Under Construction </a:t>
            </a:r>
            <a:r>
              <a:rPr lang="en-GB" sz="1400" dirty="0">
                <a:solidFill>
                  <a:srgbClr val="363A92"/>
                </a:solidFill>
                <a:latin typeface="SDCC Sans" pitchFamily="2" charset="0"/>
              </a:rPr>
              <a:t>– Lands that have a grant of permission, and development has commenced.</a:t>
            </a:r>
          </a:p>
          <a:p>
            <a:pPr marL="561646" lvl="2" indent="-284400">
              <a:spcAft>
                <a:spcPts val="800"/>
              </a:spcAft>
              <a:buFont typeface="+mj-lt"/>
              <a:buAutoNum type="alphaLcParenR"/>
              <a:defRPr/>
            </a:pPr>
            <a:r>
              <a:rPr lang="en-GB" sz="1400" b="1" dirty="0">
                <a:solidFill>
                  <a:srgbClr val="363A92"/>
                </a:solidFill>
                <a:latin typeface="SDCC Sans" pitchFamily="2" charset="0"/>
              </a:rPr>
              <a:t>Outstanding Permission </a:t>
            </a:r>
            <a:r>
              <a:rPr lang="en-GB" sz="1400" dirty="0">
                <a:solidFill>
                  <a:srgbClr val="363A92"/>
                </a:solidFill>
                <a:latin typeface="SDCC Sans" pitchFamily="2" charset="0"/>
              </a:rPr>
              <a:t>- Lands that have a grant of permission, but development has not commenced.</a:t>
            </a:r>
          </a:p>
          <a:p>
            <a:pPr marL="561646" lvl="2" indent="-284400">
              <a:spcAft>
                <a:spcPts val="800"/>
              </a:spcAft>
              <a:buFont typeface="+mj-lt"/>
              <a:buAutoNum type="alphaLcParenR"/>
              <a:defRPr/>
            </a:pPr>
            <a:r>
              <a:rPr lang="en-GB" sz="1400" b="1" dirty="0">
                <a:solidFill>
                  <a:srgbClr val="363A92"/>
                </a:solidFill>
                <a:latin typeface="SDCC Sans" pitchFamily="2" charset="0"/>
              </a:rPr>
              <a:t>Zoned Available (Non-Strategic) </a:t>
            </a:r>
            <a:r>
              <a:rPr lang="en-GB" sz="1400" dirty="0">
                <a:solidFill>
                  <a:srgbClr val="363A92"/>
                </a:solidFill>
                <a:latin typeface="SDCC Sans" pitchFamily="2" charset="0"/>
              </a:rPr>
              <a:t>– Lands zoned and available for residential development outside of identified strategic development areas. </a:t>
            </a:r>
          </a:p>
          <a:p>
            <a:pPr marL="561646" lvl="2" indent="-284400">
              <a:spcAft>
                <a:spcPts val="800"/>
              </a:spcAft>
              <a:buFont typeface="+mj-lt"/>
              <a:buAutoNum type="alphaLcParenR"/>
              <a:defRPr/>
            </a:pPr>
            <a:r>
              <a:rPr lang="en-GB" sz="1400" b="1" dirty="0">
                <a:solidFill>
                  <a:srgbClr val="363A92"/>
                </a:solidFill>
                <a:latin typeface="SDCC Sans" pitchFamily="2" charset="0"/>
              </a:rPr>
              <a:t>Zoned Available (Strategic) </a:t>
            </a:r>
            <a:r>
              <a:rPr lang="en-GB" sz="1400" dirty="0">
                <a:solidFill>
                  <a:srgbClr val="363A92"/>
                </a:solidFill>
                <a:latin typeface="SDCC Sans" pitchFamily="2" charset="0"/>
              </a:rPr>
              <a:t>– Lands zoned for residential development within strategic development areas.</a:t>
            </a:r>
          </a:p>
          <a:p>
            <a:pPr marL="561646" lvl="2" indent="-284400">
              <a:spcAft>
                <a:spcPts val="800"/>
              </a:spcAft>
              <a:buFont typeface="+mj-lt"/>
              <a:buAutoNum type="alphaLcParenR"/>
              <a:defRPr/>
            </a:pPr>
            <a:r>
              <a:rPr lang="en-GB" sz="1400" b="1" dirty="0">
                <a:solidFill>
                  <a:srgbClr val="363A92"/>
                </a:solidFill>
                <a:latin typeface="SDCC Sans" pitchFamily="2" charset="0"/>
              </a:rPr>
              <a:t>Long-term Zoned Potential </a:t>
            </a:r>
            <a:r>
              <a:rPr lang="en-GB" sz="1400" dirty="0">
                <a:solidFill>
                  <a:srgbClr val="363A92"/>
                </a:solidFill>
                <a:latin typeface="SDCC Sans" pitchFamily="2" charset="0"/>
              </a:rPr>
              <a:t>- Lands zoned for residential uses considered to be underdeveloped, but which would require significant intervention/redevelopment.</a:t>
            </a:r>
          </a:p>
          <a:p>
            <a:pPr marL="561646" lvl="2" indent="-284400">
              <a:spcAft>
                <a:spcPts val="800"/>
              </a:spcAft>
              <a:buFont typeface="+mj-lt"/>
              <a:buAutoNum type="alphaLcParenR"/>
              <a:defRPr/>
            </a:pPr>
            <a:r>
              <a:rPr lang="en-GB" sz="1400" b="1" dirty="0">
                <a:solidFill>
                  <a:srgbClr val="363A92"/>
                </a:solidFill>
                <a:latin typeface="SDCC Sans" pitchFamily="2" charset="0"/>
              </a:rPr>
              <a:t>Future Potential </a:t>
            </a:r>
            <a:r>
              <a:rPr lang="en-GB" sz="1400" dirty="0">
                <a:solidFill>
                  <a:srgbClr val="363A92"/>
                </a:solidFill>
                <a:latin typeface="SDCC Sans" pitchFamily="2" charset="0"/>
              </a:rPr>
              <a:t>- Lands not zoned for residential uses, but which may have future potential for residential uses subject to assessment. </a:t>
            </a:r>
          </a:p>
          <a:p>
            <a:pPr marL="561646" lvl="2" indent="-284400">
              <a:spcAft>
                <a:spcPts val="800"/>
              </a:spcAft>
              <a:buFont typeface="+mj-lt"/>
              <a:buAutoNum type="alphaLcParenR"/>
              <a:defRPr/>
            </a:pPr>
            <a:endParaRPr lang="en-GB" sz="1400" dirty="0">
              <a:solidFill>
                <a:srgbClr val="363A92"/>
              </a:solidFill>
              <a:latin typeface="SDCC Sans" pitchFamily="2" charset="0"/>
            </a:endParaRPr>
          </a:p>
          <a:p>
            <a:pPr marL="285750" indent="-285750">
              <a:spcAft>
                <a:spcPts val="800"/>
              </a:spcAft>
              <a:buFont typeface="Arial" panose="020B0604020202020204" pitchFamily="34" charset="0"/>
              <a:buChar char="•"/>
            </a:pPr>
            <a:endParaRPr lang="en-IE" sz="1400" dirty="0">
              <a:latin typeface="SDCC Sans" pitchFamily="2" charset="0"/>
            </a:endParaRPr>
          </a:p>
          <a:p>
            <a:pPr marL="285750" indent="-285750">
              <a:spcAft>
                <a:spcPts val="800"/>
              </a:spcAft>
              <a:buFont typeface="Arial" panose="020B0604020202020204" pitchFamily="34" charset="0"/>
              <a:buChar char="•"/>
            </a:pPr>
            <a:endParaRPr lang="en-IE" sz="1400" dirty="0">
              <a:latin typeface="SDCC Sans" pitchFamily="2" charset="0"/>
            </a:endParaRPr>
          </a:p>
        </p:txBody>
      </p:sp>
      <p:pic>
        <p:nvPicPr>
          <p:cNvPr id="6" name="Picture 5">
            <a:extLst>
              <a:ext uri="{FF2B5EF4-FFF2-40B4-BE49-F238E27FC236}">
                <a16:creationId xmlns:a16="http://schemas.microsoft.com/office/drawing/2014/main" id="{AEAF593A-0555-D0CA-C0BE-882A1764BB1D}"/>
              </a:ext>
            </a:extLst>
          </p:cNvPr>
          <p:cNvPicPr>
            <a:picLocks noChangeAspect="1"/>
          </p:cNvPicPr>
          <p:nvPr/>
        </p:nvPicPr>
        <p:blipFill>
          <a:blip r:embed="rId2"/>
          <a:srcRect l="20059" r="7450"/>
          <a:stretch>
            <a:fillRect/>
          </a:stretch>
        </p:blipFill>
        <p:spPr>
          <a:xfrm>
            <a:off x="6960096" y="1328502"/>
            <a:ext cx="4944575" cy="4991797"/>
          </a:xfrm>
          <a:prstGeom prst="rect">
            <a:avLst/>
          </a:prstGeom>
        </p:spPr>
      </p:pic>
    </p:spTree>
    <p:extLst>
      <p:ext uri="{BB962C8B-B14F-4D97-AF65-F5344CB8AC3E}">
        <p14:creationId xmlns:p14="http://schemas.microsoft.com/office/powerpoint/2010/main" val="222288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6F1C8-92A6-C56C-99FF-CF34E5B63F64}"/>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964634C5-E977-6C5F-3F6E-4E21A0E0034A}"/>
              </a:ext>
            </a:extLst>
          </p:cNvPr>
          <p:cNvSpPr>
            <a:spLocks noGrp="1"/>
          </p:cNvSpPr>
          <p:nvPr>
            <p:ph type="title"/>
          </p:nvPr>
        </p:nvSpPr>
        <p:spPr>
          <a:xfrm>
            <a:off x="504471" y="471704"/>
            <a:ext cx="7895785" cy="856798"/>
          </a:xfrm>
        </p:spPr>
        <p:txBody>
          <a:bodyPr anchor="ctr">
            <a:normAutofit/>
          </a:bodyPr>
          <a:lstStyle/>
          <a:p>
            <a:r>
              <a:rPr lang="en-US" dirty="0">
                <a:latin typeface="SDCC Sans" pitchFamily="2" charset="0"/>
              </a:rPr>
              <a:t>Current Zoned Land Capacity</a:t>
            </a:r>
          </a:p>
        </p:txBody>
      </p:sp>
      <p:sp>
        <p:nvSpPr>
          <p:cNvPr id="3" name="Text Placeholder 2">
            <a:extLst>
              <a:ext uri="{FF2B5EF4-FFF2-40B4-BE49-F238E27FC236}">
                <a16:creationId xmlns:a16="http://schemas.microsoft.com/office/drawing/2014/main" id="{F236AACD-7627-6F62-540E-23FFE5D67042}"/>
              </a:ext>
            </a:extLst>
          </p:cNvPr>
          <p:cNvSpPr txBox="1">
            <a:spLocks/>
          </p:cNvSpPr>
          <p:nvPr/>
        </p:nvSpPr>
        <p:spPr>
          <a:xfrm>
            <a:off x="504471" y="1328502"/>
            <a:ext cx="11352170" cy="5196842"/>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r>
              <a:rPr lang="en-GB" b="1" i="1" dirty="0">
                <a:latin typeface="SDCC Sans" pitchFamily="2" charset="0"/>
              </a:rPr>
              <a:t>‘SDAs’ </a:t>
            </a:r>
            <a:r>
              <a:rPr lang="en-GB" dirty="0">
                <a:latin typeface="SDCC Sans" pitchFamily="2" charset="0"/>
              </a:rPr>
              <a:t>are Strategic Development Areas, including:</a:t>
            </a:r>
          </a:p>
          <a:p>
            <a:pPr marL="897392" lvl="2" indent="-342900" algn="just">
              <a:lnSpc>
                <a:spcPct val="107000"/>
              </a:lnSpc>
              <a:spcAft>
                <a:spcPts val="800"/>
              </a:spcAft>
              <a:buFont typeface="Wingdings" panose="05000000000000000000" pitchFamily="2" charset="2"/>
              <a:buChar char="Ø"/>
              <a:defRPr/>
            </a:pPr>
            <a:r>
              <a:rPr lang="en-GB" dirty="0">
                <a:latin typeface="SDCC Sans" pitchFamily="2" charset="0"/>
              </a:rPr>
              <a:t>Adamstown SDZ</a:t>
            </a:r>
          </a:p>
          <a:p>
            <a:pPr marL="897392" lvl="2" indent="-342900" algn="just">
              <a:lnSpc>
                <a:spcPct val="107000"/>
              </a:lnSpc>
              <a:spcAft>
                <a:spcPts val="800"/>
              </a:spcAft>
              <a:buFont typeface="Wingdings" panose="05000000000000000000" pitchFamily="2" charset="2"/>
              <a:buChar char="Ø"/>
              <a:defRPr/>
            </a:pPr>
            <a:r>
              <a:rPr lang="en-GB" dirty="0">
                <a:latin typeface="SDCC Sans" pitchFamily="2" charset="0"/>
              </a:rPr>
              <a:t>Clonburris SDZ</a:t>
            </a:r>
          </a:p>
          <a:p>
            <a:pPr marL="897392" lvl="2" indent="-342900" algn="just">
              <a:lnSpc>
                <a:spcPct val="107000"/>
              </a:lnSpc>
              <a:spcAft>
                <a:spcPts val="800"/>
              </a:spcAft>
              <a:buFont typeface="Wingdings" panose="05000000000000000000" pitchFamily="2" charset="2"/>
              <a:buChar char="Ø"/>
              <a:defRPr/>
            </a:pPr>
            <a:r>
              <a:rPr lang="en-GB" dirty="0">
                <a:latin typeface="SDCC Sans" pitchFamily="2" charset="0"/>
              </a:rPr>
              <a:t>Tallaght LAP</a:t>
            </a:r>
          </a:p>
          <a:p>
            <a:pPr marL="897392" lvl="2" indent="-342900" algn="just">
              <a:lnSpc>
                <a:spcPct val="107000"/>
              </a:lnSpc>
              <a:spcAft>
                <a:spcPts val="800"/>
              </a:spcAft>
              <a:buFont typeface="Wingdings" panose="05000000000000000000" pitchFamily="2" charset="2"/>
              <a:buChar char="Ø"/>
              <a:defRPr/>
            </a:pPr>
            <a:r>
              <a:rPr lang="en-GB" dirty="0">
                <a:latin typeface="SDCC Sans" pitchFamily="2" charset="0"/>
              </a:rPr>
              <a:t>City Edge </a:t>
            </a:r>
          </a:p>
          <a:p>
            <a:pPr marL="342900" indent="-342900" algn="just">
              <a:lnSpc>
                <a:spcPct val="107000"/>
              </a:lnSpc>
              <a:spcAft>
                <a:spcPts val="800"/>
              </a:spcAft>
              <a:buFont typeface="Arial" panose="020B0604020202020204" pitchFamily="34" charset="0"/>
              <a:buChar char="•"/>
              <a:defRPr/>
            </a:pPr>
            <a:r>
              <a:rPr lang="en-GB" b="1" i="1" dirty="0">
                <a:latin typeface="SDCC Sans" pitchFamily="2" charset="0"/>
              </a:rPr>
              <a:t>‘Non-SDAs’ </a:t>
            </a:r>
            <a:r>
              <a:rPr lang="en-GB" dirty="0">
                <a:latin typeface="SDCC Sans" pitchFamily="2" charset="0"/>
              </a:rPr>
              <a:t>comprises of the rest of the County.</a:t>
            </a:r>
          </a:p>
          <a:p>
            <a:pPr marL="342900" indent="-342900" algn="just">
              <a:lnSpc>
                <a:spcPct val="107000"/>
              </a:lnSpc>
              <a:spcAft>
                <a:spcPts val="800"/>
              </a:spcAft>
              <a:buFont typeface="Arial" panose="020B0604020202020204" pitchFamily="34" charset="0"/>
              <a:buChar char="•"/>
              <a:defRPr/>
            </a:pPr>
            <a:r>
              <a:rPr lang="en-GB" b="1" i="1" dirty="0">
                <a:latin typeface="SDCC Sans" pitchFamily="2" charset="0"/>
              </a:rPr>
              <a:t>‘Total Zoned Land Capacity’ </a:t>
            </a:r>
            <a:r>
              <a:rPr lang="en-GB" dirty="0">
                <a:latin typeface="SDCC Sans" pitchFamily="2" charset="0"/>
              </a:rPr>
              <a:t>comprises of zoned lands (construction ongoing, permission in place and zoned) considered to be developable in the short/medium-term, subject to more detailed site-specific analysis.</a:t>
            </a:r>
          </a:p>
          <a:p>
            <a:pPr marL="897392" lvl="2" indent="-342900" algn="just">
              <a:lnSpc>
                <a:spcPct val="107000"/>
              </a:lnSpc>
              <a:spcAft>
                <a:spcPts val="800"/>
              </a:spcAft>
              <a:buFont typeface="Wingdings" panose="05000000000000000000" pitchFamily="2" charset="2"/>
              <a:buChar char="Ø"/>
              <a:defRPr/>
            </a:pPr>
            <a:r>
              <a:rPr lang="en-GB" dirty="0">
                <a:latin typeface="SDCC Sans" pitchFamily="2" charset="0"/>
              </a:rPr>
              <a:t>This includes a proportion of lands within strategic development areas.</a:t>
            </a:r>
          </a:p>
          <a:p>
            <a:pPr marL="342900" indent="-342900" algn="just">
              <a:lnSpc>
                <a:spcPct val="107000"/>
              </a:lnSpc>
              <a:spcAft>
                <a:spcPts val="800"/>
              </a:spcAft>
              <a:buFont typeface="Arial" panose="020B0604020202020204" pitchFamily="34" charset="0"/>
              <a:buChar char="•"/>
              <a:defRPr/>
            </a:pPr>
            <a:r>
              <a:rPr lang="en-GB" b="1" i="1" dirty="0">
                <a:latin typeface="SDCC Sans" pitchFamily="2" charset="0"/>
              </a:rPr>
              <a:t>‘Long-term Zoned Potential’ </a:t>
            </a:r>
            <a:r>
              <a:rPr lang="en-GB" dirty="0">
                <a:latin typeface="SDCC Sans" pitchFamily="2" charset="0"/>
              </a:rPr>
              <a:t>comprises of zoned lands </a:t>
            </a:r>
            <a:r>
              <a:rPr lang="en-GB" sz="1400" dirty="0">
                <a:latin typeface="SDCC Sans" pitchFamily="2" charset="0"/>
                <a:ea typeface="Calibri" panose="020F0502020204030204" pitchFamily="34" charset="0"/>
                <a:cs typeface="Times New Roman" panose="02020603050405020304" pitchFamily="18" charset="0"/>
              </a:rPr>
              <a:t>considered to be developable over a longer timeframe (up to and beyond 2040) due to, inter alia:</a:t>
            </a:r>
          </a:p>
          <a:p>
            <a:pPr marL="897392" lvl="2" indent="-342900" algn="just">
              <a:lnSpc>
                <a:spcPct val="107000"/>
              </a:lnSpc>
              <a:spcAft>
                <a:spcPts val="800"/>
              </a:spcAft>
              <a:buFont typeface="Wingdings" panose="05000000000000000000" pitchFamily="2" charset="2"/>
              <a:buChar char="Ø"/>
              <a:defRPr/>
            </a:pPr>
            <a:r>
              <a:rPr lang="en-GB" sz="1395" dirty="0">
                <a:latin typeface="SDCC Sans" pitchFamily="2" charset="0"/>
                <a:ea typeface="Calibri" panose="020F0502020204030204" pitchFamily="34" charset="0"/>
                <a:cs typeface="Times New Roman" panose="02020603050405020304" pitchFamily="18" charset="0"/>
              </a:rPr>
              <a:t>Gradual regeneration, infill or </a:t>
            </a:r>
            <a:r>
              <a:rPr lang="en-GB" sz="1395" dirty="0" err="1">
                <a:latin typeface="SDCC Sans" pitchFamily="2" charset="0"/>
                <a:ea typeface="Calibri" panose="020F0502020204030204" pitchFamily="34" charset="0"/>
                <a:cs typeface="Times New Roman" panose="02020603050405020304" pitchFamily="18" charset="0"/>
              </a:rPr>
              <a:t>backland</a:t>
            </a:r>
            <a:r>
              <a:rPr lang="en-GB" sz="1395" dirty="0">
                <a:latin typeface="SDCC Sans" pitchFamily="2" charset="0"/>
                <a:ea typeface="Calibri" panose="020F0502020204030204" pitchFamily="34" charset="0"/>
                <a:cs typeface="Times New Roman" panose="02020603050405020304" pitchFamily="18" charset="0"/>
              </a:rPr>
              <a:t> development,</a:t>
            </a:r>
          </a:p>
          <a:p>
            <a:pPr marL="897392" lvl="2" indent="-342900" algn="just">
              <a:lnSpc>
                <a:spcPct val="107000"/>
              </a:lnSpc>
              <a:spcAft>
                <a:spcPts val="800"/>
              </a:spcAft>
              <a:buFont typeface="Wingdings" panose="05000000000000000000" pitchFamily="2" charset="2"/>
              <a:buChar char="Ø"/>
              <a:defRPr/>
            </a:pPr>
            <a:r>
              <a:rPr lang="en-GB" sz="1395" dirty="0">
                <a:latin typeface="SDCC Sans" pitchFamily="2" charset="0"/>
                <a:ea typeface="Calibri" panose="020F0502020204030204" pitchFamily="34" charset="0"/>
                <a:cs typeface="Times New Roman" panose="02020603050405020304" pitchFamily="18" charset="0"/>
              </a:rPr>
              <a:t>Anticipated phased delivery of strategic long-term development areas, and</a:t>
            </a:r>
          </a:p>
          <a:p>
            <a:pPr marL="897392" lvl="2" indent="-342900" algn="just">
              <a:lnSpc>
                <a:spcPct val="107000"/>
              </a:lnSpc>
              <a:spcAft>
                <a:spcPts val="800"/>
              </a:spcAft>
              <a:buFont typeface="Wingdings" panose="05000000000000000000" pitchFamily="2" charset="2"/>
              <a:buChar char="Ø"/>
              <a:defRPr/>
            </a:pPr>
            <a:r>
              <a:rPr lang="en-GB" sz="1395" dirty="0">
                <a:latin typeface="SDCC Sans" pitchFamily="2" charset="0"/>
                <a:ea typeface="Calibri" panose="020F0502020204030204" pitchFamily="34" charset="0"/>
                <a:cs typeface="Times New Roman" panose="02020603050405020304" pitchFamily="18" charset="0"/>
              </a:rPr>
              <a:t>Significant constraints or infrastructure shortfalls to be addressed.</a:t>
            </a:r>
          </a:p>
          <a:p>
            <a:pPr marL="342900" indent="-342900" algn="just">
              <a:lnSpc>
                <a:spcPct val="107000"/>
              </a:lnSpc>
              <a:spcAft>
                <a:spcPts val="800"/>
              </a:spcAft>
              <a:buFont typeface="Arial" panose="020B0604020202020204" pitchFamily="34" charset="0"/>
              <a:buChar char="•"/>
              <a:defRPr/>
            </a:pPr>
            <a:r>
              <a:rPr lang="en-GB" sz="1400" dirty="0">
                <a:latin typeface="SDCC Sans" pitchFamily="2" charset="0"/>
                <a:ea typeface="Calibri" panose="020F0502020204030204" pitchFamily="34" charset="0"/>
                <a:cs typeface="Times New Roman" panose="02020603050405020304" pitchFamily="18" charset="0"/>
              </a:rPr>
              <a:t>Further detailed infrastructure and planning analysis (currently underway) is required to estimate the deliverability of these lands to ascertain the adequacy of zoned lands to key milestones of 2028, 2030, 2034 and 2040 in order to respond to the revised housing targets.</a:t>
            </a:r>
          </a:p>
        </p:txBody>
      </p:sp>
    </p:spTree>
    <p:extLst>
      <p:ext uri="{BB962C8B-B14F-4D97-AF65-F5344CB8AC3E}">
        <p14:creationId xmlns:p14="http://schemas.microsoft.com/office/powerpoint/2010/main" val="420113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5222-F4A8-87D4-1278-71D4028CAE6D}"/>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E24D8F1C-938E-FD97-742B-4E6986D17EB9}"/>
              </a:ext>
            </a:extLst>
          </p:cNvPr>
          <p:cNvSpPr>
            <a:spLocks noGrp="1"/>
          </p:cNvSpPr>
          <p:nvPr>
            <p:ph type="title"/>
          </p:nvPr>
        </p:nvSpPr>
        <p:spPr>
          <a:xfrm>
            <a:off x="504471" y="471704"/>
            <a:ext cx="7895785" cy="856798"/>
          </a:xfrm>
        </p:spPr>
        <p:txBody>
          <a:bodyPr anchor="ctr">
            <a:normAutofit/>
          </a:bodyPr>
          <a:lstStyle/>
          <a:p>
            <a:r>
              <a:rPr lang="en-US" dirty="0">
                <a:latin typeface="SDCC Sans" pitchFamily="2" charset="0"/>
              </a:rPr>
              <a:t>Current Zoned Land Capacity</a:t>
            </a:r>
          </a:p>
        </p:txBody>
      </p:sp>
      <p:sp>
        <p:nvSpPr>
          <p:cNvPr id="3" name="Text Placeholder 2">
            <a:extLst>
              <a:ext uri="{FF2B5EF4-FFF2-40B4-BE49-F238E27FC236}">
                <a16:creationId xmlns:a16="http://schemas.microsoft.com/office/drawing/2014/main" id="{A6F08DB2-4B8D-17BD-8B8D-6BD9593DE83D}"/>
              </a:ext>
            </a:extLst>
          </p:cNvPr>
          <p:cNvSpPr txBox="1">
            <a:spLocks/>
          </p:cNvSpPr>
          <p:nvPr/>
        </p:nvSpPr>
        <p:spPr>
          <a:xfrm>
            <a:off x="504471" y="3140968"/>
            <a:ext cx="11352170" cy="3384376"/>
          </a:xfrm>
          <a:prstGeom prst="rect">
            <a:avLst/>
          </a:prstGeom>
        </p:spPr>
        <p:txBody>
          <a:bodyPr vert="horz" lIns="0" tIns="0" rIns="0" bIns="0" rtlCol="0">
            <a:no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342900" indent="-342900" algn="just">
              <a:lnSpc>
                <a:spcPct val="107000"/>
              </a:lnSpc>
              <a:spcAft>
                <a:spcPts val="800"/>
              </a:spcAft>
              <a:buFont typeface="Arial" panose="020B0604020202020204" pitchFamily="34" charset="0"/>
              <a:buChar char="•"/>
              <a:defRPr/>
            </a:pPr>
            <a:endParaRPr lang="en-GB" sz="1400" dirty="0">
              <a:latin typeface="SDCC Sans" pitchFamily="2"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F6784C2E-26A9-AA8E-167D-7A86C8F86675}"/>
              </a:ext>
            </a:extLst>
          </p:cNvPr>
          <p:cNvGraphicFramePr>
            <a:graphicFrameLocks noGrp="1"/>
          </p:cNvGraphicFramePr>
          <p:nvPr>
            <p:extLst>
              <p:ext uri="{D42A27DB-BD31-4B8C-83A1-F6EECF244321}">
                <p14:modId xmlns:p14="http://schemas.microsoft.com/office/powerpoint/2010/main" val="579803289"/>
              </p:ext>
            </p:extLst>
          </p:nvPr>
        </p:nvGraphicFramePr>
        <p:xfrm>
          <a:off x="1511970" y="1383567"/>
          <a:ext cx="9168059" cy="4473771"/>
        </p:xfrm>
        <a:graphic>
          <a:graphicData uri="http://schemas.openxmlformats.org/drawingml/2006/table">
            <a:tbl>
              <a:tblPr/>
              <a:tblGrid>
                <a:gridCol w="2260329">
                  <a:extLst>
                    <a:ext uri="{9D8B030D-6E8A-4147-A177-3AD203B41FA5}">
                      <a16:colId xmlns:a16="http://schemas.microsoft.com/office/drawing/2014/main" val="1126055962"/>
                    </a:ext>
                  </a:extLst>
                </a:gridCol>
                <a:gridCol w="1151289">
                  <a:extLst>
                    <a:ext uri="{9D8B030D-6E8A-4147-A177-3AD203B41FA5}">
                      <a16:colId xmlns:a16="http://schemas.microsoft.com/office/drawing/2014/main" val="960417701"/>
                    </a:ext>
                  </a:extLst>
                </a:gridCol>
                <a:gridCol w="1151289">
                  <a:extLst>
                    <a:ext uri="{9D8B030D-6E8A-4147-A177-3AD203B41FA5}">
                      <a16:colId xmlns:a16="http://schemas.microsoft.com/office/drawing/2014/main" val="4011394723"/>
                    </a:ext>
                  </a:extLst>
                </a:gridCol>
                <a:gridCol w="1151288">
                  <a:extLst>
                    <a:ext uri="{9D8B030D-6E8A-4147-A177-3AD203B41FA5}">
                      <a16:colId xmlns:a16="http://schemas.microsoft.com/office/drawing/2014/main" val="1973634643"/>
                    </a:ext>
                  </a:extLst>
                </a:gridCol>
                <a:gridCol w="1151288">
                  <a:extLst>
                    <a:ext uri="{9D8B030D-6E8A-4147-A177-3AD203B41FA5}">
                      <a16:colId xmlns:a16="http://schemas.microsoft.com/office/drawing/2014/main" val="4001723875"/>
                    </a:ext>
                  </a:extLst>
                </a:gridCol>
                <a:gridCol w="1151288">
                  <a:extLst>
                    <a:ext uri="{9D8B030D-6E8A-4147-A177-3AD203B41FA5}">
                      <a16:colId xmlns:a16="http://schemas.microsoft.com/office/drawing/2014/main" val="2417193542"/>
                    </a:ext>
                  </a:extLst>
                </a:gridCol>
                <a:gridCol w="1151288">
                  <a:extLst>
                    <a:ext uri="{9D8B030D-6E8A-4147-A177-3AD203B41FA5}">
                      <a16:colId xmlns:a16="http://schemas.microsoft.com/office/drawing/2014/main" val="2506486465"/>
                    </a:ext>
                  </a:extLst>
                </a:gridCol>
              </a:tblGrid>
              <a:tr h="372306">
                <a:tc gridSpan="7">
                  <a:txBody>
                    <a:bodyPr/>
                    <a:lstStyle/>
                    <a:p>
                      <a:pPr algn="ctr" fontAlgn="ctr">
                        <a:buNone/>
                      </a:pPr>
                      <a:r>
                        <a:rPr lang="en-GB" sz="1400" b="1" i="0" u="none" strike="noStrike" dirty="0">
                          <a:solidFill>
                            <a:srgbClr val="FFFFFF"/>
                          </a:solidFill>
                          <a:effectLst/>
                          <a:latin typeface="SDCC Sans" pitchFamily="2" charset="0"/>
                        </a:rPr>
                        <a:t>Zoned Land Capacity and Status as of Q3 2025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lang="en-IE"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11031496"/>
                  </a:ext>
                </a:extLst>
              </a:tr>
              <a:tr h="304800">
                <a:tc>
                  <a:txBody>
                    <a:bodyPr/>
                    <a:lstStyle/>
                    <a:p>
                      <a:pPr algn="ctr" fontAlgn="ctr">
                        <a:buNone/>
                      </a:pPr>
                      <a:r>
                        <a:rPr lang="en-IE" sz="1400" b="1" i="0" u="none" strike="noStrike" dirty="0">
                          <a:solidFill>
                            <a:srgbClr val="FFFFFF"/>
                          </a:solidFill>
                          <a:effectLst/>
                          <a:latin typeface="SDCC Sans" pitchFamily="2" charset="0"/>
                        </a:rPr>
                        <a:t>Status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ctr">
                        <a:buNone/>
                      </a:pPr>
                      <a:r>
                        <a:rPr lang="en-IE" sz="1400" b="1" i="0" u="none" strike="noStrike" dirty="0">
                          <a:solidFill>
                            <a:srgbClr val="FFFFFF"/>
                          </a:solidFill>
                          <a:effectLst/>
                          <a:latin typeface="SDCC Sans" pitchFamily="2" charset="0"/>
                        </a:rPr>
                        <a:t>Total No. Dwellings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ctr">
                        <a:buNone/>
                      </a:pPr>
                      <a:r>
                        <a:rPr lang="en-IE" sz="1400" b="1" i="0" u="none" strike="noStrike" dirty="0">
                          <a:solidFill>
                            <a:srgbClr val="FFFFFF"/>
                          </a:solidFill>
                          <a:effectLst/>
                          <a:latin typeface="SDCC Sans" pitchFamily="2" charset="0"/>
                        </a:rPr>
                        <a:t>Total Area (Hectares)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t">
                        <a:buNone/>
                      </a:pPr>
                      <a:endParaRPr lang="en-IE" sz="1400" b="1" i="0" u="none" strike="noStrike" dirty="0">
                        <a:solidFill>
                          <a:srgbClr val="FFFFFF"/>
                        </a:solidFill>
                        <a:effectLst/>
                        <a:latin typeface="SDCC Sans" pitchFamily="2"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gridSpan="2">
                  <a:txBody>
                    <a:bodyPr/>
                    <a:lstStyle/>
                    <a:p>
                      <a:pPr algn="ctr" fontAlgn="t">
                        <a:buNone/>
                      </a:pPr>
                      <a:r>
                        <a:rPr lang="en-IE" sz="1400" b="0" i="0" u="none" strike="noStrike" dirty="0">
                          <a:solidFill>
                            <a:srgbClr val="FFFFFF"/>
                          </a:solidFill>
                          <a:effectLst/>
                          <a:latin typeface="SDCC Sans" pitchFamily="2" charset="0"/>
                        </a:rPr>
                        <a:t>Of which are in: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hMerge="1">
                  <a:txBody>
                    <a:bodyPr/>
                    <a:lstStyle/>
                    <a:p>
                      <a:endParaRPr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t">
                        <a:buNone/>
                      </a:pPr>
                      <a:r>
                        <a:rPr lang="en-GB" sz="1400" b="0" i="0" u="none" strike="noStrike" dirty="0">
                          <a:solidFill>
                            <a:srgbClr val="FFFFFF"/>
                          </a:solidFill>
                          <a:effectLst/>
                          <a:latin typeface="SDCC Sans" pitchFamily="2" charset="0"/>
                        </a:rPr>
                        <a:t>Average Densities</a:t>
                      </a:r>
                      <a:endParaRPr lang="en-IE" sz="1400" b="0" i="0" u="none" strike="noStrike" dirty="0">
                        <a:solidFill>
                          <a:srgbClr val="FFFFFF"/>
                        </a:solidFill>
                        <a:effectLst/>
                        <a:latin typeface="SDCC Sans" pitchFamily="2"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1920405708"/>
                  </a:ext>
                </a:extLst>
              </a:tr>
              <a:tr h="304800">
                <a:tc>
                  <a:txBody>
                    <a:bodyPr/>
                    <a:lstStyle/>
                    <a:p>
                      <a:pPr algn="ctr" fontAlgn="ctr">
                        <a:buNone/>
                      </a:pPr>
                      <a:endParaRPr lang="en-IE" sz="1400" b="1" i="0" u="none" strike="noStrike" dirty="0">
                        <a:solidFill>
                          <a:srgbClr val="FFFFFF"/>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ctr">
                        <a:buNone/>
                      </a:pPr>
                      <a:endParaRPr lang="en-IE" sz="1400" b="1" i="0" u="none" strike="noStrike" dirty="0">
                        <a:solidFill>
                          <a:srgbClr val="FFFFFF"/>
                        </a:solidFill>
                        <a:effectLst/>
                        <a:latin typeface="SDCC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ctr">
                        <a:buNone/>
                      </a:pPr>
                      <a:endParaRPr lang="en-IE" sz="1400" b="1" i="0" u="none" strike="noStrike" dirty="0">
                        <a:solidFill>
                          <a:srgbClr val="FFFFFF"/>
                        </a:solidFill>
                        <a:effectLst/>
                        <a:latin typeface="SDCC Sans" pitchFamily="2"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t">
                        <a:buNone/>
                      </a:pPr>
                      <a:endParaRPr lang="en-IE" sz="1400" b="1" i="0" u="none" strike="noStrike" dirty="0">
                        <a:solidFill>
                          <a:srgbClr val="FFFFFF"/>
                        </a:solidFill>
                        <a:effectLst/>
                        <a:latin typeface="SDCC Sans" pitchFamily="2"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t">
                        <a:buNone/>
                      </a:pPr>
                      <a:r>
                        <a:rPr lang="en-IE" sz="1400" b="0" i="0" u="none" strike="noStrike" dirty="0">
                          <a:solidFill>
                            <a:srgbClr val="FFFFFF"/>
                          </a:solidFill>
                          <a:effectLst/>
                          <a:latin typeface="SDCC Sans" pitchFamily="2" charset="0"/>
                        </a:rPr>
                        <a:t>SDAs*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t">
                        <a:buNone/>
                      </a:pPr>
                      <a:r>
                        <a:rPr lang="en-IE" sz="1400" b="0" i="0" u="none" strike="noStrike" dirty="0">
                          <a:solidFill>
                            <a:srgbClr val="FFFFFF"/>
                          </a:solidFill>
                          <a:effectLst/>
                          <a:latin typeface="SDCC Sans" pitchFamily="2" charset="0"/>
                        </a:rPr>
                        <a:t>Non-SDAs*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ctr" fontAlgn="t">
                        <a:buNone/>
                      </a:pPr>
                      <a:endParaRPr lang="en-IE" sz="1400" b="0" i="0" u="none" strike="noStrike" dirty="0">
                        <a:solidFill>
                          <a:srgbClr val="FFFFFF"/>
                        </a:solidFill>
                        <a:effectLst/>
                        <a:latin typeface="SDCC Sans" pitchFamily="2"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3799626468"/>
                  </a:ext>
                </a:extLst>
              </a:tr>
              <a:tr h="266700">
                <a:tc>
                  <a:txBody>
                    <a:bodyPr/>
                    <a:lstStyle/>
                    <a:p>
                      <a:pPr algn="l" fontAlgn="ctr">
                        <a:buNone/>
                      </a:pPr>
                      <a:r>
                        <a:rPr lang="en-IE" sz="1400" b="0" i="0" u="none" strike="noStrike" dirty="0">
                          <a:solidFill>
                            <a:srgbClr val="363A92"/>
                          </a:solidFill>
                          <a:effectLst/>
                          <a:latin typeface="SDCC Sans" pitchFamily="2" charset="0"/>
                        </a:rPr>
                        <a:t>Under construction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5,502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3,633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1,869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dirty="0">
                          <a:solidFill>
                            <a:srgbClr val="363A92"/>
                          </a:solidFill>
                          <a:effectLst/>
                          <a:latin typeface="SDCC Sans" pitchFamily="2" charset="0"/>
                        </a:rPr>
                        <a:t>57 </a:t>
                      </a:r>
                      <a:r>
                        <a:rPr lang="en-GB" sz="1400" b="0" i="0" u="none" strike="noStrike" dirty="0" err="1">
                          <a:solidFill>
                            <a:srgbClr val="363A92"/>
                          </a:solidFill>
                          <a:effectLst/>
                          <a:latin typeface="SDCC Sans" pitchFamily="2" charset="0"/>
                        </a:rPr>
                        <a:t>dph</a:t>
                      </a: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4322507"/>
                  </a:ext>
                </a:extLst>
              </a:tr>
              <a:tr h="266700">
                <a:tc>
                  <a:txBody>
                    <a:bodyPr/>
                    <a:lstStyle/>
                    <a:p>
                      <a:pPr algn="l" fontAlgn="ctr">
                        <a:buNone/>
                      </a:pPr>
                      <a:r>
                        <a:rPr lang="en-IE" sz="1400" b="0" i="0" u="none" strike="noStrike" dirty="0">
                          <a:solidFill>
                            <a:srgbClr val="363A92"/>
                          </a:solidFill>
                          <a:effectLst/>
                          <a:latin typeface="SDCC Sans" pitchFamily="2" charset="0"/>
                        </a:rPr>
                        <a:t>Permitted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7,028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endParaRPr lang="en-IE" sz="1400" b="0" i="0" u="none" strike="noStrike">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4,039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2,989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dirty="0">
                          <a:solidFill>
                            <a:srgbClr val="363A92"/>
                          </a:solidFill>
                          <a:effectLst/>
                          <a:latin typeface="SDCC Sans" pitchFamily="2" charset="0"/>
                        </a:rPr>
                        <a:t>52 </a:t>
                      </a:r>
                      <a:r>
                        <a:rPr lang="en-GB" sz="1400" b="0" i="0" u="none" strike="noStrike" dirty="0" err="1">
                          <a:solidFill>
                            <a:srgbClr val="363A92"/>
                          </a:solidFill>
                          <a:effectLst/>
                          <a:latin typeface="SDCC Sans" pitchFamily="2" charset="0"/>
                        </a:rPr>
                        <a:t>dph</a:t>
                      </a: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045909"/>
                  </a:ext>
                </a:extLst>
              </a:tr>
              <a:tr h="523875">
                <a:tc>
                  <a:txBody>
                    <a:bodyPr/>
                    <a:lstStyle/>
                    <a:p>
                      <a:pPr algn="l" fontAlgn="ctr">
                        <a:buNone/>
                      </a:pPr>
                      <a:r>
                        <a:rPr lang="en-IE" sz="1400" b="0" i="0" u="none" strike="noStrike" dirty="0">
                          <a:solidFill>
                            <a:srgbClr val="363A92"/>
                          </a:solidFill>
                          <a:effectLst/>
                          <a:latin typeface="SDCC Sans" pitchFamily="2" charset="0"/>
                        </a:rPr>
                        <a:t>Zoned Available Non-Strategic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6,260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6,260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dirty="0">
                          <a:solidFill>
                            <a:srgbClr val="363A92"/>
                          </a:solidFill>
                          <a:effectLst/>
                          <a:latin typeface="SDCC Sans" pitchFamily="2" charset="0"/>
                        </a:rPr>
                        <a:t>49 </a:t>
                      </a:r>
                      <a:r>
                        <a:rPr lang="en-GB" sz="1400" b="0" i="0" u="none" strike="noStrike" dirty="0" err="1">
                          <a:solidFill>
                            <a:srgbClr val="363A92"/>
                          </a:solidFill>
                          <a:effectLst/>
                          <a:latin typeface="SDCC Sans" pitchFamily="2" charset="0"/>
                        </a:rPr>
                        <a:t>dph</a:t>
                      </a: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2329653"/>
                  </a:ext>
                </a:extLst>
              </a:tr>
              <a:tr h="266700">
                <a:tc>
                  <a:txBody>
                    <a:bodyPr/>
                    <a:lstStyle/>
                    <a:p>
                      <a:pPr algn="l" fontAlgn="ctr">
                        <a:buNone/>
                      </a:pPr>
                      <a:r>
                        <a:rPr lang="en-IE" sz="1400" b="0" i="0" u="none" strike="noStrike" dirty="0">
                          <a:solidFill>
                            <a:srgbClr val="363A92"/>
                          </a:solidFill>
                          <a:effectLst/>
                          <a:latin typeface="SDCC Sans" pitchFamily="2" charset="0"/>
                        </a:rPr>
                        <a:t>Zoned Available Strategic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16,926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a:solidFill>
                            <a:srgbClr val="363A92"/>
                          </a:solidFill>
                          <a:effectLst/>
                          <a:latin typeface="SDCC Sans" pitchFamily="2" charset="0"/>
                        </a:rPr>
                        <a:t>16,926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dirty="0">
                          <a:solidFill>
                            <a:srgbClr val="363A92"/>
                          </a:solidFill>
                          <a:effectLst/>
                          <a:latin typeface="SDCC Sans" pitchFamily="2" charset="0"/>
                        </a:rPr>
                        <a:t>79 </a:t>
                      </a:r>
                      <a:r>
                        <a:rPr lang="en-GB" sz="1400" b="0" i="0" u="none" strike="noStrike" dirty="0" err="1">
                          <a:solidFill>
                            <a:srgbClr val="363A92"/>
                          </a:solidFill>
                          <a:effectLst/>
                          <a:latin typeface="SDCC Sans" pitchFamily="2" charset="0"/>
                        </a:rPr>
                        <a:t>dph</a:t>
                      </a: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093785"/>
                  </a:ext>
                </a:extLst>
              </a:tr>
              <a:tr h="266700">
                <a:tc>
                  <a:txBody>
                    <a:bodyPr/>
                    <a:lstStyle/>
                    <a:p>
                      <a:pPr algn="l" fontAlgn="ctr">
                        <a:buNone/>
                      </a:pPr>
                      <a:r>
                        <a:rPr lang="en-IE" sz="1400" b="1" i="0" u="none" strike="noStrike" dirty="0">
                          <a:solidFill>
                            <a:srgbClr val="FFFFFF"/>
                          </a:solidFill>
                          <a:effectLst/>
                          <a:latin typeface="SDCC Sans" pitchFamily="2" charset="0"/>
                        </a:rPr>
                        <a:t>Total Current Zoned Land Capacity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35,716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a:solidFill>
                            <a:srgbClr val="FFFFFF"/>
                          </a:solidFill>
                          <a:effectLst/>
                          <a:latin typeface="SDCC Sans" pitchFamily="2" charset="0"/>
                        </a:rPr>
                        <a:t>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endParaRPr lang="en-IE" sz="1400" b="1" i="0" u="none" strike="noStrike" dirty="0">
                        <a:solidFill>
                          <a:srgbClr val="FFFFFF"/>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dirty="0">
                          <a:solidFill>
                            <a:srgbClr val="FFFFFF"/>
                          </a:solidFill>
                          <a:effectLst/>
                          <a:latin typeface="SDCC Sans" pitchFamily="2" charset="0"/>
                        </a:rPr>
                        <a:t>24,598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dirty="0">
                          <a:solidFill>
                            <a:srgbClr val="FFFFFF"/>
                          </a:solidFill>
                          <a:effectLst/>
                          <a:latin typeface="SDCC Sans" pitchFamily="2" charset="0"/>
                        </a:rPr>
                        <a:t>11,118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GB" sz="1400" b="1" i="0" u="none" strike="noStrike" dirty="0">
                          <a:solidFill>
                            <a:srgbClr val="FFFFFF"/>
                          </a:solidFill>
                          <a:effectLst/>
                          <a:latin typeface="SDCC Sans" pitchFamily="2" charset="0"/>
                        </a:rPr>
                        <a:t>62 </a:t>
                      </a:r>
                      <a:r>
                        <a:rPr lang="en-GB" sz="1400" b="1" i="0" u="none" strike="noStrike" dirty="0" err="1">
                          <a:solidFill>
                            <a:srgbClr val="FFFFFF"/>
                          </a:solidFill>
                          <a:effectLst/>
                          <a:latin typeface="SDCC Sans" pitchFamily="2" charset="0"/>
                        </a:rPr>
                        <a:t>dph</a:t>
                      </a:r>
                      <a:endParaRPr lang="en-IE" sz="1400" b="1" i="0" u="none" strike="noStrike" dirty="0">
                        <a:solidFill>
                          <a:srgbClr val="FFFFFF"/>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1377873390"/>
                  </a:ext>
                </a:extLst>
              </a:tr>
              <a:tr h="266700">
                <a:tc>
                  <a:txBody>
                    <a:bodyPr/>
                    <a:lstStyle/>
                    <a:p>
                      <a:pPr algn="l" fontAlgn="ctr">
                        <a:buNone/>
                      </a:pPr>
                      <a:r>
                        <a:rPr lang="en-IE" sz="1400" b="0" i="0" u="none" strike="noStrike" dirty="0">
                          <a:solidFill>
                            <a:srgbClr val="363A92"/>
                          </a:solidFill>
                          <a:effectLst/>
                          <a:latin typeface="SDCC Sans" pitchFamily="2" charset="0"/>
                        </a:rPr>
                        <a:t>Long-term Zoned Potential (up to and beyond 2040)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21,825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19,170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IE" sz="1400" b="0" i="0" u="none" strike="noStrike" dirty="0">
                          <a:solidFill>
                            <a:srgbClr val="363A92"/>
                          </a:solidFill>
                          <a:effectLst/>
                          <a:latin typeface="SDCC Sans" pitchFamily="2" charset="0"/>
                        </a:rPr>
                        <a:t>2,655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n-GB" sz="1400" b="0" i="0" u="none" strike="noStrike" dirty="0">
                          <a:solidFill>
                            <a:srgbClr val="363A92"/>
                          </a:solidFill>
                          <a:effectLst/>
                          <a:latin typeface="SDCC Sans" pitchFamily="2" charset="0"/>
                        </a:rPr>
                        <a:t>80 </a:t>
                      </a:r>
                      <a:r>
                        <a:rPr lang="en-GB" sz="1400" b="0" i="0" u="none" strike="noStrike" dirty="0" err="1">
                          <a:solidFill>
                            <a:srgbClr val="363A92"/>
                          </a:solidFill>
                          <a:effectLst/>
                          <a:latin typeface="SDCC Sans" pitchFamily="2" charset="0"/>
                        </a:rPr>
                        <a:t>dph</a:t>
                      </a:r>
                      <a:endParaRPr lang="en-IE" sz="1400" b="0" i="0" u="none" strike="noStrike" dirty="0">
                        <a:solidFill>
                          <a:srgbClr val="363A92"/>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2304297"/>
                  </a:ext>
                </a:extLst>
              </a:tr>
              <a:tr h="781050">
                <a:tc>
                  <a:txBody>
                    <a:bodyPr/>
                    <a:lstStyle/>
                    <a:p>
                      <a:pPr algn="l" fontAlgn="ctr">
                        <a:buNone/>
                      </a:pPr>
                      <a:r>
                        <a:rPr lang="en-GB" sz="1400" b="1" i="0" u="none" strike="noStrike" dirty="0">
                          <a:solidFill>
                            <a:srgbClr val="FFFFFF"/>
                          </a:solidFill>
                          <a:effectLst/>
                          <a:latin typeface="SDCC Sans" pitchFamily="2" charset="0"/>
                        </a:rPr>
                        <a:t>Total Long-term Zoned Land Capacity (up to and beyond 2040)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1" i="0" u="none" strike="noStrike" dirty="0">
                          <a:solidFill>
                            <a:srgbClr val="FFFFFF"/>
                          </a:solidFill>
                          <a:effectLst/>
                          <a:latin typeface="SDCC Sans" pitchFamily="2" charset="0"/>
                        </a:rPr>
                        <a:t>57,692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3A92"/>
                    </a:solidFill>
                  </a:tcPr>
                </a:tc>
                <a:tc>
                  <a:txBody>
                    <a:bodyPr/>
                    <a:lstStyle/>
                    <a:p>
                      <a:pPr algn="r" fontAlgn="ctr">
                        <a:buNone/>
                      </a:pPr>
                      <a:r>
                        <a:rPr lang="en-IE" sz="1400" b="1" i="0" u="none" strike="noStrike" dirty="0">
                          <a:solidFill>
                            <a:srgbClr val="FFFFFF"/>
                          </a:solidFill>
                          <a:effectLst/>
                          <a:latin typeface="SDCC Sans" pitchFamily="2" charset="0"/>
                        </a:rPr>
                        <a:t>845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endParaRPr lang="en-IE" sz="1400" b="1" i="0" u="none" strike="noStrike" dirty="0">
                        <a:solidFill>
                          <a:srgbClr val="FFFFFF"/>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0" i="0" u="none" strike="noStrike" dirty="0">
                          <a:solidFill>
                            <a:srgbClr val="FFFFFF"/>
                          </a:solidFill>
                          <a:effectLst/>
                          <a:latin typeface="SDCC Sans" pitchFamily="2" charset="0"/>
                        </a:rPr>
                        <a:t>43,768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r>
                        <a:rPr lang="en-IE" sz="1400" b="0" i="0" u="none" strike="noStrike" dirty="0">
                          <a:solidFill>
                            <a:srgbClr val="FFFFFF"/>
                          </a:solidFill>
                          <a:effectLst/>
                          <a:latin typeface="SDCC Sans" pitchFamily="2" charset="0"/>
                        </a:rPr>
                        <a:t>13,924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tc>
                  <a:txBody>
                    <a:bodyPr/>
                    <a:lstStyle/>
                    <a:p>
                      <a:pPr algn="r" fontAlgn="ctr">
                        <a:buNone/>
                      </a:pPr>
                      <a:endParaRPr lang="en-IE" sz="1400" b="0" i="0" u="none" strike="noStrike" dirty="0">
                        <a:solidFill>
                          <a:srgbClr val="FFFFFF"/>
                        </a:solidFill>
                        <a:effectLst/>
                        <a:latin typeface="SDCC Sans" pitchFamily="2"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3A92"/>
                    </a:solidFill>
                  </a:tcPr>
                </a:tc>
                <a:extLst>
                  <a:ext uri="{0D108BD9-81ED-4DB2-BD59-A6C34878D82A}">
                    <a16:rowId xmlns:a16="http://schemas.microsoft.com/office/drawing/2014/main" val="4241710868"/>
                  </a:ext>
                </a:extLst>
              </a:tr>
            </a:tbl>
          </a:graphicData>
        </a:graphic>
      </p:graphicFrame>
      <p:sp>
        <p:nvSpPr>
          <p:cNvPr id="14" name="Text Placeholder 3">
            <a:extLst>
              <a:ext uri="{FF2B5EF4-FFF2-40B4-BE49-F238E27FC236}">
                <a16:creationId xmlns:a16="http://schemas.microsoft.com/office/drawing/2014/main" id="{5C7C7E99-4344-8593-CD33-08AE9959687E}"/>
              </a:ext>
            </a:extLst>
          </p:cNvPr>
          <p:cNvSpPr txBox="1">
            <a:spLocks/>
          </p:cNvSpPr>
          <p:nvPr/>
        </p:nvSpPr>
        <p:spPr>
          <a:xfrm>
            <a:off x="2053056" y="5671109"/>
            <a:ext cx="8255000" cy="1186891"/>
          </a:xfrm>
          <a:prstGeom prst="rect">
            <a:avLst/>
          </a:prstGeom>
        </p:spPr>
        <p:txBody>
          <a:bodyPr vert="horz" lIns="0" tIns="0" rIns="0" bIns="0" rtlCol="0">
            <a:normAutofit/>
          </a:bodyPr>
          <a:lstStyle>
            <a:lvl1pPr marL="0" eaLnBrk="1" hangingPunct="1">
              <a:spcAft>
                <a:spcPts val="1092"/>
              </a:spcAft>
              <a:defRPr sz="1455">
                <a:solidFill>
                  <a:srgbClr val="363A92"/>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GB" sz="1400" i="1" dirty="0"/>
              <a:t>*SDAs are Strategic Development Areas</a:t>
            </a:r>
          </a:p>
          <a:p>
            <a:r>
              <a:rPr lang="en-GB" sz="1400" dirty="0"/>
              <a:t>NOTE: These figures are estimates based on high level assessment. This is an ongoing exercise and these figures may change as more detailed analysis is carried out or further information arises.</a:t>
            </a:r>
          </a:p>
          <a:p>
            <a:endParaRPr lang="en-IE" dirty="0"/>
          </a:p>
        </p:txBody>
      </p:sp>
    </p:spTree>
    <p:extLst>
      <p:ext uri="{BB962C8B-B14F-4D97-AF65-F5344CB8AC3E}">
        <p14:creationId xmlns:p14="http://schemas.microsoft.com/office/powerpoint/2010/main" val="3612169773"/>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0697C2C8B4694FBF47B1AF15F2C888" ma:contentTypeVersion="13" ma:contentTypeDescription="Create a new document." ma:contentTypeScope="" ma:versionID="eb320d3db6b5d523e6f4cd73d341338f">
  <xsd:schema xmlns:xsd="http://www.w3.org/2001/XMLSchema" xmlns:xs="http://www.w3.org/2001/XMLSchema" xmlns:p="http://schemas.microsoft.com/office/2006/metadata/properties" xmlns:ns2="a86d0e87-8d6d-41e9-be7c-caf88979fda4" xmlns:ns3="25ca5202-1d83-4a31-8ff3-547b1c9b2728" targetNamespace="http://schemas.microsoft.com/office/2006/metadata/properties" ma:root="true" ma:fieldsID="afb5947a8efba9b46f8ce2e7349e1b14" ns2:_="" ns3:_="">
    <xsd:import namespace="a86d0e87-8d6d-41e9-be7c-caf88979fda4"/>
    <xsd:import namespace="25ca5202-1d83-4a31-8ff3-547b1c9b2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Statu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d0e87-8d6d-41e9-be7c-caf88979f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ffc308-2e47-430b-9a89-74385420e9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Status" ma:index="18" nillable="true" ma:displayName="Status" ma:format="Dropdown" ma:internalName="Status">
      <xsd:simpleType>
        <xsd:restriction base="dms:Text">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ca5202-1d83-4a31-8ff3-547b1c9b272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e7e39b-047b-49e9-8e33-bb9f729d480a}" ma:internalName="TaxCatchAll" ma:showField="CatchAllData" ma:web="25ca5202-1d83-4a31-8ff3-547b1c9b2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ca5202-1d83-4a31-8ff3-547b1c9b2728" xsi:nil="true"/>
    <lcf76f155ced4ddcb4097134ff3c332f xmlns="a86d0e87-8d6d-41e9-be7c-caf88979fda4">
      <Terms xmlns="http://schemas.microsoft.com/office/infopath/2007/PartnerControls"/>
    </lcf76f155ced4ddcb4097134ff3c332f>
    <Status xmlns="a86d0e87-8d6d-41e9-be7c-caf88979fda4" xsi:nil="true"/>
  </documentManagement>
</p:properties>
</file>

<file path=customXml/itemProps1.xml><?xml version="1.0" encoding="utf-8"?>
<ds:datastoreItem xmlns:ds="http://schemas.openxmlformats.org/officeDocument/2006/customXml" ds:itemID="{76B63639-6FB0-4190-876E-410350837E97}">
  <ds:schemaRefs>
    <ds:schemaRef ds:uri="http://schemas.microsoft.com/sharepoint/v3/contenttype/forms"/>
  </ds:schemaRefs>
</ds:datastoreItem>
</file>

<file path=customXml/itemProps2.xml><?xml version="1.0" encoding="utf-8"?>
<ds:datastoreItem xmlns:ds="http://schemas.openxmlformats.org/officeDocument/2006/customXml" ds:itemID="{85678F01-24D5-4670-AF0C-409446DAD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d0e87-8d6d-41e9-be7c-caf88979fda4"/>
    <ds:schemaRef ds:uri="25ca5202-1d83-4a31-8ff3-547b1c9b2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C9ACAC-6CFB-40D5-AA0B-CF6937D6A3CC}">
  <ds:schemaRefs>
    <ds:schemaRef ds:uri="http://schemas.microsoft.com/office/2006/metadata/properties"/>
    <ds:schemaRef ds:uri="http://schemas.microsoft.com/office/infopath/2007/PartnerControls"/>
    <ds:schemaRef ds:uri="25ca5202-1d83-4a31-8ff3-547b1c9b2728"/>
    <ds:schemaRef ds:uri="a86d0e87-8d6d-41e9-be7c-caf88979fda4"/>
  </ds:schemaRefs>
</ds:datastoreItem>
</file>

<file path=docProps/app.xml><?xml version="1.0" encoding="utf-8"?>
<Properties xmlns="http://schemas.openxmlformats.org/officeDocument/2006/extended-properties" xmlns:vt="http://schemas.openxmlformats.org/officeDocument/2006/docPropsVTypes">
  <Template>SDCC_presentation_template Updated</Template>
  <TotalTime>10178</TotalTime>
  <Words>1834</Words>
  <Application>Microsoft Office PowerPoint</Application>
  <PresentationFormat>Widescreen</PresentationFormat>
  <Paragraphs>292</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SDCC Sans</vt:lpstr>
      <vt:lpstr>Wingdings</vt:lpstr>
      <vt:lpstr>SDCC Master</vt:lpstr>
      <vt:lpstr>NPF Implementation Guidelines– Housing Growth requirements Update   Settlement Capacity Audit</vt:lpstr>
      <vt:lpstr>Context</vt:lpstr>
      <vt:lpstr>Housing Completed 2022-Present</vt:lpstr>
      <vt:lpstr>Housing Requirement for SDCC</vt:lpstr>
      <vt:lpstr>Current Development Potential</vt:lpstr>
      <vt:lpstr>Approach</vt:lpstr>
      <vt:lpstr>Approach</vt:lpstr>
      <vt:lpstr>Current Zoned Land Capacity</vt:lpstr>
      <vt:lpstr>Current Zoned Land Capacity</vt:lpstr>
      <vt:lpstr>Current Zoned Land Capacity</vt:lpstr>
      <vt:lpstr>Estimated Forecast of Land Capacity Delivery</vt:lpstr>
      <vt:lpstr>Estimated Forecast of Land Capacity Delivery</vt:lpstr>
      <vt:lpstr>Summary to Date</vt:lpstr>
      <vt:lpstr>Next Steps</vt:lpstr>
      <vt:lpstr>Settlement Capacity Audit</vt:lpstr>
      <vt:lpstr>Variation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 Byrne</dc:creator>
  <cp:lastModifiedBy>Eoin Burke</cp:lastModifiedBy>
  <cp:revision>15</cp:revision>
  <dcterms:created xsi:type="dcterms:W3CDTF">2025-05-27T21:24:40Z</dcterms:created>
  <dcterms:modified xsi:type="dcterms:W3CDTF">2025-09-30T16:01:13Z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y fmtid="{D5CDD505-2E9C-101B-9397-08002B2CF9AE}" pid="6" name="ContentTypeId">
    <vt:lpwstr>0x0101009F0697C2C8B4694FBF47B1AF15F2C888</vt:lpwstr>
  </property>
</Properties>
</file>