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7" r:id="rId2"/>
    <p:sldId id="288" r:id="rId3"/>
    <p:sldId id="283" r:id="rId4"/>
    <p:sldId id="289" r:id="rId5"/>
    <p:sldId id="280" r:id="rId6"/>
    <p:sldId id="264" r:id="rId7"/>
    <p:sldId id="285" r:id="rId8"/>
    <p:sldId id="286" r:id="rId9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392DA8-8A76-42FA-B665-3B5A3D95B908}" v="93" dt="2025-09-24T09:42:15.27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2F6450-D2EC-42B4-A7AC-74C38893297E}" type="doc">
      <dgm:prSet loTypeId="urn:microsoft.com/office/officeart/2005/8/layout/chevronAccent+Icon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5A2D9D09-E0DA-45DF-A26D-55131A6C0D1A}">
      <dgm:prSet phldrT="[Text]" custT="1"/>
      <dgm:spPr/>
      <dgm:t>
        <a:bodyPr/>
        <a:lstStyle/>
        <a:p>
          <a:r>
            <a:rPr lang="en-GB" sz="1400" b="1" u="sng" dirty="0"/>
            <a:t>July 2025</a:t>
          </a:r>
        </a:p>
        <a:p>
          <a:r>
            <a:rPr lang="en-GB" sz="1400" dirty="0"/>
            <a:t>European Commission opened infringement proceedings against Ireland for failing to fully transpose the REDIII permitting provisions by the May 2025 deadline.</a:t>
          </a:r>
          <a:endParaRPr lang="en-IE" sz="1400" dirty="0"/>
        </a:p>
      </dgm:t>
    </dgm:pt>
    <dgm:pt modelId="{47C04A39-EFC3-4583-9C10-D193291121D6}" type="parTrans" cxnId="{7A6B2371-AEE1-4338-B61F-316340FF2AEB}">
      <dgm:prSet/>
      <dgm:spPr/>
      <dgm:t>
        <a:bodyPr/>
        <a:lstStyle/>
        <a:p>
          <a:endParaRPr lang="en-IE" sz="1400"/>
        </a:p>
      </dgm:t>
    </dgm:pt>
    <dgm:pt modelId="{D2B58E08-5D94-4DA4-AD4D-8AFB72703F8A}" type="sibTrans" cxnId="{7A6B2371-AEE1-4338-B61F-316340FF2AEB}">
      <dgm:prSet/>
      <dgm:spPr/>
      <dgm:t>
        <a:bodyPr/>
        <a:lstStyle/>
        <a:p>
          <a:endParaRPr lang="en-IE" sz="1400"/>
        </a:p>
      </dgm:t>
    </dgm:pt>
    <dgm:pt modelId="{CA1D0182-278E-4D7E-BD1F-06BAE6373C2E}">
      <dgm:prSet phldrT="[Text]" custT="1"/>
      <dgm:spPr/>
      <dgm:t>
        <a:bodyPr/>
        <a:lstStyle/>
        <a:p>
          <a:r>
            <a:rPr lang="en-GB" sz="1400" b="1" u="sng" dirty="0"/>
            <a:t>August 2025</a:t>
          </a:r>
        </a:p>
        <a:p>
          <a:r>
            <a:rPr lang="en-GB" sz="1400" dirty="0"/>
            <a:t>Ireland enacted S.I. 274/2025 bringing REDIII’s new requirements into national law and appointing SEAI as the Single Point of Contact.</a:t>
          </a:r>
          <a:endParaRPr lang="en-IE" sz="1400" dirty="0"/>
        </a:p>
      </dgm:t>
    </dgm:pt>
    <dgm:pt modelId="{4495099A-BB21-4F7E-B727-623F340D6E57}" type="parTrans" cxnId="{5F25D2F2-4C0E-43C3-BE8E-29449A225D99}">
      <dgm:prSet/>
      <dgm:spPr/>
      <dgm:t>
        <a:bodyPr/>
        <a:lstStyle/>
        <a:p>
          <a:endParaRPr lang="en-IE" sz="1400"/>
        </a:p>
      </dgm:t>
    </dgm:pt>
    <dgm:pt modelId="{35CA914C-44E0-4D39-9A74-3C51BD2D1187}" type="sibTrans" cxnId="{5F25D2F2-4C0E-43C3-BE8E-29449A225D99}">
      <dgm:prSet/>
      <dgm:spPr/>
      <dgm:t>
        <a:bodyPr/>
        <a:lstStyle/>
        <a:p>
          <a:endParaRPr lang="en-IE" sz="1400"/>
        </a:p>
      </dgm:t>
    </dgm:pt>
    <dgm:pt modelId="{340FA28E-2282-48C8-924D-AF3C7DB06B0B}">
      <dgm:prSet custT="1"/>
      <dgm:spPr/>
      <dgm:t>
        <a:bodyPr/>
        <a:lstStyle/>
        <a:p>
          <a:r>
            <a:rPr lang="en-GB" sz="1400" b="1" u="sng" dirty="0"/>
            <a:t>May 2026</a:t>
          </a:r>
        </a:p>
        <a:p>
          <a:r>
            <a:rPr lang="en-GB" sz="1400" dirty="0"/>
            <a:t>Ireland must implement REDIII’s sectoral targets increasing renewables in transport, heating, industry, and buildings.</a:t>
          </a:r>
          <a:endParaRPr lang="en-GB" sz="1400" b="1" dirty="0"/>
        </a:p>
      </dgm:t>
    </dgm:pt>
    <dgm:pt modelId="{7422983D-90F7-4FAD-B887-B6590ACD638C}" type="parTrans" cxnId="{74D3FBA4-D7B4-40D9-9E8C-9FE9C45A37F7}">
      <dgm:prSet/>
      <dgm:spPr/>
      <dgm:t>
        <a:bodyPr/>
        <a:lstStyle/>
        <a:p>
          <a:endParaRPr lang="en-IE" sz="1400"/>
        </a:p>
      </dgm:t>
    </dgm:pt>
    <dgm:pt modelId="{1C242898-2198-4CC8-BB44-82E1D8022614}" type="sibTrans" cxnId="{74D3FBA4-D7B4-40D9-9E8C-9FE9C45A37F7}">
      <dgm:prSet/>
      <dgm:spPr/>
      <dgm:t>
        <a:bodyPr/>
        <a:lstStyle/>
        <a:p>
          <a:endParaRPr lang="en-IE" sz="1400"/>
        </a:p>
      </dgm:t>
    </dgm:pt>
    <dgm:pt modelId="{8385C5DE-03E0-4143-BD10-EC62128ED470}" type="pres">
      <dgm:prSet presAssocID="{3E2F6450-D2EC-42B4-A7AC-74C38893297E}" presName="Name0" presStyleCnt="0">
        <dgm:presLayoutVars>
          <dgm:dir/>
          <dgm:resizeHandles val="exact"/>
        </dgm:presLayoutVars>
      </dgm:prSet>
      <dgm:spPr/>
    </dgm:pt>
    <dgm:pt modelId="{22B0FE0A-04E4-4EB8-97FB-7124B15C5689}" type="pres">
      <dgm:prSet presAssocID="{5A2D9D09-E0DA-45DF-A26D-55131A6C0D1A}" presName="composite" presStyleCnt="0"/>
      <dgm:spPr/>
    </dgm:pt>
    <dgm:pt modelId="{E625F04B-38EE-462D-BE2B-05061D4D71D9}" type="pres">
      <dgm:prSet presAssocID="{5A2D9D09-E0DA-45DF-A26D-55131A6C0D1A}" presName="bgChev" presStyleLbl="node1" presStyleIdx="0" presStyleCnt="3" custScaleX="55954"/>
      <dgm:spPr/>
    </dgm:pt>
    <dgm:pt modelId="{EF09CA3F-784F-4831-9432-539FB50F1579}" type="pres">
      <dgm:prSet presAssocID="{5A2D9D09-E0DA-45DF-A26D-55131A6C0D1A}" presName="txNode" presStyleLbl="fgAcc1" presStyleIdx="0" presStyleCnt="3">
        <dgm:presLayoutVars>
          <dgm:bulletEnabled val="1"/>
        </dgm:presLayoutVars>
      </dgm:prSet>
      <dgm:spPr/>
    </dgm:pt>
    <dgm:pt modelId="{3F7C789F-4832-4FAB-B44C-262A24C29516}" type="pres">
      <dgm:prSet presAssocID="{D2B58E08-5D94-4DA4-AD4D-8AFB72703F8A}" presName="compositeSpace" presStyleCnt="0"/>
      <dgm:spPr/>
    </dgm:pt>
    <dgm:pt modelId="{7F20FEC9-CF4F-4463-8255-9CA1C77E49E2}" type="pres">
      <dgm:prSet presAssocID="{CA1D0182-278E-4D7E-BD1F-06BAE6373C2E}" presName="composite" presStyleCnt="0"/>
      <dgm:spPr/>
    </dgm:pt>
    <dgm:pt modelId="{14AF5B0E-EB04-47A3-BB83-3764D0A6D2BB}" type="pres">
      <dgm:prSet presAssocID="{CA1D0182-278E-4D7E-BD1F-06BAE6373C2E}" presName="bgChev" presStyleLbl="node1" presStyleIdx="1" presStyleCnt="3" custScaleX="65619"/>
      <dgm:spPr/>
    </dgm:pt>
    <dgm:pt modelId="{BE27BF7B-7BFA-4307-ACB7-9DD7052FB116}" type="pres">
      <dgm:prSet presAssocID="{CA1D0182-278E-4D7E-BD1F-06BAE6373C2E}" presName="txNode" presStyleLbl="fgAcc1" presStyleIdx="1" presStyleCnt="3" custLinFactNeighborX="-111" custLinFactNeighborY="-1719">
        <dgm:presLayoutVars>
          <dgm:bulletEnabled val="1"/>
        </dgm:presLayoutVars>
      </dgm:prSet>
      <dgm:spPr/>
    </dgm:pt>
    <dgm:pt modelId="{4CE91871-4915-41F5-8287-3B0210DFDB68}" type="pres">
      <dgm:prSet presAssocID="{35CA914C-44E0-4D39-9A74-3C51BD2D1187}" presName="compositeSpace" presStyleCnt="0"/>
      <dgm:spPr/>
    </dgm:pt>
    <dgm:pt modelId="{BC29D45C-7100-4A9D-A36A-E5DB9A43FAB3}" type="pres">
      <dgm:prSet presAssocID="{340FA28E-2282-48C8-924D-AF3C7DB06B0B}" presName="composite" presStyleCnt="0"/>
      <dgm:spPr/>
    </dgm:pt>
    <dgm:pt modelId="{DFCF5DAB-8A74-4EF1-97BB-965FB72E5BB6}" type="pres">
      <dgm:prSet presAssocID="{340FA28E-2282-48C8-924D-AF3C7DB06B0B}" presName="bgChev" presStyleLbl="node1" presStyleIdx="2" presStyleCnt="3" custScaleX="64484"/>
      <dgm:spPr/>
    </dgm:pt>
    <dgm:pt modelId="{F9640459-FB2C-4E65-BDA0-1883CDB337E8}" type="pres">
      <dgm:prSet presAssocID="{340FA28E-2282-48C8-924D-AF3C7DB06B0B}" presName="txNode" presStyleLbl="fgAcc1" presStyleIdx="2" presStyleCnt="3" custLinFactNeighborX="-5006" custLinFactNeighborY="-1877">
        <dgm:presLayoutVars>
          <dgm:bulletEnabled val="1"/>
        </dgm:presLayoutVars>
      </dgm:prSet>
      <dgm:spPr/>
    </dgm:pt>
  </dgm:ptLst>
  <dgm:cxnLst>
    <dgm:cxn modelId="{5F795B04-ACBF-453A-9ABC-0C48531879BC}" type="presOf" srcId="{5A2D9D09-E0DA-45DF-A26D-55131A6C0D1A}" destId="{EF09CA3F-784F-4831-9432-539FB50F1579}" srcOrd="0" destOrd="0" presId="urn:microsoft.com/office/officeart/2005/8/layout/chevronAccent+Icon"/>
    <dgm:cxn modelId="{6F4A7717-DDD2-4A4E-8A97-EA24691EB313}" type="presOf" srcId="{340FA28E-2282-48C8-924D-AF3C7DB06B0B}" destId="{F9640459-FB2C-4E65-BDA0-1883CDB337E8}" srcOrd="0" destOrd="0" presId="urn:microsoft.com/office/officeart/2005/8/layout/chevronAccent+Icon"/>
    <dgm:cxn modelId="{7C8CC32C-D5BC-48B4-9B0B-A9A3DFCC6B81}" type="presOf" srcId="{3E2F6450-D2EC-42B4-A7AC-74C38893297E}" destId="{8385C5DE-03E0-4143-BD10-EC62128ED470}" srcOrd="0" destOrd="0" presId="urn:microsoft.com/office/officeart/2005/8/layout/chevronAccent+Icon"/>
    <dgm:cxn modelId="{7A6B2371-AEE1-4338-B61F-316340FF2AEB}" srcId="{3E2F6450-D2EC-42B4-A7AC-74C38893297E}" destId="{5A2D9D09-E0DA-45DF-A26D-55131A6C0D1A}" srcOrd="0" destOrd="0" parTransId="{47C04A39-EFC3-4583-9C10-D193291121D6}" sibTransId="{D2B58E08-5D94-4DA4-AD4D-8AFB72703F8A}"/>
    <dgm:cxn modelId="{74D3FBA4-D7B4-40D9-9E8C-9FE9C45A37F7}" srcId="{3E2F6450-D2EC-42B4-A7AC-74C38893297E}" destId="{340FA28E-2282-48C8-924D-AF3C7DB06B0B}" srcOrd="2" destOrd="0" parTransId="{7422983D-90F7-4FAD-B887-B6590ACD638C}" sibTransId="{1C242898-2198-4CC8-BB44-82E1D8022614}"/>
    <dgm:cxn modelId="{FC7949D6-B0F2-4E8B-8585-EE989140C75E}" type="presOf" srcId="{CA1D0182-278E-4D7E-BD1F-06BAE6373C2E}" destId="{BE27BF7B-7BFA-4307-ACB7-9DD7052FB116}" srcOrd="0" destOrd="0" presId="urn:microsoft.com/office/officeart/2005/8/layout/chevronAccent+Icon"/>
    <dgm:cxn modelId="{5F25D2F2-4C0E-43C3-BE8E-29449A225D99}" srcId="{3E2F6450-D2EC-42B4-A7AC-74C38893297E}" destId="{CA1D0182-278E-4D7E-BD1F-06BAE6373C2E}" srcOrd="1" destOrd="0" parTransId="{4495099A-BB21-4F7E-B727-623F340D6E57}" sibTransId="{35CA914C-44E0-4D39-9A74-3C51BD2D1187}"/>
    <dgm:cxn modelId="{B811AC9C-6EA6-4400-991E-CEDDF57B129A}" type="presParOf" srcId="{8385C5DE-03E0-4143-BD10-EC62128ED470}" destId="{22B0FE0A-04E4-4EB8-97FB-7124B15C5689}" srcOrd="0" destOrd="0" presId="urn:microsoft.com/office/officeart/2005/8/layout/chevronAccent+Icon"/>
    <dgm:cxn modelId="{188224C0-C571-4A18-8307-6DFEE53B783B}" type="presParOf" srcId="{22B0FE0A-04E4-4EB8-97FB-7124B15C5689}" destId="{E625F04B-38EE-462D-BE2B-05061D4D71D9}" srcOrd="0" destOrd="0" presId="urn:microsoft.com/office/officeart/2005/8/layout/chevronAccent+Icon"/>
    <dgm:cxn modelId="{572874A8-86DB-4191-BF8D-78109071E788}" type="presParOf" srcId="{22B0FE0A-04E4-4EB8-97FB-7124B15C5689}" destId="{EF09CA3F-784F-4831-9432-539FB50F1579}" srcOrd="1" destOrd="0" presId="urn:microsoft.com/office/officeart/2005/8/layout/chevronAccent+Icon"/>
    <dgm:cxn modelId="{A2315CBC-35AC-43E6-B199-D344876AE5FD}" type="presParOf" srcId="{8385C5DE-03E0-4143-BD10-EC62128ED470}" destId="{3F7C789F-4832-4FAB-B44C-262A24C29516}" srcOrd="1" destOrd="0" presId="urn:microsoft.com/office/officeart/2005/8/layout/chevronAccent+Icon"/>
    <dgm:cxn modelId="{050823C8-3DC1-40B8-B876-C2D3C96E0E97}" type="presParOf" srcId="{8385C5DE-03E0-4143-BD10-EC62128ED470}" destId="{7F20FEC9-CF4F-4463-8255-9CA1C77E49E2}" srcOrd="2" destOrd="0" presId="urn:microsoft.com/office/officeart/2005/8/layout/chevronAccent+Icon"/>
    <dgm:cxn modelId="{7B1AF363-E5EF-4425-A8DD-EC0C486544AD}" type="presParOf" srcId="{7F20FEC9-CF4F-4463-8255-9CA1C77E49E2}" destId="{14AF5B0E-EB04-47A3-BB83-3764D0A6D2BB}" srcOrd="0" destOrd="0" presId="urn:microsoft.com/office/officeart/2005/8/layout/chevronAccent+Icon"/>
    <dgm:cxn modelId="{3EF39E79-A975-4FCC-AB0C-413AFE644D39}" type="presParOf" srcId="{7F20FEC9-CF4F-4463-8255-9CA1C77E49E2}" destId="{BE27BF7B-7BFA-4307-ACB7-9DD7052FB116}" srcOrd="1" destOrd="0" presId="urn:microsoft.com/office/officeart/2005/8/layout/chevronAccent+Icon"/>
    <dgm:cxn modelId="{66C31F19-C404-467B-B0EF-03AA9DCF76B5}" type="presParOf" srcId="{8385C5DE-03E0-4143-BD10-EC62128ED470}" destId="{4CE91871-4915-41F5-8287-3B0210DFDB68}" srcOrd="3" destOrd="0" presId="urn:microsoft.com/office/officeart/2005/8/layout/chevronAccent+Icon"/>
    <dgm:cxn modelId="{19CC22C4-906B-4550-B512-2FE7CDB165DC}" type="presParOf" srcId="{8385C5DE-03E0-4143-BD10-EC62128ED470}" destId="{BC29D45C-7100-4A9D-A36A-E5DB9A43FAB3}" srcOrd="4" destOrd="0" presId="urn:microsoft.com/office/officeart/2005/8/layout/chevronAccent+Icon"/>
    <dgm:cxn modelId="{035E7F15-BE0A-4D56-958A-C533377DEEB0}" type="presParOf" srcId="{BC29D45C-7100-4A9D-A36A-E5DB9A43FAB3}" destId="{DFCF5DAB-8A74-4EF1-97BB-965FB72E5BB6}" srcOrd="0" destOrd="0" presId="urn:microsoft.com/office/officeart/2005/8/layout/chevronAccent+Icon"/>
    <dgm:cxn modelId="{160BC69D-E21B-44C3-B1BA-43558AF1745D}" type="presParOf" srcId="{BC29D45C-7100-4A9D-A36A-E5DB9A43FAB3}" destId="{F9640459-FB2C-4E65-BDA0-1883CDB337E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5F04B-38EE-462D-BE2B-05061D4D71D9}">
      <dsp:nvSpPr>
        <dsp:cNvPr id="0" name=""/>
        <dsp:cNvSpPr/>
      </dsp:nvSpPr>
      <dsp:spPr>
        <a:xfrm>
          <a:off x="2019" y="2252407"/>
          <a:ext cx="2413317" cy="166483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9CA3F-784F-4831-9432-539FB50F1579}">
      <dsp:nvSpPr>
        <dsp:cNvPr id="0" name=""/>
        <dsp:cNvSpPr/>
      </dsp:nvSpPr>
      <dsp:spPr>
        <a:xfrm>
          <a:off x="202302" y="2668616"/>
          <a:ext cx="3642121" cy="16648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/>
            <a:t>July 2025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European Commission opened infringement proceedings against Ireland for failing to fully transpose the REDIII permitting provisions by the May 2025 deadline.</a:t>
          </a:r>
          <a:endParaRPr lang="en-IE" sz="1400" kern="1200" dirty="0"/>
        </a:p>
      </dsp:txBody>
      <dsp:txXfrm>
        <a:off x="251063" y="2717377"/>
        <a:ext cx="3544599" cy="1567311"/>
      </dsp:txXfrm>
    </dsp:sp>
    <dsp:sp modelId="{14AF5B0E-EB04-47A3-BB83-3764D0A6D2BB}">
      <dsp:nvSpPr>
        <dsp:cNvPr id="0" name=""/>
        <dsp:cNvSpPr/>
      </dsp:nvSpPr>
      <dsp:spPr>
        <a:xfrm>
          <a:off x="3978608" y="2252407"/>
          <a:ext cx="2830173" cy="166483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7BF7B-7BFA-4307-ACB7-9DD7052FB116}">
      <dsp:nvSpPr>
        <dsp:cNvPr id="0" name=""/>
        <dsp:cNvSpPr/>
      </dsp:nvSpPr>
      <dsp:spPr>
        <a:xfrm>
          <a:off x="4383276" y="2639997"/>
          <a:ext cx="3642121" cy="16648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/>
            <a:t>August 2025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Ireland enacted S.I. 274/2025 bringing REDIII’s new requirements into national law and appointing SEAI as the Single Point of Contact.</a:t>
          </a:r>
          <a:endParaRPr lang="en-IE" sz="1400" kern="1200" dirty="0"/>
        </a:p>
      </dsp:txBody>
      <dsp:txXfrm>
        <a:off x="4432037" y="2688758"/>
        <a:ext cx="3544599" cy="1567311"/>
      </dsp:txXfrm>
    </dsp:sp>
    <dsp:sp modelId="{DFCF5DAB-8A74-4EF1-97BB-965FB72E5BB6}">
      <dsp:nvSpPr>
        <dsp:cNvPr id="0" name=""/>
        <dsp:cNvSpPr/>
      </dsp:nvSpPr>
      <dsp:spPr>
        <a:xfrm>
          <a:off x="8163624" y="2252407"/>
          <a:ext cx="2781220" cy="1664833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40459-FB2C-4E65-BDA0-1883CDB337E8}">
      <dsp:nvSpPr>
        <dsp:cNvPr id="0" name=""/>
        <dsp:cNvSpPr/>
      </dsp:nvSpPr>
      <dsp:spPr>
        <a:xfrm>
          <a:off x="8365533" y="2637367"/>
          <a:ext cx="3642121" cy="16648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/>
            <a:t>May 2026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Ireland must implement REDIII’s sectoral targets increasing renewables in transport, heating, industry, and buildings.</a:t>
          </a:r>
          <a:endParaRPr lang="en-GB" sz="1400" b="1" kern="1200" dirty="0"/>
        </a:p>
      </dsp:txBody>
      <dsp:txXfrm>
        <a:off x="8414294" y="2686128"/>
        <a:ext cx="3544599" cy="15673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3" y="2309210"/>
            <a:ext cx="6700595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Title of Presentation</a:t>
            </a:r>
            <a:endParaRPr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7" y="5924219"/>
            <a:ext cx="3188559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Created by</a:t>
            </a:r>
            <a:br>
              <a:rPr lang="en-GB"/>
            </a:br>
            <a:r>
              <a:rPr lang="en-GB"/>
              <a:t>Name Surname</a:t>
            </a:r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1" y="5924219"/>
            <a:ext cx="3188559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Presented by</a:t>
            </a:r>
            <a:br>
              <a:rPr lang="en-GB"/>
            </a:br>
            <a:r>
              <a:rPr lang="en-GB"/>
              <a:t>Name Surname</a:t>
            </a:r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8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9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9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1" cap="all" baseline="0"/>
            </a:lvl1pPr>
          </a:lstStyle>
          <a:p>
            <a:pPr algn="ctr"/>
            <a:r>
              <a:rPr lang="en-GB"/>
              <a:t>May 2025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4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2" y="1577344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3" y="1577802"/>
            <a:ext cx="7086935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4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2" y="1577344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1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1" y="6206296"/>
            <a:ext cx="638531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4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2" y="1577344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7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7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69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69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4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4" y="1261537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8" y="1261537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1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71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8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8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1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1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9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9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71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8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1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9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50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8" y="5522537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3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6" y="5522537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7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90" y="5522537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3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2" y="5522537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71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1" y="5522537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71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Meet the team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2" y="1577344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4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Page title goes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4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2" y="1577344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3" y="1577802"/>
            <a:ext cx="7086935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3" y="333084"/>
            <a:ext cx="985499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4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2" y="1577344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1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1" y="6206296"/>
            <a:ext cx="638531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3" y="333084"/>
            <a:ext cx="985499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4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2" y="1577344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7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7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9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9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3" y="333084"/>
            <a:ext cx="985499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4" y="1104904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Page title goes here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4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8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3" y="333084"/>
            <a:ext cx="985499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3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3" y="2309210"/>
            <a:ext cx="6700595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Title of Presentation</a:t>
            </a:r>
            <a:endParaRPr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7" y="5924219"/>
            <a:ext cx="3188559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Created by</a:t>
            </a:r>
            <a:br>
              <a:rPr lang="en-GB"/>
            </a:br>
            <a:r>
              <a:rPr lang="en-GB"/>
              <a:t>Name Surname</a:t>
            </a:r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1" y="5924219"/>
            <a:ext cx="3188559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9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Presented by</a:t>
            </a:r>
            <a:br>
              <a:rPr lang="en-GB"/>
            </a:br>
            <a:r>
              <a:rPr lang="en-GB"/>
              <a:t>Name Surname</a:t>
            </a:r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8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9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9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1" cap="all" baseline="0"/>
            </a:lvl1pPr>
          </a:lstStyle>
          <a:p>
            <a:pPr algn="ctr"/>
            <a:r>
              <a:rPr lang="en-GB"/>
              <a:t>May 2025</a:t>
            </a:r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1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71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7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7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2" y="3606677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2" y="1436303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71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7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2" y="4158688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Space for a short bio / creds if needed. 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21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7" y="5522537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7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3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6" y="5522537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9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7" y="5522537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7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7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31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4" y="5477874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7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4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Meet the team</a:t>
            </a:r>
            <a:endParaRPr lang="en-GB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3" y="333084"/>
            <a:ext cx="985499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2" y="1577344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/>
              <a:t>Click to insert body text here. </a:t>
            </a:r>
          </a:p>
          <a:p>
            <a:r>
              <a:rPr lang="en-IE"/>
              <a:t>Sed </a:t>
            </a:r>
            <a:r>
              <a:rPr lang="en-IE" err="1"/>
              <a:t>ut</a:t>
            </a:r>
            <a:r>
              <a:rPr lang="en-IE"/>
              <a:t> </a:t>
            </a:r>
            <a:r>
              <a:rPr lang="en-IE" err="1"/>
              <a:t>perspiciatis</a:t>
            </a:r>
            <a:r>
              <a:rPr lang="en-IE"/>
              <a:t> </a:t>
            </a:r>
            <a:r>
              <a:rPr lang="en-IE" err="1"/>
              <a:t>unde</a:t>
            </a:r>
            <a:r>
              <a:rPr lang="en-IE"/>
              <a:t> </a:t>
            </a:r>
            <a:r>
              <a:rPr lang="en-IE" err="1"/>
              <a:t>omnis</a:t>
            </a:r>
            <a:r>
              <a:rPr lang="en-IE"/>
              <a:t> </a:t>
            </a:r>
            <a:r>
              <a:rPr lang="en-IE" err="1"/>
              <a:t>iste</a:t>
            </a:r>
            <a:r>
              <a:rPr lang="en-IE"/>
              <a:t> </a:t>
            </a:r>
            <a:r>
              <a:rPr lang="en-IE" err="1"/>
              <a:t>natus</a:t>
            </a:r>
            <a:r>
              <a:rPr lang="en-IE"/>
              <a:t> error sit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accusantium</a:t>
            </a:r>
            <a:r>
              <a:rPr lang="en-IE"/>
              <a:t> </a:t>
            </a:r>
            <a:r>
              <a:rPr lang="en-IE" err="1"/>
              <a:t>doloremque</a:t>
            </a:r>
            <a:r>
              <a:rPr lang="en-IE"/>
              <a:t> </a:t>
            </a:r>
            <a:r>
              <a:rPr lang="en-IE" err="1"/>
              <a:t>laudantium</a:t>
            </a:r>
            <a:r>
              <a:rPr lang="en-IE"/>
              <a:t>, </a:t>
            </a:r>
            <a:r>
              <a:rPr lang="en-IE" err="1"/>
              <a:t>totam</a:t>
            </a:r>
            <a:r>
              <a:rPr lang="en-IE"/>
              <a:t> rem </a:t>
            </a:r>
            <a:r>
              <a:rPr lang="en-IE" err="1"/>
              <a:t>aperiam</a:t>
            </a:r>
            <a:r>
              <a:rPr lang="en-IE"/>
              <a:t>, </a:t>
            </a:r>
            <a:r>
              <a:rPr lang="en-IE" err="1"/>
              <a:t>eaque</a:t>
            </a:r>
            <a:r>
              <a:rPr lang="en-IE"/>
              <a:t> </a:t>
            </a:r>
            <a:r>
              <a:rPr lang="en-IE" err="1"/>
              <a:t>ipsa</a:t>
            </a:r>
            <a:r>
              <a:rPr lang="en-IE"/>
              <a:t> </a:t>
            </a:r>
            <a:r>
              <a:rPr lang="en-IE" err="1"/>
              <a:t>quae</a:t>
            </a:r>
            <a:r>
              <a:rPr lang="en-IE"/>
              <a:t> ab </a:t>
            </a:r>
            <a:r>
              <a:rPr lang="en-IE" err="1"/>
              <a:t>illo</a:t>
            </a:r>
            <a:r>
              <a:rPr lang="en-IE"/>
              <a:t> </a:t>
            </a:r>
            <a:r>
              <a:rPr lang="en-IE" err="1"/>
              <a:t>inventore</a:t>
            </a:r>
            <a:r>
              <a:rPr lang="en-IE"/>
              <a:t> </a:t>
            </a:r>
            <a:r>
              <a:rPr lang="en-IE" err="1"/>
              <a:t>veritatis</a:t>
            </a:r>
            <a:r>
              <a:rPr lang="en-IE"/>
              <a:t> et quasi </a:t>
            </a:r>
            <a:r>
              <a:rPr lang="en-IE" err="1"/>
              <a:t>architecto</a:t>
            </a:r>
            <a:r>
              <a:rPr lang="en-IE"/>
              <a:t> beatae vitae dicta sunt </a:t>
            </a:r>
            <a:r>
              <a:rPr lang="en-IE" err="1"/>
              <a:t>explicabo</a:t>
            </a:r>
            <a:r>
              <a:rPr lang="en-IE"/>
              <a:t>. </a:t>
            </a:r>
          </a:p>
          <a:p>
            <a:r>
              <a:rPr lang="en-IE"/>
              <a:t>Nemo </a:t>
            </a:r>
            <a:r>
              <a:rPr lang="en-IE" err="1"/>
              <a:t>enim</a:t>
            </a:r>
            <a:r>
              <a:rPr lang="en-IE"/>
              <a:t> </a:t>
            </a:r>
            <a:r>
              <a:rPr lang="en-IE" err="1"/>
              <a:t>ipsam</a:t>
            </a:r>
            <a:r>
              <a:rPr lang="en-IE"/>
              <a:t>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voluptas</a:t>
            </a:r>
            <a:r>
              <a:rPr lang="en-IE"/>
              <a:t> sit </a:t>
            </a:r>
            <a:r>
              <a:rPr lang="en-IE" err="1"/>
              <a:t>aspernatur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</a:t>
            </a:r>
            <a:r>
              <a:rPr lang="en-IE" err="1"/>
              <a:t>odit</a:t>
            </a:r>
            <a:r>
              <a:rPr lang="en-IE"/>
              <a:t> </a:t>
            </a:r>
            <a:r>
              <a:rPr lang="en-IE" err="1"/>
              <a:t>aut</a:t>
            </a:r>
            <a:r>
              <a:rPr lang="en-IE"/>
              <a:t> fugit, </a:t>
            </a:r>
            <a:r>
              <a:rPr lang="en-IE" err="1"/>
              <a:t>sed</a:t>
            </a:r>
            <a:r>
              <a:rPr lang="en-IE"/>
              <a:t> </a:t>
            </a:r>
            <a:r>
              <a:rPr lang="en-IE" err="1"/>
              <a:t>quia</a:t>
            </a:r>
            <a:r>
              <a:rPr lang="en-IE"/>
              <a:t> </a:t>
            </a:r>
            <a:r>
              <a:rPr lang="en-IE" err="1"/>
              <a:t>consequuntur</a:t>
            </a:r>
            <a:r>
              <a:rPr lang="en-IE"/>
              <a:t> </a:t>
            </a:r>
            <a:r>
              <a:rPr lang="en-IE" err="1"/>
              <a:t>magni</a:t>
            </a:r>
            <a:r>
              <a:rPr lang="en-IE"/>
              <a:t> </a:t>
            </a:r>
            <a:r>
              <a:rPr lang="en-IE" err="1"/>
              <a:t>dolores</a:t>
            </a:r>
            <a:r>
              <a:rPr lang="en-IE"/>
              <a:t> </a:t>
            </a:r>
            <a:r>
              <a:rPr lang="en-IE" err="1"/>
              <a:t>eos</a:t>
            </a:r>
            <a:r>
              <a:rPr lang="en-IE"/>
              <a:t> qui ratione </a:t>
            </a:r>
            <a:r>
              <a:rPr lang="en-IE" err="1"/>
              <a:t>voluptatem</a:t>
            </a:r>
            <a:r>
              <a:rPr lang="en-IE"/>
              <a:t> </a:t>
            </a:r>
            <a:r>
              <a:rPr lang="en-IE" err="1"/>
              <a:t>sequi</a:t>
            </a:r>
            <a:r>
              <a:rPr lang="en-IE"/>
              <a:t> </a:t>
            </a:r>
            <a:r>
              <a:rPr lang="en-IE" err="1"/>
              <a:t>nesciunt</a:t>
            </a:r>
            <a:r>
              <a:rPr lang="en-IE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4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Page title goes here</a:t>
            </a:r>
            <a:endParaRPr lang="en-GB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3" y="333084"/>
            <a:ext cx="985499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7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9" y="2622754"/>
            <a:ext cx="4759732" cy="16124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Title of Presentation</a:t>
            </a:r>
            <a:endParaRPr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6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9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9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1" cap="all" baseline="0"/>
            </a:lvl1pPr>
          </a:lstStyle>
          <a:p>
            <a:pPr algn="ctr"/>
            <a:r>
              <a:rPr lang="en-GB"/>
              <a:t>May 2025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5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5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5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Section Divider Title Goes Here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69" y="6261379"/>
            <a:ext cx="985499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2" y="-452450"/>
            <a:ext cx="4885851" cy="5523751"/>
          </a:xfrm>
          <a:prstGeom prst="rect">
            <a:avLst/>
          </a:prstGeom>
        </p:spPr>
        <p:txBody>
          <a:bodyPr/>
          <a:lstStyle>
            <a:lvl1pPr algn="r">
              <a:defRPr sz="30319" b="0" spc="-18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2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9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8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5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8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2" y="-452450"/>
            <a:ext cx="4885851" cy="5523751"/>
          </a:xfrm>
          <a:prstGeom prst="rect">
            <a:avLst/>
          </a:prstGeom>
        </p:spPr>
        <p:txBody>
          <a:bodyPr/>
          <a:lstStyle>
            <a:lvl1pPr algn="r">
              <a:defRPr sz="30319" b="0" spc="-18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2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9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5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Section Divider Title Goes Here</a:t>
            </a:r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69" y="6262132"/>
            <a:ext cx="985499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401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2" y="-452450"/>
            <a:ext cx="4885851" cy="5523751"/>
          </a:xfrm>
          <a:prstGeom prst="rect">
            <a:avLst/>
          </a:prstGeom>
        </p:spPr>
        <p:txBody>
          <a:bodyPr/>
          <a:lstStyle>
            <a:lvl1pPr algn="r">
              <a:defRPr sz="30319" b="0" spc="-18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2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9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69" y="6262132"/>
            <a:ext cx="985499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5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Section Divider Title Goes Here</a:t>
            </a:r>
            <a:endParaRPr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8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3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Insert quote, statistic or other point of interest here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69" y="6262132"/>
            <a:ext cx="985499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2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9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3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QUOTE</a:t>
            </a:r>
            <a:endParaRPr lang="en-US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20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9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Source</a:t>
            </a:r>
            <a:endParaRPr lang="en-US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22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4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1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3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Insert quote, statistic or other point of interest here</a:t>
            </a:r>
            <a:endParaRPr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2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9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Title of Presentation</a:t>
            </a:r>
            <a:endParaRPr lang="en-US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3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QUOTE</a:t>
            </a:r>
            <a:endParaRPr lang="en-US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20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9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Source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69" y="6262132"/>
            <a:ext cx="985499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2" y="2309210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/>
              <a:t>Add Thank you</a:t>
            </a:r>
            <a:endParaRPr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8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9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7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3" y="333084"/>
            <a:ext cx="985499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Page title goes here</a:t>
            </a:r>
            <a:endParaRPr lang="en-GB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72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1" y="6206296"/>
            <a:ext cx="638531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1">
          <a:solidFill>
            <a:schemeClr val="accent1"/>
          </a:solidFill>
          <a:latin typeface="+mn-lt"/>
          <a:ea typeface="+mn-ea"/>
          <a:cs typeface="+mn-cs"/>
        </a:defRPr>
      </a:lvl1pPr>
      <a:lvl2pPr marL="277240" eaLnBrk="1" hangingPunct="1">
        <a:defRPr sz="1451">
          <a:solidFill>
            <a:schemeClr val="accent1"/>
          </a:solidFill>
          <a:latin typeface="+mn-lt"/>
          <a:ea typeface="+mn-ea"/>
          <a:cs typeface="+mn-cs"/>
        </a:defRPr>
      </a:lvl2pPr>
      <a:lvl3pPr marL="554478" eaLnBrk="1" hangingPunct="1">
        <a:defRPr sz="1451">
          <a:solidFill>
            <a:schemeClr val="accent1"/>
          </a:solidFill>
          <a:latin typeface="+mn-lt"/>
          <a:ea typeface="+mn-ea"/>
          <a:cs typeface="+mn-cs"/>
        </a:defRPr>
      </a:lvl3pPr>
      <a:lvl4pPr marL="831718" eaLnBrk="1" hangingPunct="1">
        <a:defRPr sz="1451">
          <a:solidFill>
            <a:schemeClr val="accent1"/>
          </a:solidFill>
          <a:latin typeface="+mn-lt"/>
          <a:ea typeface="+mn-ea"/>
          <a:cs typeface="+mn-cs"/>
        </a:defRPr>
      </a:lvl4pPr>
      <a:lvl5pPr marL="1108956" eaLnBrk="1" hangingPunct="1">
        <a:defRPr sz="1451">
          <a:solidFill>
            <a:schemeClr val="accent1"/>
          </a:solidFill>
          <a:latin typeface="+mn-lt"/>
          <a:ea typeface="+mn-ea"/>
          <a:cs typeface="+mn-cs"/>
        </a:defRPr>
      </a:lvl5pPr>
      <a:lvl6pPr marL="1386196" eaLnBrk="1" hangingPunct="1">
        <a:defRPr>
          <a:latin typeface="+mn-lt"/>
          <a:ea typeface="+mn-ea"/>
          <a:cs typeface="+mn-cs"/>
        </a:defRPr>
      </a:lvl6pPr>
      <a:lvl7pPr marL="1663434" eaLnBrk="1" hangingPunct="1">
        <a:defRPr>
          <a:latin typeface="+mn-lt"/>
          <a:ea typeface="+mn-ea"/>
          <a:cs typeface="+mn-cs"/>
        </a:defRPr>
      </a:lvl7pPr>
      <a:lvl8pPr marL="1940674" eaLnBrk="1" hangingPunct="1">
        <a:defRPr>
          <a:latin typeface="+mn-lt"/>
          <a:ea typeface="+mn-ea"/>
          <a:cs typeface="+mn-cs"/>
        </a:defRPr>
      </a:lvl8pPr>
      <a:lvl9pPr marL="221791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0" eaLnBrk="1" hangingPunct="1">
        <a:defRPr>
          <a:latin typeface="+mn-lt"/>
          <a:ea typeface="+mn-ea"/>
          <a:cs typeface="+mn-cs"/>
        </a:defRPr>
      </a:lvl2pPr>
      <a:lvl3pPr marL="554478" eaLnBrk="1" hangingPunct="1">
        <a:defRPr>
          <a:latin typeface="+mn-lt"/>
          <a:ea typeface="+mn-ea"/>
          <a:cs typeface="+mn-cs"/>
        </a:defRPr>
      </a:lvl3pPr>
      <a:lvl4pPr marL="831718" eaLnBrk="1" hangingPunct="1">
        <a:defRPr>
          <a:latin typeface="+mn-lt"/>
          <a:ea typeface="+mn-ea"/>
          <a:cs typeface="+mn-cs"/>
        </a:defRPr>
      </a:lvl4pPr>
      <a:lvl5pPr marL="1108956" eaLnBrk="1" hangingPunct="1">
        <a:defRPr>
          <a:latin typeface="+mn-lt"/>
          <a:ea typeface="+mn-ea"/>
          <a:cs typeface="+mn-cs"/>
        </a:defRPr>
      </a:lvl5pPr>
      <a:lvl6pPr marL="1386196" eaLnBrk="1" hangingPunct="1">
        <a:defRPr>
          <a:latin typeface="+mn-lt"/>
          <a:ea typeface="+mn-ea"/>
          <a:cs typeface="+mn-cs"/>
        </a:defRPr>
      </a:lvl6pPr>
      <a:lvl7pPr marL="1663434" eaLnBrk="1" hangingPunct="1">
        <a:defRPr>
          <a:latin typeface="+mn-lt"/>
          <a:ea typeface="+mn-ea"/>
          <a:cs typeface="+mn-cs"/>
        </a:defRPr>
      </a:lvl7pPr>
      <a:lvl8pPr marL="1940674" eaLnBrk="1" hangingPunct="1">
        <a:defRPr>
          <a:latin typeface="+mn-lt"/>
          <a:ea typeface="+mn-ea"/>
          <a:cs typeface="+mn-cs"/>
        </a:defRPr>
      </a:lvl8pPr>
      <a:lvl9pPr marL="2217914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1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9" userDrawn="1">
          <p15:clr>
            <a:srgbClr val="F26B43"/>
          </p15:clr>
        </p15:guide>
        <p15:guide id="7" pos="73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87862D-86AE-4EFC-417E-1CDC446520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57640" y="5924222"/>
            <a:ext cx="4837469" cy="646908"/>
          </a:xfrm>
        </p:spPr>
        <p:txBody>
          <a:bodyPr/>
          <a:lstStyle/>
          <a:p>
            <a:pPr algn="r"/>
            <a:r>
              <a:rPr lang="en-GB" dirty="0"/>
              <a:t>Planning &amp; Transport SPC – October 2</a:t>
            </a:r>
            <a:r>
              <a:rPr lang="en-GB" baseline="30000" dirty="0"/>
              <a:t>nd</a:t>
            </a:r>
            <a:r>
              <a:rPr lang="en-GB" dirty="0"/>
              <a:t> </a:t>
            </a:r>
            <a:endParaRPr lang="en-IE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27AE29-38B6-8E2F-D4A5-E04E8E09D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9952" y="2309817"/>
            <a:ext cx="9755149" cy="2238375"/>
          </a:xfrm>
        </p:spPr>
        <p:txBody>
          <a:bodyPr>
            <a:normAutofit fontScale="90000"/>
          </a:bodyPr>
          <a:lstStyle/>
          <a:p>
            <a:pPr algn="r"/>
            <a:r>
              <a:rPr lang="en-IE" dirty="0"/>
              <a:t>Renewable Energy Directive III </a:t>
            </a:r>
            <a:br>
              <a:rPr lang="en-IE" dirty="0"/>
            </a:br>
            <a:br>
              <a:rPr lang="en-IE" dirty="0"/>
            </a:br>
            <a:r>
              <a:rPr lang="en-IE" sz="4400" dirty="0"/>
              <a:t>Implementation Update </a:t>
            </a:r>
            <a:br>
              <a:rPr lang="en-US" dirty="0"/>
            </a:br>
            <a:r>
              <a:rPr lang="en-US" sz="2000" i="1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968701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A7201C9A-6D86-70FD-2EBB-D9A6DA4AB8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4784" y="458915"/>
            <a:ext cx="5907216" cy="5924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600" b="1" dirty="0">
                <a:latin typeface="Arial" panose="020B0604020202020204" pitchFamily="34" charset="0"/>
              </a:rPr>
              <a:t>What is RED III?</a:t>
            </a:r>
            <a:br>
              <a:rPr lang="en-US" altLang="en-US" sz="1500" dirty="0">
                <a:latin typeface="Arial" panose="020B0604020202020204" pitchFamily="34" charset="0"/>
              </a:rPr>
            </a:br>
            <a:r>
              <a:rPr lang="en-US" altLang="en-US" sz="1500" dirty="0">
                <a:latin typeface="Arial" panose="020B0604020202020204" pitchFamily="34" charset="0"/>
              </a:rPr>
              <a:t>The EU’s Renewable Energy Directive (third version) – Europe’s main legislation to accelerate the shift to clean energy.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500" b="1" dirty="0">
              <a:latin typeface="Arial" panose="020B0604020202020204" pitchFamily="34" charset="0"/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b="1" dirty="0">
                <a:latin typeface="Arial" panose="020B0604020202020204" pitchFamily="34" charset="0"/>
              </a:rPr>
              <a:t>Purpose of REDIII? </a:t>
            </a:r>
            <a:br>
              <a:rPr lang="en-US" altLang="en-US" sz="1500" dirty="0">
                <a:latin typeface="Arial" panose="020B0604020202020204" pitchFamily="34" charset="0"/>
              </a:rPr>
            </a:br>
            <a:r>
              <a:rPr lang="en-US" altLang="en-US" sz="1500" dirty="0">
                <a:latin typeface="Arial" panose="020B0604020202020204" pitchFamily="34" charset="0"/>
              </a:rPr>
              <a:t>By 2030, nearly half of all energy must come from renewables (42.5% target, aiming for 45%).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500" dirty="0">
              <a:latin typeface="Arial" panose="020B0604020202020204" pitchFamily="34" charset="0"/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b="1" dirty="0">
                <a:latin typeface="Arial" panose="020B0604020202020204" pitchFamily="34" charset="0"/>
              </a:rPr>
              <a:t>What is Ireland’s role?</a:t>
            </a:r>
            <a:br>
              <a:rPr lang="en-US" altLang="en-US" sz="1500" dirty="0">
                <a:latin typeface="Arial" panose="020B0604020202020204" pitchFamily="34" charset="0"/>
              </a:rPr>
            </a:br>
            <a:r>
              <a:rPr lang="en-US" altLang="en-US" sz="1500" dirty="0">
                <a:latin typeface="Arial" panose="020B0604020202020204" pitchFamily="34" charset="0"/>
              </a:rPr>
              <a:t>As an EU Member State, Ireland must update its planning system so renewable projects (solar, wind, heat pumps) can be approved faster and more consistently.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500" dirty="0">
              <a:latin typeface="Arial" panose="020B0604020202020204" pitchFamily="34" charset="0"/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b="1" dirty="0">
                <a:latin typeface="Arial" panose="020B0604020202020204" pitchFamily="34" charset="0"/>
              </a:rPr>
              <a:t>What is S.I. 274/2025?</a:t>
            </a:r>
            <a:br>
              <a:rPr lang="en-US" altLang="en-US" sz="1500" dirty="0">
                <a:latin typeface="Arial" panose="020B0604020202020204" pitchFamily="34" charset="0"/>
              </a:rPr>
            </a:br>
            <a:r>
              <a:rPr lang="en-US" altLang="en-US" sz="1500" dirty="0">
                <a:latin typeface="Arial" panose="020B0604020202020204" pitchFamily="34" charset="0"/>
              </a:rPr>
              <a:t>A Statutory Instrument that came into force on 7</a:t>
            </a:r>
            <a:r>
              <a:rPr lang="en-US" altLang="en-US" sz="1500" baseline="30000" dirty="0">
                <a:latin typeface="Arial" panose="020B0604020202020204" pitchFamily="34" charset="0"/>
              </a:rPr>
              <a:t>th</a:t>
            </a:r>
            <a:r>
              <a:rPr lang="en-US" altLang="en-US" sz="1500" dirty="0">
                <a:latin typeface="Arial" panose="020B0604020202020204" pitchFamily="34" charset="0"/>
              </a:rPr>
              <a:t> of August 2025.</a:t>
            </a:r>
            <a:br>
              <a:rPr lang="en-US" altLang="en-US" sz="1500" dirty="0">
                <a:latin typeface="Arial" panose="020B0604020202020204" pitchFamily="34" charset="0"/>
              </a:rPr>
            </a:br>
            <a:r>
              <a:rPr lang="en-US" altLang="en-US" sz="1500" dirty="0">
                <a:latin typeface="Arial" panose="020B0604020202020204" pitchFamily="34" charset="0"/>
              </a:rPr>
              <a:t>It brings the REDIII rules into Irish planning law, changing how local authorities handle renewable energy applications.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500" dirty="0">
              <a:latin typeface="Arial" panose="020B0604020202020204" pitchFamily="34" charset="0"/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b="1" dirty="0">
                <a:latin typeface="Arial" panose="020B0604020202020204" pitchFamily="34" charset="0"/>
              </a:rPr>
              <a:t>What Does it mean for SDCC?</a:t>
            </a:r>
            <a:endParaRPr lang="en-US" altLang="en-US" sz="1500" dirty="0">
              <a:latin typeface="Arial" panose="020B0604020202020204" pitchFamily="34" charset="0"/>
            </a:endParaRP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latin typeface="Arial" panose="020B0604020202020204" pitchFamily="34" charset="0"/>
              </a:rPr>
              <a:t>New application completeness checks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latin typeface="Arial" panose="020B0604020202020204" pitchFamily="34" charset="0"/>
              </a:rPr>
              <a:t>Fixed decision timelines 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latin typeface="Arial" panose="020B0604020202020204" pitchFamily="34" charset="0"/>
              </a:rPr>
              <a:t>Mandatory EIA scoping from October 2025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500" dirty="0">
                <a:latin typeface="Arial" panose="020B0604020202020204" pitchFamily="34" charset="0"/>
              </a:rPr>
              <a:t>Stronger legal backing: renewables treated as “overriding public interest”.</a:t>
            </a:r>
          </a:p>
          <a:p>
            <a:pPr algn="l" defTabSz="914377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8" descr="windmill on grass field during golden hour">
            <a:extLst>
              <a:ext uri="{FF2B5EF4-FFF2-40B4-BE49-F238E27FC236}">
                <a16:creationId xmlns:a16="http://schemas.microsoft.com/office/drawing/2014/main" id="{C70986A6-12E2-46EE-E1CF-4250A4D26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2" r="34319"/>
          <a:stretch>
            <a:fillRect/>
          </a:stretch>
        </p:blipFill>
        <p:spPr bwMode="auto">
          <a:xfrm>
            <a:off x="0" y="7736"/>
            <a:ext cx="61206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B99BBA5-AF4C-3361-FC4B-C879BC89A6A9}"/>
              </a:ext>
            </a:extLst>
          </p:cNvPr>
          <p:cNvSpPr txBox="1"/>
          <p:nvPr/>
        </p:nvSpPr>
        <p:spPr>
          <a:xfrm>
            <a:off x="0" y="458915"/>
            <a:ext cx="2329543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Background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7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600DC-780E-1A1C-51CE-BB02B2782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olar panel under blue sky">
            <a:extLst>
              <a:ext uri="{FF2B5EF4-FFF2-40B4-BE49-F238E27FC236}">
                <a16:creationId xmlns:a16="http://schemas.microsoft.com/office/drawing/2014/main" id="{634429A3-A1B4-6627-7964-4D8674EA86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4" b="10065"/>
          <a:stretch>
            <a:fillRect/>
          </a:stretch>
        </p:blipFill>
        <p:spPr bwMode="auto">
          <a:xfrm>
            <a:off x="0" y="0"/>
            <a:ext cx="12192000" cy="711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242E41B-F291-3E8D-E033-92636BEE9F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9073064"/>
              </p:ext>
            </p:extLst>
          </p:nvPr>
        </p:nvGraphicFramePr>
        <p:xfrm>
          <a:off x="0" y="87086"/>
          <a:ext cx="12192000" cy="6585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0C2EFA-F032-8EC6-EF94-82CD723120E6}"/>
              </a:ext>
            </a:extLst>
          </p:cNvPr>
          <p:cNvSpPr txBox="1"/>
          <p:nvPr/>
        </p:nvSpPr>
        <p:spPr>
          <a:xfrm>
            <a:off x="0" y="458915"/>
            <a:ext cx="4778829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REDIII Implementation Timeline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912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7FA6F-3964-1844-F8E1-FF1E60655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63CAAF-444B-2874-3EAC-A7D900552172}"/>
              </a:ext>
            </a:extLst>
          </p:cNvPr>
          <p:cNvSpPr txBox="1"/>
          <p:nvPr/>
        </p:nvSpPr>
        <p:spPr>
          <a:xfrm>
            <a:off x="0" y="503664"/>
            <a:ext cx="5812971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+mn-lt"/>
              </a:rPr>
              <a:t>Example REDIII Development Types </a:t>
            </a:r>
            <a:endParaRPr lang="en-IE" sz="2400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5DD6780-4F82-73B0-6243-F461C32BC3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15651"/>
              </p:ext>
            </p:extLst>
          </p:nvPr>
        </p:nvGraphicFramePr>
        <p:xfrm>
          <a:off x="384851" y="1237098"/>
          <a:ext cx="11073956" cy="4375826"/>
        </p:xfrm>
        <a:graphic>
          <a:graphicData uri="http://schemas.openxmlformats.org/drawingml/2006/table">
            <a:tbl>
              <a:tblPr/>
              <a:tblGrid>
                <a:gridCol w="3784378">
                  <a:extLst>
                    <a:ext uri="{9D8B030D-6E8A-4147-A177-3AD203B41FA5}">
                      <a16:colId xmlns:a16="http://schemas.microsoft.com/office/drawing/2014/main" val="1267755922"/>
                    </a:ext>
                  </a:extLst>
                </a:gridCol>
                <a:gridCol w="7289578">
                  <a:extLst>
                    <a:ext uri="{9D8B030D-6E8A-4147-A177-3AD203B41FA5}">
                      <a16:colId xmlns:a16="http://schemas.microsoft.com/office/drawing/2014/main" val="797120153"/>
                    </a:ext>
                  </a:extLst>
                </a:gridCol>
              </a:tblGrid>
              <a:tr h="3622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800" b="1">
                          <a:solidFill>
                            <a:schemeClr val="bg1"/>
                          </a:solidFill>
                        </a:rPr>
                        <a:t>Category</a:t>
                      </a: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800" b="1" dirty="0">
                          <a:solidFill>
                            <a:schemeClr val="bg1"/>
                          </a:solidFill>
                        </a:rPr>
                        <a:t>Examples</a:t>
                      </a: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424036"/>
                  </a:ext>
                </a:extLst>
              </a:tr>
              <a:tr h="9055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800" b="1" dirty="0">
                          <a:solidFill>
                            <a:schemeClr val="bg1"/>
                          </a:solidFill>
                        </a:rPr>
                        <a:t>Renewable Energy Generation</a:t>
                      </a:r>
                      <a:endParaRPr lang="en-IE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800">
                          <a:solidFill>
                            <a:schemeClr val="bg1"/>
                          </a:solidFill>
                        </a:rPr>
                        <a:t>Onshore wind farms, Offshore wind projects (incl. ports &amp; grid connections), Solar farms (&gt;50 kW), Rooftop solar PV (&lt;50 kW)</a:t>
                      </a: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677699"/>
                  </a:ext>
                </a:extLst>
              </a:tr>
              <a:tr h="9055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800" b="1" dirty="0">
                          <a:solidFill>
                            <a:schemeClr val="bg1"/>
                          </a:solidFill>
                        </a:rPr>
                        <a:t>Heating &amp; Cooling</a:t>
                      </a:r>
                      <a:endParaRPr lang="en-IE" sz="1800" dirty="0">
                        <a:solidFill>
                          <a:schemeClr val="bg1"/>
                        </a:solidFill>
                      </a:endParaRP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Domestic &amp; commercial heat pumps (air/ground source), District heating schemes (biomass, geothermal, waste heat), Solar thermal panels</a:t>
                      </a: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7060892"/>
                  </a:ext>
                </a:extLst>
              </a:tr>
              <a:tr h="90553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800" b="1">
                          <a:solidFill>
                            <a:schemeClr val="bg1"/>
                          </a:solidFill>
                        </a:rPr>
                        <a:t>Storage &amp; Grid</a:t>
                      </a:r>
                      <a:endParaRPr lang="en-IE" sz="1800">
                        <a:solidFill>
                          <a:schemeClr val="bg1"/>
                        </a:solidFill>
                      </a:endParaRP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800">
                          <a:solidFill>
                            <a:schemeClr val="bg1"/>
                          </a:solidFill>
                        </a:rPr>
                        <a:t>Battery Energy Storage Systems (BESS), Hydrogen electrolysers (green hydrogen), Grid connection works (substations, overhead lines, cables)</a:t>
                      </a: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2891608"/>
                  </a:ext>
                </a:extLst>
              </a:tr>
              <a:tr h="6338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800" b="1">
                          <a:solidFill>
                            <a:schemeClr val="bg1"/>
                          </a:solidFill>
                        </a:rPr>
                        <a:t>Transport Infrastructure</a:t>
                      </a:r>
                      <a:endParaRPr lang="en-IE" sz="1800">
                        <a:solidFill>
                          <a:schemeClr val="bg1"/>
                        </a:solidFill>
                      </a:endParaRP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EV charging hubs powered by renewables, Hydrogen refuelling stations</a:t>
                      </a: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7295545"/>
                  </a:ext>
                </a:extLst>
              </a:tr>
              <a:tr h="6338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E" sz="1800" b="1">
                          <a:solidFill>
                            <a:schemeClr val="bg1"/>
                          </a:solidFill>
                        </a:rPr>
                        <a:t>Repowering &amp; Upgrades</a:t>
                      </a:r>
                      <a:endParaRPr lang="en-IE" sz="1800">
                        <a:solidFill>
                          <a:schemeClr val="bg1"/>
                        </a:solidFill>
                      </a:endParaRP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</a:rPr>
                        <a:t>Repowering existing wind or solar farms, Efficiency upgrades to renewable plants</a:t>
                      </a:r>
                    </a:p>
                  </a:txBody>
                  <a:tcPr marL="90554" marR="90554" marT="45277" marB="4527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268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8405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olar panels on a roof">
            <a:extLst>
              <a:ext uri="{FF2B5EF4-FFF2-40B4-BE49-F238E27FC236}">
                <a16:creationId xmlns:a16="http://schemas.microsoft.com/office/drawing/2014/main" id="{1DC9F0EE-70C7-6DA7-36BD-9131FA01BA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41"/>
          <a:stretch>
            <a:fillRect/>
          </a:stretch>
        </p:blipFill>
        <p:spPr bwMode="auto">
          <a:xfrm>
            <a:off x="5921829" y="0"/>
            <a:ext cx="6270169" cy="657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9239149-8E29-622D-ADC2-F1B6E0D97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285686"/>
              </p:ext>
            </p:extLst>
          </p:nvPr>
        </p:nvGraphicFramePr>
        <p:xfrm>
          <a:off x="0" y="1215321"/>
          <a:ext cx="11658600" cy="3246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0057">
                  <a:extLst>
                    <a:ext uri="{9D8B030D-6E8A-4147-A177-3AD203B41FA5}">
                      <a16:colId xmlns:a16="http://schemas.microsoft.com/office/drawing/2014/main" val="2605480413"/>
                    </a:ext>
                  </a:extLst>
                </a:gridCol>
                <a:gridCol w="1491343">
                  <a:extLst>
                    <a:ext uri="{9D8B030D-6E8A-4147-A177-3AD203B41FA5}">
                      <a16:colId xmlns:a16="http://schemas.microsoft.com/office/drawing/2014/main" val="168137317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3110300223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u="sng" dirty="0">
                          <a:solidFill>
                            <a:schemeClr val="bg1"/>
                          </a:solidFill>
                          <a:effectLst/>
                        </a:rPr>
                        <a:t>Application / Development Type</a:t>
                      </a:r>
                      <a:endParaRPr lang="en-IE" sz="1800" u="sng" dirty="0">
                        <a:solidFill>
                          <a:schemeClr val="bg1"/>
                        </a:solidFill>
                        <a:effectLst/>
                        <a:latin typeface="minion-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u="sng">
                          <a:solidFill>
                            <a:schemeClr val="bg1"/>
                          </a:solidFill>
                          <a:effectLst/>
                        </a:rPr>
                        <a:t>Deadline</a:t>
                      </a:r>
                      <a:endParaRPr lang="en-IE" sz="1800" u="sng">
                        <a:solidFill>
                          <a:schemeClr val="bg1"/>
                        </a:solidFill>
                        <a:effectLst/>
                        <a:latin typeface="minion-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u="sng" dirty="0">
                          <a:solidFill>
                            <a:schemeClr val="bg1"/>
                          </a:solidFill>
                          <a:effectLst/>
                        </a:rPr>
                        <a:t>Extended deadline for IROPI Cases</a:t>
                      </a:r>
                      <a:endParaRPr lang="en-GB" sz="1800" u="sng" dirty="0">
                        <a:solidFill>
                          <a:schemeClr val="bg1"/>
                        </a:solidFill>
                        <a:effectLst/>
                        <a:latin typeface="minion-pro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31433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</a:rPr>
                        <a:t>Renewable energy development with an electrical capacity of 150kW or more</a:t>
                      </a:r>
                      <a:endParaRPr lang="en-GB" sz="1800" b="1" dirty="0">
                        <a:solidFill>
                          <a:schemeClr val="bg1"/>
                        </a:solidFill>
                        <a:effectLst/>
                        <a:latin typeface="minion-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>
                          <a:solidFill>
                            <a:schemeClr val="bg1"/>
                          </a:solidFill>
                          <a:effectLst/>
                        </a:rPr>
                        <a:t>52 weeks</a:t>
                      </a:r>
                    </a:p>
                    <a:p>
                      <a:endParaRPr lang="en-IE" sz="1800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>
                          <a:solidFill>
                            <a:schemeClr val="bg1"/>
                          </a:solidFill>
                          <a:effectLst/>
                        </a:rPr>
                        <a:t>2 years</a:t>
                      </a:r>
                    </a:p>
                    <a:p>
                      <a:endParaRPr lang="en-IE" sz="1800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130815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</a:rPr>
                        <a:t>Renewable energy development with capacity of less than 150kW and repowering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30 weeks</a:t>
                      </a:r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1 year</a:t>
                      </a:r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61158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effectLst/>
                        </a:rPr>
                        <a:t>Ground source heat pumps and relevant solar energy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>
                          <a:solidFill>
                            <a:schemeClr val="bg1"/>
                          </a:solidFill>
                          <a:effectLst/>
                        </a:rPr>
                        <a:t>8 weeks</a:t>
                      </a:r>
                    </a:p>
                    <a:p>
                      <a:endParaRPr lang="en-IE" sz="1800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dirty="0">
                          <a:solidFill>
                            <a:schemeClr val="bg1"/>
                          </a:solidFill>
                          <a:effectLst/>
                        </a:rPr>
                        <a:t>N/A</a:t>
                      </a:r>
                    </a:p>
                    <a:p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92299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>
                          <a:solidFill>
                            <a:schemeClr val="bg1"/>
                          </a:solidFill>
                          <a:effectLst/>
                        </a:rPr>
                        <a:t>Small-scale solar energy equipment or small-scale non-ground source heat pump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>
                          <a:solidFill>
                            <a:schemeClr val="bg1"/>
                          </a:solidFill>
                          <a:effectLst/>
                        </a:rPr>
                        <a:t>4 weeks</a:t>
                      </a:r>
                    </a:p>
                    <a:p>
                      <a:endParaRPr lang="en-IE" sz="1800" b="1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1" dirty="0">
                          <a:solidFill>
                            <a:schemeClr val="bg1"/>
                          </a:solidFill>
                          <a:effectLst/>
                        </a:rPr>
                        <a:t>N/A</a:t>
                      </a:r>
                    </a:p>
                    <a:p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45899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7A822C-2B70-51E1-3ABF-424734E2D499}"/>
              </a:ext>
            </a:extLst>
          </p:cNvPr>
          <p:cNvSpPr txBox="1"/>
          <p:nvPr/>
        </p:nvSpPr>
        <p:spPr>
          <a:xfrm>
            <a:off x="0" y="503664"/>
            <a:ext cx="5921829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+mn-lt"/>
              </a:rPr>
              <a:t>Planning Decision Timelines</a:t>
            </a:r>
            <a:endParaRPr lang="en-IE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140DB8-55D5-C766-CEF1-AF1E38A82098}"/>
              </a:ext>
            </a:extLst>
          </p:cNvPr>
          <p:cNvSpPr txBox="1"/>
          <p:nvPr/>
        </p:nvSpPr>
        <p:spPr>
          <a:xfrm>
            <a:off x="29984" y="4437113"/>
            <a:ext cx="67409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b="1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*Above commences after </a:t>
            </a:r>
          </a:p>
          <a:p>
            <a:r>
              <a:rPr lang="en-GB" b="1" dirty="0">
                <a:solidFill>
                  <a:schemeClr val="bg1"/>
                </a:solidFill>
              </a:rPr>
              <a:t>Completeness Check (30-45 days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75742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4E3DE96-BE83-BDC5-C9D9-925E4D5776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607910"/>
              </p:ext>
            </p:extLst>
          </p:nvPr>
        </p:nvGraphicFramePr>
        <p:xfrm>
          <a:off x="0" y="1099458"/>
          <a:ext cx="12192000" cy="5758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1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5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44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2422">
                <a:tc>
                  <a:txBody>
                    <a:bodyPr/>
                    <a:lstStyle/>
                    <a:p>
                      <a:r>
                        <a:rPr sz="1900" dirty="0"/>
                        <a:t>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900" dirty="0"/>
                        <a:t>Before RED 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900"/>
                        <a:t>After RED III (S.I. 274/2025)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030">
                <a:tc>
                  <a:txBody>
                    <a:bodyPr/>
                    <a:lstStyle/>
                    <a:p>
                      <a:r>
                        <a:rPr lang="en-GB" sz="1700" b="1" dirty="0"/>
                        <a:t>Validation </a:t>
                      </a:r>
                      <a:endParaRPr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No statutory timeframe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‘Completeness Check’ – PA must confirm within 45 days (</a:t>
                      </a:r>
                      <a:r>
                        <a:rPr lang="en-GB" sz="1700"/>
                        <a:t>30 days</a:t>
                      </a:r>
                      <a:r>
                        <a:rPr sz="1700"/>
                        <a:t> for small-scale heat pumps)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304">
                <a:tc>
                  <a:txBody>
                    <a:bodyPr/>
                    <a:lstStyle/>
                    <a:p>
                      <a:r>
                        <a:rPr sz="1700" b="1" dirty="0"/>
                        <a:t>Decision timelines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General statutory period under s.34 PDA 2000 (8 weeks), extendable by FI requests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New maximum statutory periods apply for renewables; </a:t>
                      </a:r>
                      <a:r>
                        <a:rPr lang="en-GB" sz="1700"/>
                        <a:t>flexible FI timelines to keep within prescribed time. </a:t>
                      </a:r>
                      <a:endParaRPr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7304">
                <a:tc>
                  <a:txBody>
                    <a:bodyPr/>
                    <a:lstStyle/>
                    <a:p>
                      <a:r>
                        <a:rPr sz="1700" b="1"/>
                        <a:t>Small-scale solar / heat pumps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Treated like other minor development with normal timelines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Accelerated timelines </a:t>
                      </a:r>
                      <a:r>
                        <a:rPr lang="en-GB" sz="1700"/>
                        <a:t>(4weeks) </a:t>
                      </a:r>
                      <a:r>
                        <a:rPr sz="1700"/>
                        <a:t>for &lt;50kW solar &amp; domestic heat pumps; deemed consent if PA misses deadline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422">
                <a:tc>
                  <a:txBody>
                    <a:bodyPr/>
                    <a:lstStyle/>
                    <a:p>
                      <a:r>
                        <a:rPr sz="1700" b="1"/>
                        <a:t>EIA Scoping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Optional – applicant could request scoping but not mandatory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Mandatory scoping opinion required for REDIII projects from 1 Oct 2025</a:t>
                      </a:r>
                      <a:r>
                        <a:rPr lang="en-GB" sz="1700"/>
                        <a:t>.</a:t>
                      </a:r>
                      <a:endParaRPr sz="17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3030">
                <a:tc>
                  <a:txBody>
                    <a:bodyPr/>
                    <a:lstStyle/>
                    <a:p>
                      <a:r>
                        <a:rPr sz="1700" b="1" dirty="0"/>
                        <a:t>Public interest weighting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Renewables assessed alongside other policies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/>
                        <a:t>Renewable energy deemed of ‘overriding public interest’ in AA under Habitats Directive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53030">
                <a:tc>
                  <a:txBody>
                    <a:bodyPr/>
                    <a:lstStyle/>
                    <a:p>
                      <a:r>
                        <a:rPr sz="1700" b="1" dirty="0"/>
                        <a:t>Renewables Acceleration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 dirty="0"/>
                        <a:t>No special designation in plans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700" dirty="0"/>
                        <a:t>By Feb 2026,</a:t>
                      </a:r>
                      <a:r>
                        <a:rPr lang="en-GB" sz="1700" dirty="0"/>
                        <a:t> Ireland </a:t>
                      </a:r>
                      <a:r>
                        <a:rPr sz="1700" dirty="0"/>
                        <a:t>must designate RAAs; applications here have shorter statutory timelines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21830FD-3DFB-A64A-1262-EAB9CE315BC3}"/>
              </a:ext>
            </a:extLst>
          </p:cNvPr>
          <p:cNvSpPr txBox="1"/>
          <p:nvPr/>
        </p:nvSpPr>
        <p:spPr>
          <a:xfrm>
            <a:off x="0" y="296565"/>
            <a:ext cx="5279571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Changes for Planning Department 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403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F3D02-C97A-A2E7-EC82-766262220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BBF4F4-A02C-05B8-A314-806852929A06}"/>
              </a:ext>
            </a:extLst>
          </p:cNvPr>
          <p:cNvSpPr txBox="1"/>
          <p:nvPr/>
        </p:nvSpPr>
        <p:spPr>
          <a:xfrm>
            <a:off x="4889446" y="978854"/>
            <a:ext cx="669295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500" b="1" dirty="0">
              <a:solidFill>
                <a:schemeClr val="bg1"/>
              </a:solidFill>
            </a:endParaRPr>
          </a:p>
          <a:p>
            <a:pPr marL="285744" indent="-285744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Website updates with guidance on pre-planning, new site notices etc. (application forms unchanged) </a:t>
            </a:r>
          </a:p>
          <a:p>
            <a:pPr marL="285744" indent="-285744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Planning Portal – update to reflect new deadlines based on development type / monitor in excel in interim. </a:t>
            </a:r>
          </a:p>
          <a:p>
            <a:pPr marL="285744" indent="-285744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Ensure any REDIII applications are noted on Weekly List </a:t>
            </a:r>
          </a:p>
          <a:p>
            <a:pPr marL="285744" indent="-285744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Devise reporting system for SEAI </a:t>
            </a:r>
          </a:p>
          <a:p>
            <a:pPr marL="285744" indent="-285744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Prepare checklists for mandatory EIAR scoping Oct 1</a:t>
            </a:r>
            <a:r>
              <a:rPr lang="en-GB" b="1" baseline="30000" dirty="0">
                <a:solidFill>
                  <a:schemeClr val="bg1"/>
                </a:solidFill>
                <a:latin typeface="+mn-lt"/>
              </a:rPr>
              <a:t>st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.</a:t>
            </a:r>
          </a:p>
          <a:p>
            <a:pPr marL="285744" indent="-285744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Prepare guidelines for flexible AI timelines.</a:t>
            </a:r>
          </a:p>
          <a:p>
            <a:pPr marL="285744" indent="-285744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b="1" dirty="0">
                <a:solidFill>
                  <a:schemeClr val="bg1"/>
                </a:solidFill>
                <a:latin typeface="+mn-lt"/>
              </a:rPr>
              <a:t>Continual training across planning and planning administration </a:t>
            </a:r>
          </a:p>
          <a:p>
            <a:endParaRPr lang="en-GB" sz="1500" b="1" dirty="0">
              <a:solidFill>
                <a:schemeClr val="bg1"/>
              </a:solidFill>
              <a:latin typeface="+mn-lt"/>
            </a:endParaRPr>
          </a:p>
          <a:p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n aerial view of a building with a lot of solar panels">
            <a:extLst>
              <a:ext uri="{FF2B5EF4-FFF2-40B4-BE49-F238E27FC236}">
                <a16:creationId xmlns:a16="http://schemas.microsoft.com/office/drawing/2014/main" id="{DAFEA35C-5F6E-B698-5270-FDF98F3FC1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4" b="21311"/>
          <a:stretch>
            <a:fillRect/>
          </a:stretch>
        </p:blipFill>
        <p:spPr bwMode="auto">
          <a:xfrm>
            <a:off x="1" y="0"/>
            <a:ext cx="47006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4EB921-6B9A-9924-D6DF-F395F01AFEE8}"/>
              </a:ext>
            </a:extLst>
          </p:cNvPr>
          <p:cNvSpPr txBox="1"/>
          <p:nvPr/>
        </p:nvSpPr>
        <p:spPr>
          <a:xfrm>
            <a:off x="0" y="399678"/>
            <a:ext cx="2664296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380915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883EC-A5EF-9897-7990-5A8232530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513" y="2001434"/>
            <a:ext cx="6700595" cy="2855141"/>
          </a:xfrm>
        </p:spPr>
        <p:txBody>
          <a:bodyPr/>
          <a:lstStyle/>
          <a:p>
            <a:pPr algn="r"/>
            <a:r>
              <a:rPr lang="en-GB" dirty="0"/>
              <a:t>Questions</a:t>
            </a:r>
            <a:br>
              <a:rPr lang="en-GB" dirty="0"/>
            </a:br>
            <a:br>
              <a:rPr lang="en-GB" dirty="0"/>
            </a:br>
            <a:r>
              <a:rPr lang="en-GB" sz="5000" dirty="0"/>
              <a:t>Thank you </a:t>
            </a:r>
            <a:endParaRPr lang="en-IE" sz="5000" dirty="0"/>
          </a:p>
        </p:txBody>
      </p:sp>
    </p:spTree>
    <p:extLst>
      <p:ext uri="{BB962C8B-B14F-4D97-AF65-F5344CB8AC3E}">
        <p14:creationId xmlns:p14="http://schemas.microsoft.com/office/powerpoint/2010/main" val="3452959945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192</TotalTime>
  <Words>715</Words>
  <Application>Microsoft Office PowerPoint</Application>
  <PresentationFormat>Widescreen</PresentationFormat>
  <Paragraphs>87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minion-pro</vt:lpstr>
      <vt:lpstr>Wingdings</vt:lpstr>
      <vt:lpstr>SDCC Master</vt:lpstr>
      <vt:lpstr>Renewable Energy Directive III   Implementation Update  *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  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Aisling Kelly</dc:creator>
  <cp:lastModifiedBy>Deirdre Kirwan</cp:lastModifiedBy>
  <cp:revision>3</cp:revision>
  <dcterms:created xsi:type="dcterms:W3CDTF">2025-09-11T08:37:17Z</dcterms:created>
  <dcterms:modified xsi:type="dcterms:W3CDTF">2025-09-24T12:15:20Z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