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75" r:id="rId4"/>
    <p:sldId id="276" r:id="rId5"/>
    <p:sldId id="277" r:id="rId6"/>
    <p:sldId id="278" r:id="rId7"/>
    <p:sldId id="279" r:id="rId8"/>
    <p:sldId id="280" r:id="rId9"/>
    <p:sldId id="274" r:id="rId10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041" autoAdjust="0"/>
  </p:normalViewPr>
  <p:slideViewPr>
    <p:cSldViewPr>
      <p:cViewPr varScale="1">
        <p:scale>
          <a:sx n="98" d="100"/>
          <a:sy n="98" d="100"/>
        </p:scale>
        <p:origin x="1074" y="-48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hyperlink" Target="https://maps.app.goo.gl/4LmXabevBZU5gwRRA" TargetMode="External"/><Relationship Id="rId18" Type="http://schemas.openxmlformats.org/officeDocument/2006/relationships/hyperlink" Target="https://maps.app.goo.gl/ZtVvriZooN3hmRme7" TargetMode="External"/><Relationship Id="rId26" Type="http://schemas.openxmlformats.org/officeDocument/2006/relationships/hyperlink" Target="https://maps.app.goo.gl/Ca5Yp3rqr8EcNL3m8" TargetMode="External"/><Relationship Id="rId3" Type="http://schemas.openxmlformats.org/officeDocument/2006/relationships/hyperlink" Target="https://maps.app.goo.gl/NcgUfdwpcRAnYihX8" TargetMode="External"/><Relationship Id="rId21" Type="http://schemas.openxmlformats.org/officeDocument/2006/relationships/hyperlink" Target="https://maps.app.goo.gl/aKCupaysjcFxvegQ6" TargetMode="External"/><Relationship Id="rId34" Type="http://schemas.openxmlformats.org/officeDocument/2006/relationships/hyperlink" Target="https://maps.app.goo.gl/ymgZ9sZAm6zXAtXS8" TargetMode="External"/><Relationship Id="rId7" Type="http://schemas.openxmlformats.org/officeDocument/2006/relationships/hyperlink" Target="https://maps.app.goo.gl/P6punqYHwV7p3BbY6" TargetMode="External"/><Relationship Id="rId12" Type="http://schemas.openxmlformats.org/officeDocument/2006/relationships/hyperlink" Target="https://maps.app.goo.gl/qswVYCmMWP63ppkVA" TargetMode="External"/><Relationship Id="rId17" Type="http://schemas.openxmlformats.org/officeDocument/2006/relationships/hyperlink" Target="https://maps.app.goo.gl/CNcr9uDnedqTFZm1A" TargetMode="External"/><Relationship Id="rId25" Type="http://schemas.openxmlformats.org/officeDocument/2006/relationships/hyperlink" Target="https://maps.app.goo.gl/GjVuQEPtnMX47ME78" TargetMode="External"/><Relationship Id="rId33" Type="http://schemas.openxmlformats.org/officeDocument/2006/relationships/hyperlink" Target="https://maps.app.goo.gl/1RWi54wk1gN5mECH6" TargetMode="External"/><Relationship Id="rId2" Type="http://schemas.openxmlformats.org/officeDocument/2006/relationships/hyperlink" Target="https://maps.app.goo.gl/y8tLUoECiHtbm7Yd7" TargetMode="External"/><Relationship Id="rId16" Type="http://schemas.openxmlformats.org/officeDocument/2006/relationships/hyperlink" Target="https://maps.app.goo.gl/yd1xpMSqZUwibG3V6" TargetMode="External"/><Relationship Id="rId20" Type="http://schemas.openxmlformats.org/officeDocument/2006/relationships/hyperlink" Target="https://maps.app.goo.gl/pigryh6zbKC7P5LN8" TargetMode="External"/><Relationship Id="rId29" Type="http://schemas.openxmlformats.org/officeDocument/2006/relationships/hyperlink" Target="https://maps.app.goo.gl/dYnfE7H2J1zWaBCB8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maps.app.goo.gl/91kcyJusyVqqNyvh8" TargetMode="External"/><Relationship Id="rId11" Type="http://schemas.openxmlformats.org/officeDocument/2006/relationships/hyperlink" Target="https://maps.app.goo.gl/VK9yRJBdtLXL24Pu7" TargetMode="External"/><Relationship Id="rId24" Type="http://schemas.openxmlformats.org/officeDocument/2006/relationships/hyperlink" Target="https://maps.app.goo.gl/NVRAENw4gFXpGgsS7" TargetMode="External"/><Relationship Id="rId32" Type="http://schemas.openxmlformats.org/officeDocument/2006/relationships/hyperlink" Target="https://maps.app.goo.gl/YttcezYWhaCjnZ8o6" TargetMode="External"/><Relationship Id="rId5" Type="http://schemas.openxmlformats.org/officeDocument/2006/relationships/hyperlink" Target="https://maps.app.goo.gl/yxP8S6jpTG8vZv739" TargetMode="External"/><Relationship Id="rId15" Type="http://schemas.openxmlformats.org/officeDocument/2006/relationships/hyperlink" Target="https://maps.app.goo.gl/db1yMaoZjpx787fT7" TargetMode="External"/><Relationship Id="rId23" Type="http://schemas.openxmlformats.org/officeDocument/2006/relationships/hyperlink" Target="https://maps.app.goo.gl/wB3EiHD1DY7TgxHr7" TargetMode="External"/><Relationship Id="rId28" Type="http://schemas.openxmlformats.org/officeDocument/2006/relationships/hyperlink" Target="https://maps.app.goo.gl/qb6H2YuAtfgtnTFu5" TargetMode="External"/><Relationship Id="rId10" Type="http://schemas.openxmlformats.org/officeDocument/2006/relationships/hyperlink" Target="https://maps.app.goo.gl/hGvceqMKvAUdVZFs8" TargetMode="External"/><Relationship Id="rId19" Type="http://schemas.openxmlformats.org/officeDocument/2006/relationships/hyperlink" Target="https://maps.app.goo.gl/rCzj2c6ipQD9Azrw7" TargetMode="External"/><Relationship Id="rId31" Type="http://schemas.openxmlformats.org/officeDocument/2006/relationships/hyperlink" Target="https://maps.app.goo.gl/1Tf1w4qgz9HqsXVY8" TargetMode="External"/><Relationship Id="rId4" Type="http://schemas.openxmlformats.org/officeDocument/2006/relationships/hyperlink" Target="https://maps.app.goo.gl/tKC9UZosAg6Pm9M89" TargetMode="External"/><Relationship Id="rId9" Type="http://schemas.openxmlformats.org/officeDocument/2006/relationships/hyperlink" Target="https://maps.app.goo.gl/i1zru1DuEabo4HdD9%20&#160;&#160;&#160;" TargetMode="External"/><Relationship Id="rId14" Type="http://schemas.openxmlformats.org/officeDocument/2006/relationships/hyperlink" Target="https://maps.app.goo.gl/PTBVksEMBQrfNpJPA" TargetMode="External"/><Relationship Id="rId22" Type="http://schemas.openxmlformats.org/officeDocument/2006/relationships/hyperlink" Target="https://maps.app.goo.gl/ZLCq5tCM769MiTHP8" TargetMode="External"/><Relationship Id="rId27" Type="http://schemas.openxmlformats.org/officeDocument/2006/relationships/hyperlink" Target="https://maps.app.goo.gl/ekuqqDFfcKBvnUdC7" TargetMode="External"/><Relationship Id="rId30" Type="http://schemas.openxmlformats.org/officeDocument/2006/relationships/hyperlink" Target="https://maps.app.goo.gl/FCu7fDTQ4R7dmEwa6" TargetMode="External"/><Relationship Id="rId8" Type="http://schemas.openxmlformats.org/officeDocument/2006/relationships/hyperlink" Target="https://maps.app.goo.gl/oGFxKjcjA7XftgXJ7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850" y="3438108"/>
            <a:ext cx="11753037" cy="590931"/>
          </a:xfrm>
        </p:spPr>
        <p:txBody>
          <a:bodyPr/>
          <a:lstStyle/>
          <a:p>
            <a:r>
              <a:rPr lang="en-US" sz="4800" dirty="0"/>
              <a:t>Bus Stop Enhancement </a:t>
            </a:r>
            <a:r>
              <a:rPr lang="en-US" sz="4800" dirty="0" err="1"/>
              <a:t>Programme</a:t>
            </a:r>
            <a:r>
              <a:rPr lang="en-US" sz="4800" dirty="0"/>
              <a:t> Update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85451" y="5924219"/>
            <a:ext cx="4297622" cy="646908"/>
          </a:xfrm>
        </p:spPr>
        <p:txBody>
          <a:bodyPr>
            <a:normAutofit/>
          </a:bodyPr>
          <a:lstStyle/>
          <a:p>
            <a:r>
              <a:rPr lang="en-US" dirty="0"/>
              <a:t>Department: Planning and Transport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Director: Eoin Burke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35360" y="5908642"/>
            <a:ext cx="1527902" cy="400992"/>
          </a:xfrm>
        </p:spPr>
        <p:txBody>
          <a:bodyPr/>
          <a:lstStyle/>
          <a:p>
            <a:pPr algn="ctr"/>
            <a:r>
              <a:rPr lang="en-GB" dirty="0"/>
              <a:t>October 2025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7AE29-38B6-8E2F-D4A5-E04E8E09D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6299"/>
            <a:ext cx="5993688" cy="1412776"/>
          </a:xfrm>
        </p:spPr>
        <p:txBody>
          <a:bodyPr>
            <a:normAutofit/>
          </a:bodyPr>
          <a:lstStyle/>
          <a:p>
            <a:br>
              <a:rPr lang="en-US" sz="3200" dirty="0"/>
            </a:br>
            <a:r>
              <a:rPr lang="en-US" sz="3200" dirty="0" err="1"/>
              <a:t>Programme</a:t>
            </a:r>
            <a:r>
              <a:rPr lang="en-US" sz="3200" dirty="0"/>
              <a:t> Overview: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6DE5FE-E1DB-D727-FBF1-AB93330629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76910" y="6082268"/>
            <a:ext cx="5603466" cy="522469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Title: Bus Stop Enhancement </a:t>
            </a:r>
            <a:r>
              <a:rPr lang="en-US" sz="2400" dirty="0" err="1"/>
              <a:t>Programme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F14715-7584-6949-668A-CD0C13D6F557}"/>
              </a:ext>
            </a:extLst>
          </p:cNvPr>
          <p:cNvSpPr txBox="1"/>
          <p:nvPr/>
        </p:nvSpPr>
        <p:spPr>
          <a:xfrm>
            <a:off x="407368" y="1792008"/>
            <a:ext cx="107291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E" sz="3200" dirty="0"/>
              <a:t>Funded and overseen by the </a:t>
            </a:r>
            <a:r>
              <a:rPr lang="en-IE" sz="3200" b="1" dirty="0"/>
              <a:t>NTA</a:t>
            </a:r>
          </a:p>
          <a:p>
            <a:pPr lvl="0"/>
            <a:endParaRPr lang="en-IE" sz="3200" dirty="0"/>
          </a:p>
          <a:p>
            <a:pPr lvl="0"/>
            <a:r>
              <a:rPr lang="en-IE" sz="3200" dirty="0"/>
              <a:t>Delivered locally by </a:t>
            </a:r>
            <a:r>
              <a:rPr lang="en-IE" sz="3200" b="1" dirty="0"/>
              <a:t>SDCC Traffic Section (Civil Work)</a:t>
            </a:r>
          </a:p>
          <a:p>
            <a:pPr lvl="0"/>
            <a:endParaRPr lang="en-IE" sz="3200" dirty="0"/>
          </a:p>
          <a:p>
            <a:pPr lvl="0"/>
            <a:r>
              <a:rPr lang="en-IE" sz="3200" dirty="0"/>
              <a:t>Improves </a:t>
            </a:r>
            <a:r>
              <a:rPr lang="en-IE" sz="3200" b="1" dirty="0"/>
              <a:t>accessibility, safety, and comfort</a:t>
            </a:r>
            <a:r>
              <a:rPr lang="en-IE" sz="3200" dirty="0"/>
              <a:t> at bus stops</a:t>
            </a:r>
          </a:p>
          <a:p>
            <a:pPr lvl="0"/>
            <a:endParaRPr lang="en-IE" sz="3200" dirty="0"/>
          </a:p>
          <a:p>
            <a:pPr lvl="0"/>
            <a:r>
              <a:rPr lang="en-IE" sz="3200" dirty="0"/>
              <a:t>Supports BusConnects and Active Travel initiatives</a:t>
            </a:r>
          </a:p>
          <a:p>
            <a:br>
              <a:rPr lang="en-IE" sz="1800" dirty="0"/>
            </a:br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2406541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9510A-AB8E-D4BB-D834-CB7D3E488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66CD4-DCD9-418A-B8B2-99A020301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6299"/>
            <a:ext cx="5993688" cy="1412776"/>
          </a:xfrm>
        </p:spPr>
        <p:txBody>
          <a:bodyPr>
            <a:normAutofit/>
          </a:bodyPr>
          <a:lstStyle/>
          <a:p>
            <a:br>
              <a:rPr lang="en-US" sz="3200" dirty="0"/>
            </a:br>
            <a:r>
              <a:rPr lang="en-US" sz="3200" dirty="0"/>
              <a:t>Key Objectives: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477B13-E077-9AEA-7A38-C528767FA5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76910" y="6082268"/>
            <a:ext cx="5603466" cy="522469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Title: Bus Stop Enhancement </a:t>
            </a:r>
            <a:r>
              <a:rPr lang="en-US" sz="2400" dirty="0" err="1"/>
              <a:t>Programme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2C2111-EC9E-1EC9-8F11-DB3E7128788B}"/>
              </a:ext>
            </a:extLst>
          </p:cNvPr>
          <p:cNvSpPr txBox="1"/>
          <p:nvPr/>
        </p:nvSpPr>
        <p:spPr>
          <a:xfrm>
            <a:off x="407368" y="1792008"/>
            <a:ext cx="107291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E" sz="3200" dirty="0"/>
              <a:t>Provide </a:t>
            </a:r>
            <a:r>
              <a:rPr lang="en-IE" sz="3200" b="1" dirty="0"/>
              <a:t>safe, accessible, and user-friendly</a:t>
            </a:r>
            <a:r>
              <a:rPr lang="en-IE" sz="3200" dirty="0"/>
              <a:t> bus stops</a:t>
            </a:r>
          </a:p>
          <a:p>
            <a:pPr lvl="0"/>
            <a:endParaRPr lang="en-IE" sz="3200" dirty="0"/>
          </a:p>
          <a:p>
            <a:pPr lvl="0"/>
            <a:r>
              <a:rPr lang="en-IE" sz="3200" dirty="0"/>
              <a:t>Ensure </a:t>
            </a:r>
            <a:r>
              <a:rPr lang="en-IE" sz="3200" b="1" dirty="0"/>
              <a:t>universal access</a:t>
            </a:r>
            <a:r>
              <a:rPr lang="en-IE" sz="3200" dirty="0"/>
              <a:t> for all passengers</a:t>
            </a:r>
          </a:p>
          <a:p>
            <a:pPr lvl="0"/>
            <a:endParaRPr lang="en-IE" sz="3200" dirty="0"/>
          </a:p>
          <a:p>
            <a:pPr lvl="0"/>
            <a:r>
              <a:rPr lang="en-IE" sz="3200" dirty="0"/>
              <a:t>Prepare sites for </a:t>
            </a:r>
            <a:r>
              <a:rPr lang="en-IE" sz="3200" b="1" dirty="0"/>
              <a:t>bus shelters and RTPI displays</a:t>
            </a:r>
          </a:p>
          <a:p>
            <a:pPr lvl="0"/>
            <a:endParaRPr lang="en-IE" sz="3200" dirty="0"/>
          </a:p>
          <a:p>
            <a:r>
              <a:rPr lang="en-IE" sz="3200" dirty="0"/>
              <a:t>Standardise Bus Stop layouts across the country</a:t>
            </a:r>
          </a:p>
        </p:txBody>
      </p:sp>
    </p:spTree>
    <p:extLst>
      <p:ext uri="{BB962C8B-B14F-4D97-AF65-F5344CB8AC3E}">
        <p14:creationId xmlns:p14="http://schemas.microsoft.com/office/powerpoint/2010/main" val="1870135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B62F8-871D-391D-72AD-A6BBF4E71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6E0E0-EC07-A333-461D-A94B28991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6299"/>
            <a:ext cx="5993688" cy="1412776"/>
          </a:xfrm>
        </p:spPr>
        <p:txBody>
          <a:bodyPr>
            <a:normAutofit/>
          </a:bodyPr>
          <a:lstStyle/>
          <a:p>
            <a:br>
              <a:rPr lang="en-US" sz="3200" dirty="0"/>
            </a:br>
            <a:r>
              <a:rPr lang="en-US" sz="3200" dirty="0"/>
              <a:t>Shelter Selection (NTA Role)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0A39E5-AB2E-0B23-3139-0938D90174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76910" y="6082268"/>
            <a:ext cx="5603466" cy="522469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Title: Bus Stop Enhancement </a:t>
            </a:r>
            <a:r>
              <a:rPr lang="en-US" sz="2400" dirty="0" err="1"/>
              <a:t>Programme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D54AD9-AFAD-953B-E176-F28FC7818B58}"/>
              </a:ext>
            </a:extLst>
          </p:cNvPr>
          <p:cNvSpPr txBox="1"/>
          <p:nvPr/>
        </p:nvSpPr>
        <p:spPr>
          <a:xfrm>
            <a:off x="407368" y="1340768"/>
            <a:ext cx="1144927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E" sz="3200" b="1" dirty="0"/>
              <a:t>NTA decides which bus stops receive shelters</a:t>
            </a:r>
            <a:endParaRPr lang="en-IE" sz="3200" dirty="0"/>
          </a:p>
          <a:p>
            <a:pPr lvl="0"/>
            <a:r>
              <a:rPr lang="en-IE" sz="3200" dirty="0"/>
              <a:t>Selection criteria include:</a:t>
            </a:r>
            <a:br>
              <a:rPr lang="en-IE" sz="3200" dirty="0"/>
            </a:br>
            <a:r>
              <a:rPr lang="en-IE" sz="3200" dirty="0"/>
              <a:t>Passenger demand and boarding numbers</a:t>
            </a:r>
            <a:br>
              <a:rPr lang="en-IE" sz="3200" dirty="0"/>
            </a:br>
            <a:r>
              <a:rPr lang="en-IE" sz="3200" dirty="0"/>
              <a:t>Accessibility and proximity to key trip generators (schools, healthcare, etc.)</a:t>
            </a:r>
            <a:br>
              <a:rPr lang="en-IE" sz="3200" dirty="0"/>
            </a:br>
            <a:r>
              <a:rPr lang="en-IE" sz="3200" dirty="0"/>
              <a:t>Safety and visibility at the bus stop</a:t>
            </a:r>
            <a:br>
              <a:rPr lang="en-IE" sz="3200" dirty="0"/>
            </a:br>
            <a:r>
              <a:rPr lang="en-IE" sz="3200" dirty="0"/>
              <a:t>Adequate space and footpath width</a:t>
            </a:r>
            <a:br>
              <a:rPr lang="en-IE" sz="3200" dirty="0"/>
            </a:br>
            <a:br>
              <a:rPr lang="en-IE" sz="1800" dirty="0"/>
            </a:br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3711970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AF994-B5B9-6B19-7423-DD2A6E8F9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C15A2-F272-885C-D9C0-8FDF47BE9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6299"/>
            <a:ext cx="5993688" cy="1412776"/>
          </a:xfrm>
        </p:spPr>
        <p:txBody>
          <a:bodyPr>
            <a:normAutofit/>
          </a:bodyPr>
          <a:lstStyle/>
          <a:p>
            <a:br>
              <a:rPr lang="en-US" sz="3200" dirty="0"/>
            </a:br>
            <a:r>
              <a:rPr lang="en-US" sz="3200" dirty="0"/>
              <a:t>Works Delivery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AAE0A2-BE95-18E7-5F81-4A5ED5660F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76910" y="6082268"/>
            <a:ext cx="5603466" cy="522469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Title: Bus Stop Enhancement </a:t>
            </a:r>
            <a:r>
              <a:rPr lang="en-US" sz="2400" dirty="0" err="1"/>
              <a:t>Programme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DDB52C-6FC8-18D2-5492-C65813A96785}"/>
              </a:ext>
            </a:extLst>
          </p:cNvPr>
          <p:cNvSpPr txBox="1"/>
          <p:nvPr/>
        </p:nvSpPr>
        <p:spPr>
          <a:xfrm>
            <a:off x="386452" y="1459075"/>
            <a:ext cx="1178463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E" sz="3200" b="1" dirty="0"/>
              <a:t>SDCC</a:t>
            </a:r>
            <a:r>
              <a:rPr lang="en-IE" sz="3200" dirty="0"/>
              <a:t>: delivers civil works </a:t>
            </a:r>
          </a:p>
          <a:p>
            <a:pPr lvl="0"/>
            <a:endParaRPr lang="en-IE" sz="3200" dirty="0"/>
          </a:p>
          <a:p>
            <a:pPr lvl="0"/>
            <a:r>
              <a:rPr lang="en-IE" sz="2800" dirty="0"/>
              <a:t>Types of Works: 	Footpath build-outs and kerb realignment</a:t>
            </a:r>
          </a:p>
          <a:p>
            <a:pPr lvl="0"/>
            <a:r>
              <a:rPr lang="en-IE" sz="2800" dirty="0"/>
              <a:t>			Hardstanding and drainage works</a:t>
            </a:r>
          </a:p>
          <a:p>
            <a:pPr lvl="0"/>
            <a:r>
              <a:rPr lang="en-IE" sz="2800" dirty="0"/>
              <a:t>			Tactile paving for accessibility</a:t>
            </a:r>
          </a:p>
          <a:p>
            <a:pPr lvl="0"/>
            <a:r>
              <a:rPr lang="en-IE" sz="2800" dirty="0"/>
              <a:t>			Ducting and sockets for future RTPI or shelters</a:t>
            </a:r>
          </a:p>
          <a:p>
            <a:pPr lvl="0"/>
            <a:r>
              <a:rPr lang="en-IE" sz="2800" dirty="0"/>
              <a:t>			Integration with existing pedestrian and cycle network</a:t>
            </a:r>
          </a:p>
          <a:p>
            <a:pPr lvl="0"/>
            <a:endParaRPr lang="en-IE" sz="3200" dirty="0"/>
          </a:p>
          <a:p>
            <a:pPr lvl="0"/>
            <a:r>
              <a:rPr lang="en-IE" sz="3200" b="1" dirty="0"/>
              <a:t>NTA</a:t>
            </a:r>
            <a:r>
              <a:rPr lang="en-IE" sz="3200" dirty="0"/>
              <a:t>: manages bus shelter installation via national contractor</a:t>
            </a:r>
          </a:p>
        </p:txBody>
      </p:sp>
    </p:spTree>
    <p:extLst>
      <p:ext uri="{BB962C8B-B14F-4D97-AF65-F5344CB8AC3E}">
        <p14:creationId xmlns:p14="http://schemas.microsoft.com/office/powerpoint/2010/main" val="625679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740EE-7CD3-042D-703F-A9749CE71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766CF-85FE-0CD9-5BA2-9E57CE5F9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6299"/>
            <a:ext cx="5993688" cy="1412776"/>
          </a:xfrm>
        </p:spPr>
        <p:txBody>
          <a:bodyPr>
            <a:normAutofit/>
          </a:bodyPr>
          <a:lstStyle/>
          <a:p>
            <a:br>
              <a:rPr lang="en-US" sz="3200" dirty="0"/>
            </a:br>
            <a:r>
              <a:rPr lang="en-US" sz="3200" dirty="0"/>
              <a:t>Delivery Process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D3853C-A316-37F0-6E75-37FAFA66A4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76910" y="6082268"/>
            <a:ext cx="5603466" cy="522469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Title: Bus Stop Enhancement </a:t>
            </a:r>
            <a:r>
              <a:rPr lang="en-US" sz="2400" dirty="0" err="1"/>
              <a:t>Programme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0A678B-DB6D-90DE-468D-EBBEC62BD073}"/>
              </a:ext>
            </a:extLst>
          </p:cNvPr>
          <p:cNvSpPr txBox="1"/>
          <p:nvPr/>
        </p:nvSpPr>
        <p:spPr>
          <a:xfrm>
            <a:off x="536061" y="1628800"/>
            <a:ext cx="1178463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E" sz="3200" b="1" dirty="0"/>
              <a:t>Bus Stop upgrade identification and prioritisation</a:t>
            </a:r>
            <a:endParaRPr lang="en-IE" sz="3200" dirty="0"/>
          </a:p>
          <a:p>
            <a:pPr lvl="0"/>
            <a:endParaRPr lang="en-IE" sz="3200" dirty="0"/>
          </a:p>
          <a:p>
            <a:pPr lvl="0"/>
            <a:r>
              <a:rPr lang="en-IE" sz="3200" b="1" dirty="0"/>
              <a:t>Design &amp; Road Safety Audit (if required)</a:t>
            </a:r>
          </a:p>
          <a:p>
            <a:pPr lvl="0"/>
            <a:endParaRPr lang="en-IE" sz="3200" dirty="0"/>
          </a:p>
          <a:p>
            <a:pPr lvl="0"/>
            <a:r>
              <a:rPr lang="en-IE" sz="3200" b="1" dirty="0"/>
              <a:t>Funding allocation through NTA PRS system</a:t>
            </a:r>
          </a:p>
          <a:p>
            <a:pPr lvl="0"/>
            <a:endParaRPr lang="en-IE" sz="3200" b="1" dirty="0"/>
          </a:p>
          <a:p>
            <a:pPr lvl="0"/>
            <a:r>
              <a:rPr lang="en-IE" sz="3200" b="1" dirty="0"/>
              <a:t>Construction delivery</a:t>
            </a:r>
          </a:p>
          <a:p>
            <a:pPr lvl="0"/>
            <a:endParaRPr lang="en-IE" sz="3200" dirty="0"/>
          </a:p>
          <a:p>
            <a:br>
              <a:rPr lang="en-IE" sz="1800" dirty="0"/>
            </a:br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1706677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568F6-25B3-7746-DC26-02406BF8B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036CA-A10F-A139-74C9-F6AF6F6AD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6299"/>
            <a:ext cx="7416824" cy="862421"/>
          </a:xfrm>
        </p:spPr>
        <p:txBody>
          <a:bodyPr>
            <a:normAutofit fontScale="90000"/>
          </a:bodyPr>
          <a:lstStyle/>
          <a:p>
            <a:br>
              <a:rPr lang="en-US" sz="3200" dirty="0"/>
            </a:br>
            <a:r>
              <a:rPr lang="en-US" sz="3200" dirty="0"/>
              <a:t>Current  Upgrade Works in progress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B8DC4A-8944-D3DB-E221-C46694625B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76910" y="6082268"/>
            <a:ext cx="5603466" cy="522469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Title: Bus Stop Enhancement </a:t>
            </a:r>
            <a:r>
              <a:rPr lang="en-US" sz="2400" dirty="0" err="1"/>
              <a:t>Programme</a:t>
            </a:r>
            <a:endParaRPr lang="en-US" sz="24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A046310-414A-7515-4738-5BEAEED134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709570"/>
              </p:ext>
            </p:extLst>
          </p:nvPr>
        </p:nvGraphicFramePr>
        <p:xfrm>
          <a:off x="551384" y="1340768"/>
          <a:ext cx="6984776" cy="47414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37507">
                  <a:extLst>
                    <a:ext uri="{9D8B030D-6E8A-4147-A177-3AD203B41FA5}">
                      <a16:colId xmlns:a16="http://schemas.microsoft.com/office/drawing/2014/main" val="2548992371"/>
                    </a:ext>
                  </a:extLst>
                </a:gridCol>
                <a:gridCol w="443919">
                  <a:extLst>
                    <a:ext uri="{9D8B030D-6E8A-4147-A177-3AD203B41FA5}">
                      <a16:colId xmlns:a16="http://schemas.microsoft.com/office/drawing/2014/main" val="104529103"/>
                    </a:ext>
                  </a:extLst>
                </a:gridCol>
                <a:gridCol w="1858907">
                  <a:extLst>
                    <a:ext uri="{9D8B030D-6E8A-4147-A177-3AD203B41FA5}">
                      <a16:colId xmlns:a16="http://schemas.microsoft.com/office/drawing/2014/main" val="540863887"/>
                    </a:ext>
                  </a:extLst>
                </a:gridCol>
                <a:gridCol w="2344443">
                  <a:extLst>
                    <a:ext uri="{9D8B030D-6E8A-4147-A177-3AD203B41FA5}">
                      <a16:colId xmlns:a16="http://schemas.microsoft.com/office/drawing/2014/main" val="2015534516"/>
                    </a:ext>
                  </a:extLst>
                </a:gridCol>
              </a:tblGrid>
              <a:tr h="145457"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800" u="none" strike="noStrike">
                          <a:effectLst/>
                        </a:rPr>
                        <a:t>Bus Stop Enhancement Programme</a:t>
                      </a:r>
                      <a:endParaRPr lang="en-IE" sz="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3664444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BSEP</a:t>
                      </a:r>
                      <a:endParaRPr lang="en-IE" sz="5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Working status</a:t>
                      </a:r>
                      <a:endParaRPr lang="en-IE" sz="5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893591719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2813176015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Approved by NTA</a:t>
                      </a:r>
                      <a:endParaRPr lang="en-IE" sz="5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Location</a:t>
                      </a:r>
                      <a:endParaRPr lang="en-IE" sz="5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GM link</a:t>
                      </a:r>
                      <a:endParaRPr lang="en-IE" sz="5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459862702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Platecode 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2349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500" u="none" strike="noStrike">
                          <a:effectLst/>
                        </a:rPr>
                        <a:t>Alderwood Old Blessington Road Tallaght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2"/>
                        </a:rPr>
                        <a:t>https://maps.app.goo.gl/y8tLUoECiHtbm7Yd7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4138013550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4606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Foxborough Balgaddy Road Lucan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3"/>
                        </a:rPr>
                        <a:t>https://maps.app.goo.gl/NcgUfdwpcRAnYihX8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2888944184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4619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Foxborough Balgaddy Road Lucan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4"/>
                        </a:rPr>
                        <a:t>https://maps.app.goo.gl/tKC9UZosAg6Pm9M89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3899672199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282449857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500" u="none" strike="noStrike">
                          <a:effectLst/>
                        </a:rPr>
                        <a:t>Reviewed drawings to be revised</a:t>
                      </a:r>
                      <a:endParaRPr lang="en-GB" sz="5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4189139944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Platecode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4532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Hazelwood Cresent (1) Clondalkin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5"/>
                        </a:rPr>
                        <a:t>https://maps.app.goo.gl/yxP8S6jpTG8vZv739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3971184170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4534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Parkview Lawns Clondalkin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6"/>
                        </a:rPr>
                        <a:t>https://maps.app.goo.gl/91kcyJusyVqqNyvh8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194938164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2168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St Johns Lawn Clondalkin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7"/>
                        </a:rPr>
                        <a:t>https://maps.app.goo.gl/P6punqYHwV7p3BbY6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1526449581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4644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Fortunestown Way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8"/>
                        </a:rPr>
                        <a:t>https://maps.app.goo.gl/oGFxKjcjA7XftgXJ7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2672809880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2745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Cookstown Road Tallaght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9"/>
                        </a:rPr>
                        <a:t>https://maps.app.goo.gl/i1zru1DuEabo4HdD9    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3357343481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2748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Maplewood Road Tallaght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10"/>
                        </a:rPr>
                        <a:t>https://maps.app.goo.gl/hGvceqMKvAUdVZFs8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2699985369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4200743180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500" u="none" strike="noStrike">
                          <a:effectLst/>
                        </a:rPr>
                        <a:t>Reviewed drawings not to procede</a:t>
                      </a:r>
                      <a:endParaRPr lang="en-GB" sz="5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2813680610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Platecode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3420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Cherrywood Villas Clondalkin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11"/>
                        </a:rPr>
                        <a:t>https://maps.app.goo.gl/VK9yRJBdtLXL24Pu7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3901639684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4536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Hazelwood Cresent (2) Clondalkin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12"/>
                        </a:rPr>
                        <a:t>https://maps.app.goo.gl/qswVYCmMWP63ppkVA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1416117205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3616899455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3396575732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3286866206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In Design</a:t>
                      </a:r>
                      <a:endParaRPr lang="en-IE" sz="5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2645975945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Platecodes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8338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500" u="none" strike="noStrike">
                          <a:effectLst/>
                        </a:rPr>
                        <a:t>Backweston Park R403 Co Dublin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13"/>
                        </a:rPr>
                        <a:t>https://maps.app.goo.gl/4LmXabevBZU5gwRRA   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3412249110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3896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R403 (1) Tubber Lane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14"/>
                        </a:rPr>
                        <a:t>https://maps.app.goo.gl/PTBVksEMBQrfNpJPA    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1618564424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3943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R403 (2)Hallwell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15"/>
                        </a:rPr>
                        <a:t>https://maps.app.goo.gl/db1yMaoZjpx787fT7       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444756873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2160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Convent Road Clondalkin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16"/>
                        </a:rPr>
                        <a:t>https://maps.app.goo.gl/yd1xpMSqZUwibG3V6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3007619482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2558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Killinarden (1) Tallaght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17"/>
                        </a:rPr>
                        <a:t>https://maps.app.goo.gl/CNcr9uDnedqTFZm1A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772779010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2571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Killinarden (2) Tallaght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18"/>
                        </a:rPr>
                        <a:t>https://maps.app.goo.gl/ZtVvriZooN3hmRme7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3375268725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4886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Woodstown Knocklyon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19"/>
                        </a:rPr>
                        <a:t>https://maps.app.goo.gl/rCzj2c6ipQD9Azrw7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2303352688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2518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Knocklyn Ave Firhouse Road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20"/>
                        </a:rPr>
                        <a:t>https://maps.app.goo.gl/pigryh6zbKC7P5LN8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3668353462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2547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Knocklyn Ave Firhouse Road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21"/>
                        </a:rPr>
                        <a:t>https://maps.app.goo.gl/aKCupaysjcFxvegQ6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1101122122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7803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Balgaddy Road Lucan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22"/>
                        </a:rPr>
                        <a:t>https://maps.app.goo.gl/ZLCq5tCM769MiTHP8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2187166846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7386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Foxborough Balgaddy Road Lucan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23"/>
                        </a:rPr>
                        <a:t>https://maps.app.goo.gl/wB3EiHD1DY7TgxHr7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2623392705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2570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Killinarden Heights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24"/>
                        </a:rPr>
                        <a:t>https://maps.app.goo.gl/NVRAENw4gFXpGgsS7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1651335442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7550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Killinarden Heights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25"/>
                        </a:rPr>
                        <a:t>https://maps.app.goo.gl/GjVuQEPtnMX47ME78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3013757128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2561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Killinarden Heights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26"/>
                        </a:rPr>
                        <a:t>https://maps.app.goo.gl/Ca5Yp3rqr8EcNL3m8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743420423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2568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Killinarden Heights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27"/>
                        </a:rPr>
                        <a:t>https://maps.app.goo.gl/ekuqqDFfcKBvnUdC7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2489106730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2566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Killinarden Heights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28"/>
                        </a:rPr>
                        <a:t>https://maps.app.goo.gl/qb6H2YuAtfgtnTFu5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4217023060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4001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Leixlep Road 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29"/>
                        </a:rPr>
                        <a:t>https://maps.app.goo.gl/dYnfE7H2J1zWaBCB8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1498967675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2559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Killinarden Heighs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30"/>
                        </a:rPr>
                        <a:t>https://maps.app.goo.gl/FCu7fDTQ4R7dmEwa6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52035463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4564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Rathcoole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31"/>
                        </a:rPr>
                        <a:t>https://maps.app.goo.gl/1Tf1w4qgz9HqsXVY8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1302476739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2204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Palmerstown Kennelsfort Road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32"/>
                        </a:rPr>
                        <a:t>https://maps.app.goo.gl/YttcezYWhaCjnZ8o6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2170769830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1864156088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833341563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1770354187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Road safety Audit</a:t>
                      </a:r>
                      <a:endParaRPr lang="en-IE" sz="5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124033678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500" u="none" strike="noStrike">
                          <a:effectLst/>
                        </a:rPr>
                        <a:t>The RSAs are required the platecodes below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4001222196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500" u="none" strike="noStrike">
                          <a:effectLst/>
                        </a:rPr>
                        <a:t>Deadline for qoutes is 4th July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2349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500" u="none" strike="noStrike">
                          <a:effectLst/>
                        </a:rPr>
                        <a:t>Alderwood Old Blessington Road Tallaght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2"/>
                        </a:rPr>
                        <a:t>https://maps.app.goo.gl/y8tLUoECiHtbm7Yd7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157840345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4606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Foxborough Balgaddy Road Lucan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3"/>
                        </a:rPr>
                        <a:t>https://maps.app.goo.gl/NcgUfdwpcRAnYihX8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2931246624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4619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Foxborough Balgaddy Road Lucan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sng" strike="noStrike">
                          <a:effectLst/>
                          <a:hlinkClick r:id="rId4"/>
                        </a:rPr>
                        <a:t>https://maps.app.goo.gl/tKC9UZosAg6Pm9M89</a:t>
                      </a:r>
                      <a:endParaRPr lang="en-IE" sz="500" b="0" i="0" u="sng" strike="noStrike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1183751431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3095017076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500" u="none" strike="noStrike">
                          <a:effectLst/>
                        </a:rPr>
                        <a:t>Priority Bus Shelters (damaged replacement needed)</a:t>
                      </a:r>
                      <a:endParaRPr lang="en-GB" sz="5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4174695890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3368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Finnstown Abbey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  <a:hlinkClick r:id="rId33"/>
                        </a:rPr>
                        <a:t>https://maps.app.goo.gl/1RWi54wk1gN5mECH6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551450195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2755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Cookstown Est Rd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  <a:hlinkClick r:id="rId34"/>
                        </a:rPr>
                        <a:t>https://maps.app.goo.gl/ymgZ9sZAm6zXAtXS8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4002302708"/>
                  </a:ext>
                </a:extLst>
              </a:tr>
              <a:tr h="835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>
                          <a:effectLst/>
                        </a:rPr>
                        <a:t> </a:t>
                      </a:r>
                      <a:endParaRPr lang="en-IE" sz="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500" u="none" strike="noStrike" dirty="0">
                          <a:effectLst/>
                        </a:rPr>
                        <a:t> </a:t>
                      </a:r>
                      <a:endParaRPr lang="en-IE" sz="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639" marR="2639" marT="2639" marB="0" anchor="b"/>
                </a:tc>
                <a:extLst>
                  <a:ext uri="{0D108BD9-81ED-4DB2-BD59-A6C34878D82A}">
                    <a16:rowId xmlns:a16="http://schemas.microsoft.com/office/drawing/2014/main" val="34051547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03FB0C5-FD58-857D-D550-631AE4B7BDA0}"/>
              </a:ext>
            </a:extLst>
          </p:cNvPr>
          <p:cNvSpPr txBox="1"/>
          <p:nvPr/>
        </p:nvSpPr>
        <p:spPr>
          <a:xfrm>
            <a:off x="8178241" y="1360149"/>
            <a:ext cx="324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table is for illustrative purposes only to demonstrate our list of candidate schemes.  All sites are subject to NTA final approval.  </a:t>
            </a:r>
            <a:endParaRPr lang="en-IE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A16B0B-4379-6B35-7BF2-C137F4CB5C2B}"/>
              </a:ext>
            </a:extLst>
          </p:cNvPr>
          <p:cNvSpPr/>
          <p:nvPr/>
        </p:nvSpPr>
        <p:spPr>
          <a:xfrm>
            <a:off x="3570096" y="2847330"/>
            <a:ext cx="16850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Draft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3534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20814-4027-21B9-6E19-1342BF181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BD2ED-B579-7A83-4D7D-9883A3AD3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6299"/>
            <a:ext cx="5993688" cy="1412776"/>
          </a:xfrm>
        </p:spPr>
        <p:txBody>
          <a:bodyPr>
            <a:normAutofit/>
          </a:bodyPr>
          <a:lstStyle/>
          <a:p>
            <a:br>
              <a:rPr lang="en-US" sz="3200" dirty="0"/>
            </a:br>
            <a:r>
              <a:rPr lang="en-US" sz="3200" dirty="0"/>
              <a:t>Next Steps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9A093C-E918-EDD0-35AB-6207E8889B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76910" y="6082268"/>
            <a:ext cx="5603466" cy="522469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Title: Bus Stop Enhancement </a:t>
            </a:r>
            <a:r>
              <a:rPr lang="en-US" sz="2400" dirty="0" err="1"/>
              <a:t>Programme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D1ECEB-432E-AF34-500D-029C94037C22}"/>
              </a:ext>
            </a:extLst>
          </p:cNvPr>
          <p:cNvSpPr txBox="1"/>
          <p:nvPr/>
        </p:nvSpPr>
        <p:spPr>
          <a:xfrm>
            <a:off x="536061" y="1628800"/>
            <a:ext cx="117846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E" sz="3200" dirty="0"/>
              <a:t>Deliver </a:t>
            </a:r>
            <a:r>
              <a:rPr lang="en-IE" sz="3200" b="1" dirty="0"/>
              <a:t>2025 BSEP schemes </a:t>
            </a:r>
          </a:p>
          <a:p>
            <a:pPr lvl="0"/>
            <a:endParaRPr lang="en-IE" sz="3200" dirty="0"/>
          </a:p>
          <a:p>
            <a:pPr lvl="0"/>
            <a:r>
              <a:rPr lang="en-IE" sz="3200" dirty="0"/>
              <a:t>Prepare </a:t>
            </a:r>
            <a:r>
              <a:rPr lang="en-IE" sz="3200" b="1" dirty="0"/>
              <a:t>2026 programme</a:t>
            </a:r>
            <a:r>
              <a:rPr lang="en-IE" sz="3200" dirty="0"/>
              <a:t> with expanded accessibility focus</a:t>
            </a:r>
          </a:p>
          <a:p>
            <a:pPr lvl="0"/>
            <a:endParaRPr lang="en-IE" sz="3200" dirty="0"/>
          </a:p>
          <a:p>
            <a:pPr lvl="0"/>
            <a:r>
              <a:rPr lang="en-IE" sz="3200" dirty="0"/>
              <a:t>Increase collaboration with NTA on shelter rollout</a:t>
            </a:r>
          </a:p>
          <a:p>
            <a:pPr lvl="0"/>
            <a:endParaRPr lang="en-IE" sz="3200" dirty="0"/>
          </a:p>
          <a:p>
            <a:pPr lvl="0"/>
            <a:r>
              <a:rPr lang="en-IE" sz="3200" dirty="0"/>
              <a:t>Continued Councillor and community engagement on upgrade works prioritisation </a:t>
            </a:r>
          </a:p>
          <a:p>
            <a:pPr lvl="0"/>
            <a:endParaRPr lang="en-IE" sz="3200" dirty="0"/>
          </a:p>
          <a:p>
            <a:br>
              <a:rPr lang="en-IE" sz="1800" dirty="0"/>
            </a:br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313872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08484" y="4581128"/>
            <a:ext cx="4176464" cy="443198"/>
          </a:xfrm>
        </p:spPr>
        <p:txBody>
          <a:bodyPr/>
          <a:lstStyle/>
          <a:p>
            <a:r>
              <a:rPr lang="en-GB" sz="3600" dirty="0"/>
              <a:t>Thank you 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1217C-1633-3600-2B32-D888828BA85A}"/>
              </a:ext>
            </a:extLst>
          </p:cNvPr>
          <p:cNvSpPr txBox="1"/>
          <p:nvPr/>
        </p:nvSpPr>
        <p:spPr>
          <a:xfrm>
            <a:off x="252714" y="1608006"/>
            <a:ext cx="115212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M</a:t>
            </a:r>
            <a:r>
              <a:rPr lang="en-IE" sz="2400" b="1" dirty="0" err="1"/>
              <a:t>ulti</a:t>
            </a:r>
            <a:r>
              <a:rPr lang="en-IE" sz="2400" b="1" dirty="0"/>
              <a:t>-annual bus stop enhancement programme in place</a:t>
            </a:r>
          </a:p>
          <a:p>
            <a:endParaRPr lang="en-IE" sz="2400" b="1" dirty="0"/>
          </a:p>
          <a:p>
            <a:r>
              <a:rPr lang="en-IE" sz="2400" b="1" dirty="0"/>
              <a:t>Candidate upgrade sites suggested by the public, Councillors, SDCC and NTA</a:t>
            </a:r>
          </a:p>
          <a:p>
            <a:endParaRPr lang="en-IE" sz="2400" b="1" dirty="0"/>
          </a:p>
          <a:p>
            <a:r>
              <a:rPr lang="en-IE" sz="2400" b="1" dirty="0"/>
              <a:t>Priority schemes agreed and funded by NTA</a:t>
            </a:r>
          </a:p>
          <a:p>
            <a:endParaRPr lang="en-IE" sz="2400" b="1" dirty="0"/>
          </a:p>
          <a:p>
            <a:r>
              <a:rPr lang="en-IE" sz="2400" b="1" dirty="0"/>
              <a:t>Joint responsibility between SDCC and NTA to deliver the upgrades 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		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8CE7A2-0E55-2F97-DEF7-43A55F8EAE26}"/>
              </a:ext>
            </a:extLst>
          </p:cNvPr>
          <p:cNvSpPr txBox="1"/>
          <p:nvPr/>
        </p:nvSpPr>
        <p:spPr>
          <a:xfrm>
            <a:off x="244796" y="980728"/>
            <a:ext cx="92423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Summary</a:t>
            </a:r>
            <a:endParaRPr lang="en-IE" sz="3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C21EE5-C1C6-D7E4-DBA3-514490C7E603}"/>
              </a:ext>
            </a:extLst>
          </p:cNvPr>
          <p:cNvSpPr txBox="1"/>
          <p:nvPr/>
        </p:nvSpPr>
        <p:spPr>
          <a:xfrm>
            <a:off x="3431704" y="5241799"/>
            <a:ext cx="54726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Title: Bus Stop Enhancement </a:t>
            </a:r>
            <a:r>
              <a:rPr lang="en-US" sz="1800" dirty="0" err="1">
                <a:solidFill>
                  <a:schemeClr val="bg1"/>
                </a:solidFill>
              </a:rPr>
              <a:t>Programme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1406</TotalTime>
  <Words>1092</Words>
  <Application>Microsoft Office PowerPoint</Application>
  <PresentationFormat>Widescreen</PresentationFormat>
  <Paragraphs>297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 Narrow</vt:lpstr>
      <vt:lpstr>Arial</vt:lpstr>
      <vt:lpstr>Calibri</vt:lpstr>
      <vt:lpstr>SDCC Master</vt:lpstr>
      <vt:lpstr>Bus Stop Enhancement Programme Update</vt:lpstr>
      <vt:lpstr> Programme Overview:</vt:lpstr>
      <vt:lpstr> Key Objectives:</vt:lpstr>
      <vt:lpstr> Shelter Selection (NTA Role)</vt:lpstr>
      <vt:lpstr> Works Delivery</vt:lpstr>
      <vt:lpstr> Delivery Process</vt:lpstr>
      <vt:lpstr> Current  Upgrade Works in progress</vt:lpstr>
      <vt:lpstr> Next Steps</vt:lpstr>
      <vt:lpstr>Thank you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John Hegarty</cp:lastModifiedBy>
  <cp:revision>10</cp:revision>
  <dcterms:created xsi:type="dcterms:W3CDTF">2025-05-27T21:24:40Z</dcterms:created>
  <dcterms:modified xsi:type="dcterms:W3CDTF">2025-09-25T12:35:39Z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