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7" r:id="rId3"/>
    <p:sldId id="269" r:id="rId4"/>
    <p:sldId id="278" r:id="rId5"/>
    <p:sldId id="274" r:id="rId6"/>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04" autoAdjust="0"/>
  </p:normalViewPr>
  <p:slideViewPr>
    <p:cSldViewPr>
      <p:cViewPr varScale="1">
        <p:scale>
          <a:sx n="55" d="100"/>
          <a:sy n="55" d="100"/>
        </p:scale>
        <p:origin x="1096" y="48"/>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9/22/2025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eswaine@sdcublincoco.ie" TargetMode="External"/><Relationship Id="rId2" Type="http://schemas.openxmlformats.org/officeDocument/2006/relationships/hyperlink" Target="https://www.localenterprise.ie/SouthDublin/Local-Networks/SCENE-South-Dublin-Creative-Economy-Network/"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Arts Office September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Gerry Horan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September 2025</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2792-82AB-1FDF-8FE8-40A20EF1B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CD7B8-1352-0C3B-04A3-E8678E5EBC6F}"/>
              </a:ext>
            </a:extLst>
          </p:cNvPr>
          <p:cNvSpPr>
            <a:spLocks noGrp="1"/>
          </p:cNvSpPr>
          <p:nvPr>
            <p:ph type="title"/>
          </p:nvPr>
        </p:nvSpPr>
        <p:spPr/>
        <p:txBody>
          <a:bodyPr>
            <a:normAutofit/>
          </a:bodyPr>
          <a:lstStyle/>
          <a:p>
            <a:r>
              <a:rPr lang="en-US" dirty="0"/>
              <a:t>Arts Report</a:t>
            </a:r>
          </a:p>
        </p:txBody>
      </p:sp>
      <p:sp>
        <p:nvSpPr>
          <p:cNvPr id="3" name="Text Placeholder 2">
            <a:extLst>
              <a:ext uri="{FF2B5EF4-FFF2-40B4-BE49-F238E27FC236}">
                <a16:creationId xmlns:a16="http://schemas.microsoft.com/office/drawing/2014/main" id="{84A7CE4A-D4DF-F00C-3C2B-F942443F1639}"/>
              </a:ext>
            </a:extLst>
          </p:cNvPr>
          <p:cNvSpPr>
            <a:spLocks noGrp="1"/>
          </p:cNvSpPr>
          <p:nvPr>
            <p:ph type="body" idx="1"/>
          </p:nvPr>
        </p:nvSpPr>
        <p:spPr>
          <a:xfrm>
            <a:off x="504471" y="1196752"/>
            <a:ext cx="10272050" cy="5400600"/>
          </a:xfrm>
        </p:spPr>
        <p:txBody>
          <a:bodyPr>
            <a:normAutofit fontScale="85000" lnSpcReduction="20000"/>
          </a:bodyPr>
          <a:lstStyle/>
          <a:p>
            <a:pPr algn="l">
              <a:lnSpc>
                <a:spcPct val="170000"/>
              </a:lnSpc>
            </a:pPr>
            <a:r>
              <a:rPr lang="en-IE" sz="1400" b="1" dirty="0"/>
              <a:t>Creative Ireland: Schools Culture Award Open for Applications</a:t>
            </a:r>
          </a:p>
          <a:p>
            <a:pPr algn="l">
              <a:lnSpc>
                <a:spcPct val="170000"/>
              </a:lnSpc>
            </a:pPr>
            <a:r>
              <a:rPr lang="en-IE" sz="1400" dirty="0"/>
              <a:t>Creative Ireland South Dublin are happy to announce the Schools Culture Award is now open for applications, this award is open to interested schools located in South Dublin County. The initiative seeks to support primary schools, second level schools and programmes that support early school leavers, to engage with an artist to develop programmes and projects that will enrich arts practice in schools in the county, in the disciplines of Drama, Dance and Visual Arts. Awards will be granted in the region of €500 - €2000. The maximum amount of any award is €2000. </a:t>
            </a:r>
            <a:r>
              <a:rPr lang="en-IE" sz="1400" b="1" dirty="0"/>
              <a:t>Deadline: </a:t>
            </a:r>
            <a:r>
              <a:rPr lang="en-IE" sz="1400" dirty="0"/>
              <a:t>Completed applications must be submitted no later than 5pm on Friday 26</a:t>
            </a:r>
            <a:r>
              <a:rPr lang="en-IE" sz="1400" baseline="30000" dirty="0"/>
              <a:t>th</a:t>
            </a:r>
            <a:r>
              <a:rPr lang="en-IE" sz="1400" dirty="0"/>
              <a:t> September.</a:t>
            </a:r>
            <a:endParaRPr lang="en-IE" sz="1400" b="1" dirty="0"/>
          </a:p>
          <a:p>
            <a:pPr lvl="0" algn="l">
              <a:lnSpc>
                <a:spcPct val="170000"/>
              </a:lnSpc>
            </a:pPr>
            <a:endParaRPr lang="en-IE" sz="1400" b="1"/>
          </a:p>
          <a:p>
            <a:pPr lvl="0" algn="l">
              <a:lnSpc>
                <a:spcPct val="170000"/>
              </a:lnSpc>
            </a:pPr>
            <a:r>
              <a:rPr lang="en-IE" sz="1400" b="1"/>
              <a:t>Creative </a:t>
            </a:r>
            <a:r>
              <a:rPr lang="en-IE" sz="1400" b="1" dirty="0"/>
              <a:t>Ireland LEO South Dublin Film Award</a:t>
            </a:r>
          </a:p>
          <a:p>
            <a:pPr algn="l">
              <a:lnSpc>
                <a:spcPct val="170000"/>
              </a:lnSpc>
            </a:pPr>
            <a:r>
              <a:rPr lang="en-IE" sz="1400" dirty="0"/>
              <a:t>Creative Ireland South Dublin and LEO South Dublin are seeking applications from filmmakers living in the South Dublin County Council administrative area, who have a developed script which has been seen by a Director and has input from a Producer, for the </a:t>
            </a:r>
            <a:r>
              <a:rPr lang="en-IE" sz="1400" b="1" dirty="0"/>
              <a:t>Film Award 2025</a:t>
            </a:r>
            <a:r>
              <a:rPr lang="en-IE" sz="1400" dirty="0"/>
              <a:t>. The aim of the award to develop talent, creativity, and activity in filmmaking within the South Dublin County. The Award of up to €10,000 will be made to a filmmaker or film company towards the cost of production of a short film (drama or documentary) of 12 – 15 minutes in duration to be shot in South Dublin County administrative area</a:t>
            </a:r>
            <a:r>
              <a:rPr lang="en-IE" sz="1400" b="1" dirty="0"/>
              <a:t>.  </a:t>
            </a:r>
            <a:r>
              <a:rPr lang="en-IE" sz="1400" dirty="0"/>
              <a:t>Applicants must be subscribed to the </a:t>
            </a:r>
            <a:r>
              <a:rPr lang="en-IE" sz="1400" dirty="0" err="1"/>
              <a:t>SCENe</a:t>
            </a:r>
            <a:r>
              <a:rPr lang="en-IE" sz="1400" dirty="0"/>
              <a:t> Network, for more information on how to become a member, please visit </a:t>
            </a:r>
            <a:r>
              <a:rPr lang="en-IE" sz="1400" u="sng" dirty="0">
                <a:hlinkClick r:id="rId2">
                  <a:extLst>
                    <a:ext uri="{A12FA001-AC4F-418D-AE19-62706E023703}">
                      <ahyp:hlinkClr xmlns:ahyp="http://schemas.microsoft.com/office/drawing/2018/hyperlinkcolor" val="tx"/>
                    </a:ext>
                  </a:extLst>
                </a:hlinkClick>
              </a:rPr>
              <a:t>https://www.localenterprise.ie/SouthDublin/Local-Networks/SCENE-South-Dublin-Creative-Economy-Network/</a:t>
            </a:r>
            <a:endParaRPr lang="en-IE" sz="1400" dirty="0"/>
          </a:p>
          <a:p>
            <a:pPr algn="l">
              <a:lnSpc>
                <a:spcPct val="170000"/>
              </a:lnSpc>
            </a:pPr>
            <a:r>
              <a:rPr lang="en-IE" sz="1400" b="1" dirty="0"/>
              <a:t>Deadline</a:t>
            </a:r>
            <a:r>
              <a:rPr lang="en-IE" sz="1400" dirty="0"/>
              <a:t> for applications is Friday 17</a:t>
            </a:r>
            <a:r>
              <a:rPr lang="en-IE" sz="1400" baseline="30000" dirty="0"/>
              <a:t>th</a:t>
            </a:r>
            <a:r>
              <a:rPr lang="en-IE" sz="1400" dirty="0"/>
              <a:t> October at 6pm</a:t>
            </a:r>
          </a:p>
          <a:p>
            <a:pPr algn="l">
              <a:lnSpc>
                <a:spcPct val="170000"/>
              </a:lnSpc>
            </a:pPr>
            <a:r>
              <a:rPr lang="en-IE" sz="1400" dirty="0"/>
              <a:t> Any queries please contact Creative Communities Engagement Officer, Eithne Swaine: </a:t>
            </a:r>
            <a:r>
              <a:rPr lang="en-IE" sz="1400" u="sng" dirty="0">
                <a:hlinkClick r:id="rId3">
                  <a:extLst>
                    <a:ext uri="{A12FA001-AC4F-418D-AE19-62706E023703}">
                      <ahyp:hlinkClr xmlns:ahyp="http://schemas.microsoft.com/office/drawing/2018/hyperlinkcolor" val="tx"/>
                    </a:ext>
                  </a:extLst>
                </a:hlinkClick>
              </a:rPr>
              <a:t>eswaine@sdcublincoco.ie</a:t>
            </a:r>
            <a:r>
              <a:rPr lang="en-IE" sz="1400" dirty="0"/>
              <a:t> </a:t>
            </a:r>
          </a:p>
          <a:p>
            <a:pPr lvl="0" algn="l">
              <a:lnSpc>
                <a:spcPct val="150000"/>
              </a:lnSpc>
            </a:pPr>
            <a:endParaRPr lang="en-IE" dirty="0"/>
          </a:p>
          <a:p>
            <a:pPr lvl="0" algn="l">
              <a:lnSpc>
                <a:spcPct val="150000"/>
              </a:lnSpc>
            </a:pPr>
            <a:endParaRPr lang="en-IE" dirty="0"/>
          </a:p>
          <a:p>
            <a:pPr lvl="0" algn="l"/>
            <a:endParaRPr lang="en-US" dirty="0"/>
          </a:p>
        </p:txBody>
      </p:sp>
    </p:spTree>
    <p:extLst>
      <p:ext uri="{BB962C8B-B14F-4D97-AF65-F5344CB8AC3E}">
        <p14:creationId xmlns:p14="http://schemas.microsoft.com/office/powerpoint/2010/main" val="392635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F367-2FD8-2145-B3A2-E95D8C1AE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41F8D-6523-FFF2-29E0-87EA88CEB34D}"/>
              </a:ext>
            </a:extLst>
          </p:cNvPr>
          <p:cNvSpPr>
            <a:spLocks noGrp="1"/>
          </p:cNvSpPr>
          <p:nvPr>
            <p:ph type="title"/>
          </p:nvPr>
        </p:nvSpPr>
        <p:spPr>
          <a:xfrm>
            <a:off x="504471" y="471704"/>
            <a:ext cx="4944575" cy="856798"/>
          </a:xfrm>
        </p:spPr>
        <p:txBody>
          <a:bodyPr anchor="ctr">
            <a:normAutofit/>
          </a:bodyPr>
          <a:lstStyle/>
          <a:p>
            <a:r>
              <a:rPr lang="en-US" dirty="0"/>
              <a:t>NOISE Music</a:t>
            </a:r>
          </a:p>
        </p:txBody>
      </p:sp>
      <p:sp>
        <p:nvSpPr>
          <p:cNvPr id="3" name="Text Placeholder 2">
            <a:extLst>
              <a:ext uri="{FF2B5EF4-FFF2-40B4-BE49-F238E27FC236}">
                <a16:creationId xmlns:a16="http://schemas.microsoft.com/office/drawing/2014/main" id="{2B292AA5-C8F8-1CD6-5980-EE180336C5E3}"/>
              </a:ext>
            </a:extLst>
          </p:cNvPr>
          <p:cNvSpPr>
            <a:spLocks noGrp="1"/>
          </p:cNvSpPr>
          <p:nvPr>
            <p:ph type="body" idx="1"/>
          </p:nvPr>
        </p:nvSpPr>
        <p:spPr>
          <a:xfrm>
            <a:off x="504470" y="1577340"/>
            <a:ext cx="3675573" cy="4208255"/>
          </a:xfrm>
        </p:spPr>
        <p:txBody>
          <a:bodyPr>
            <a:normAutofit fontScale="85000" lnSpcReduction="10000"/>
          </a:bodyPr>
          <a:lstStyle/>
          <a:p>
            <a:pPr lvl="0">
              <a:lnSpc>
                <a:spcPct val="90000"/>
              </a:lnSpc>
            </a:pPr>
            <a:r>
              <a:rPr lang="en-IE" sz="1200" dirty="0"/>
              <a:t>NOISE Music ran 6-week summer programmes in </a:t>
            </a:r>
            <a:r>
              <a:rPr lang="en-IE" sz="1200" dirty="0" err="1"/>
              <a:t>Quarryvale</a:t>
            </a:r>
            <a:r>
              <a:rPr lang="en-IE" sz="1200" dirty="0"/>
              <a:t> and </a:t>
            </a:r>
            <a:r>
              <a:rPr lang="en-IE" sz="1200" dirty="0" err="1"/>
              <a:t>Balgaddy</a:t>
            </a:r>
            <a:r>
              <a:rPr lang="en-IE" sz="1200" dirty="0"/>
              <a:t> which were attended by 18 young people aged from 7 to 12.</a:t>
            </a:r>
          </a:p>
          <a:p>
            <a:pPr lvl="0">
              <a:lnSpc>
                <a:spcPct val="90000"/>
              </a:lnSpc>
            </a:pPr>
            <a:r>
              <a:rPr lang="en-IE" sz="1200" dirty="0"/>
              <a:t>The summer programme in </a:t>
            </a:r>
            <a:r>
              <a:rPr lang="en-IE" sz="1200" dirty="0" err="1"/>
              <a:t>Griffeen</a:t>
            </a:r>
            <a:r>
              <a:rPr lang="en-IE" sz="1200" dirty="0"/>
              <a:t> Youth Centre was attended by 10 young people aged from 14 to 17. This programme also ran for 6 weeks.</a:t>
            </a:r>
          </a:p>
          <a:p>
            <a:pPr lvl="0">
              <a:lnSpc>
                <a:spcPct val="90000"/>
              </a:lnSpc>
            </a:pPr>
            <a:r>
              <a:rPr lang="en-IE" sz="1200" dirty="0"/>
              <a:t>In Adamstown, NOISE Music worked with a group of 18 young people aged from 11 to 20 over an 8-week summer programme. This project is funded by Creative Ireland South Dublin’s Project award, and is a collaboration involving Go Dance for Change, Creative Connections, Timing GNSL, the filmmaker Elton Mullally, and Adamstown Youth and Community Centre. Five site-specific performance films – one dance, two music, and two spoken word – are currently being edited and will be launched at an event in Adamstown on Friday 21</a:t>
            </a:r>
            <a:r>
              <a:rPr lang="en-IE" sz="1200" baseline="30000" dirty="0"/>
              <a:t>st</a:t>
            </a:r>
            <a:r>
              <a:rPr lang="en-IE" sz="1200" dirty="0"/>
              <a:t> November. There will be a social media campaign in the coming months to highlight the work that the group have been creating.</a:t>
            </a:r>
          </a:p>
          <a:p>
            <a:pPr lvl="0">
              <a:lnSpc>
                <a:spcPct val="90000"/>
              </a:lnSpc>
            </a:pPr>
            <a:r>
              <a:rPr lang="en-IE" sz="1200" dirty="0"/>
              <a:t>NOISE Music DJs are performing at events in </a:t>
            </a:r>
            <a:r>
              <a:rPr lang="en-IE" sz="1200" dirty="0" err="1"/>
              <a:t>Quarryvale</a:t>
            </a:r>
            <a:r>
              <a:rPr lang="en-IE" sz="1200" dirty="0"/>
              <a:t> (Colour Run on 20</a:t>
            </a:r>
            <a:r>
              <a:rPr lang="en-IE" sz="1200" baseline="30000" dirty="0"/>
              <a:t>th</a:t>
            </a:r>
            <a:r>
              <a:rPr lang="en-IE" sz="1200" dirty="0"/>
              <a:t> Sept) and </a:t>
            </a:r>
            <a:r>
              <a:rPr lang="en-IE" sz="1200" dirty="0" err="1"/>
              <a:t>Balgaddy</a:t>
            </a:r>
            <a:r>
              <a:rPr lang="en-IE" sz="1200" dirty="0"/>
              <a:t> (Glow Disco on 27</a:t>
            </a:r>
            <a:r>
              <a:rPr lang="en-IE" sz="1200" baseline="30000" dirty="0"/>
              <a:t>th</a:t>
            </a:r>
            <a:r>
              <a:rPr lang="en-IE" sz="1200" dirty="0"/>
              <a:t> Sept. Both events are run by Active Cities.</a:t>
            </a:r>
          </a:p>
          <a:p>
            <a:pPr lvl="0">
              <a:lnSpc>
                <a:spcPct val="90000"/>
              </a:lnSpc>
            </a:pPr>
            <a:r>
              <a:rPr lang="en-IE" sz="1200" dirty="0"/>
              <a:t>The next NOISE Music term starts in </a:t>
            </a:r>
            <a:r>
              <a:rPr lang="en-IE" sz="1200" dirty="0" err="1"/>
              <a:t>Griffeen</a:t>
            </a:r>
            <a:r>
              <a:rPr lang="en-IE" sz="1200" dirty="0"/>
              <a:t> Youth Centre on Fri 26</a:t>
            </a:r>
            <a:r>
              <a:rPr lang="en-IE" sz="1200" baseline="30000" dirty="0"/>
              <a:t>th</a:t>
            </a:r>
            <a:r>
              <a:rPr lang="en-IE" sz="1200" dirty="0"/>
              <a:t> Sept, and in </a:t>
            </a:r>
            <a:r>
              <a:rPr lang="en-IE" sz="1200" dirty="0" err="1"/>
              <a:t>Quarryvale</a:t>
            </a:r>
            <a:r>
              <a:rPr lang="en-IE" sz="1200" dirty="0"/>
              <a:t> and </a:t>
            </a:r>
            <a:r>
              <a:rPr lang="en-IE" sz="1200" dirty="0" err="1"/>
              <a:t>Balgaddy</a:t>
            </a:r>
            <a:r>
              <a:rPr lang="en-IE" sz="1200" dirty="0"/>
              <a:t> in the first week of October. </a:t>
            </a:r>
          </a:p>
          <a:p>
            <a:pPr lvl="0">
              <a:lnSpc>
                <a:spcPct val="90000"/>
              </a:lnSpc>
            </a:pPr>
            <a:r>
              <a:rPr lang="en-IE" sz="1200" dirty="0"/>
              <a:t>The Night Belongs To Us, a performance events programme for young people aged 14 – 18, will return in October for monthly events in </a:t>
            </a:r>
            <a:r>
              <a:rPr lang="en-IE" sz="1200" dirty="0" err="1"/>
              <a:t>Griffeen</a:t>
            </a:r>
            <a:r>
              <a:rPr lang="en-IE" sz="1200" dirty="0"/>
              <a:t> Youth Centre featuring young musicians and DJs performing live for their peers.</a:t>
            </a:r>
            <a:endParaRPr lang="en-US" sz="1200" dirty="0"/>
          </a:p>
        </p:txBody>
      </p:sp>
      <p:pic>
        <p:nvPicPr>
          <p:cNvPr id="5" name="Picture 4" descr="A group of people sitting around a table&#10;&#10;AI-generated content may be incorrect.">
            <a:extLst>
              <a:ext uri="{FF2B5EF4-FFF2-40B4-BE49-F238E27FC236}">
                <a16:creationId xmlns:a16="http://schemas.microsoft.com/office/drawing/2014/main" id="{B8C550A0-F429-E1C5-1E0C-D80D9263F69C}"/>
              </a:ext>
            </a:extLst>
          </p:cNvPr>
          <p:cNvPicPr>
            <a:picLocks noChangeAspect="1"/>
          </p:cNvPicPr>
          <p:nvPr/>
        </p:nvPicPr>
        <p:blipFill>
          <a:blip r:embed="rId2" cstate="print">
            <a:extLst>
              <a:ext uri="{28A0092B-C50C-407E-A947-70E740481C1C}">
                <a14:useLocalDpi xmlns:a14="http://schemas.microsoft.com/office/drawing/2010/main" val="0"/>
              </a:ext>
            </a:extLst>
          </a:blip>
          <a:srcRect l="7293" r="42320" b="2"/>
          <a:stretch>
            <a:fillRect/>
          </a:stretch>
        </p:blipFill>
        <p:spPr>
          <a:xfrm>
            <a:off x="4652807" y="1577802"/>
            <a:ext cx="3280980" cy="4346416"/>
          </a:xfrm>
          <a:prstGeom prst="roundRect">
            <a:avLst/>
          </a:prstGeom>
          <a:noFill/>
        </p:spPr>
      </p:pic>
      <p:pic>
        <p:nvPicPr>
          <p:cNvPr id="12" name="Picture Placeholder 11" descr="A couple of people playing guitar&#10;&#10;AI-generated content may be incorrect.">
            <a:extLst>
              <a:ext uri="{FF2B5EF4-FFF2-40B4-BE49-F238E27FC236}">
                <a16:creationId xmlns:a16="http://schemas.microsoft.com/office/drawing/2014/main" id="{422015E2-1839-F907-41C7-1ACB44FDC70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5846" r="5846"/>
          <a:stretch>
            <a:fillRect/>
          </a:stretch>
        </p:blipFill>
        <p:spPr>
          <a:xfrm rot="16200000">
            <a:off x="7872413" y="2109788"/>
            <a:ext cx="4346575" cy="3281362"/>
          </a:xfrm>
        </p:spPr>
      </p:pic>
    </p:spTree>
    <p:extLst>
      <p:ext uri="{BB962C8B-B14F-4D97-AF65-F5344CB8AC3E}">
        <p14:creationId xmlns:p14="http://schemas.microsoft.com/office/powerpoint/2010/main" val="199169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6EF2B-9792-E259-38E1-697E7219A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3F250-6271-2207-FD92-8EFBA9A2B3A8}"/>
              </a:ext>
            </a:extLst>
          </p:cNvPr>
          <p:cNvSpPr>
            <a:spLocks noGrp="1"/>
          </p:cNvSpPr>
          <p:nvPr>
            <p:ph type="title"/>
          </p:nvPr>
        </p:nvSpPr>
        <p:spPr>
          <a:xfrm>
            <a:off x="504471" y="471704"/>
            <a:ext cx="4944575" cy="856798"/>
          </a:xfrm>
        </p:spPr>
        <p:txBody>
          <a:bodyPr anchor="ctr">
            <a:normAutofit/>
          </a:bodyPr>
          <a:lstStyle/>
          <a:p>
            <a:r>
              <a:rPr lang="en-US" dirty="0"/>
              <a:t>Public Art</a:t>
            </a:r>
          </a:p>
        </p:txBody>
      </p:sp>
      <p:sp>
        <p:nvSpPr>
          <p:cNvPr id="3" name="Text Placeholder 2">
            <a:extLst>
              <a:ext uri="{FF2B5EF4-FFF2-40B4-BE49-F238E27FC236}">
                <a16:creationId xmlns:a16="http://schemas.microsoft.com/office/drawing/2014/main" id="{6A7B5D30-1014-6A0F-7617-BB0C4C31D97F}"/>
              </a:ext>
            </a:extLst>
          </p:cNvPr>
          <p:cNvSpPr>
            <a:spLocks noGrp="1"/>
          </p:cNvSpPr>
          <p:nvPr>
            <p:ph type="body" idx="1"/>
          </p:nvPr>
        </p:nvSpPr>
        <p:spPr>
          <a:xfrm>
            <a:off x="504470" y="1577340"/>
            <a:ext cx="4151370" cy="4443948"/>
          </a:xfrm>
        </p:spPr>
        <p:txBody>
          <a:bodyPr>
            <a:normAutofit lnSpcReduction="10000"/>
          </a:bodyPr>
          <a:lstStyle/>
          <a:p>
            <a:pPr lvl="0">
              <a:lnSpc>
                <a:spcPct val="90000"/>
              </a:lnSpc>
            </a:pPr>
            <a:r>
              <a:rPr lang="en-IE" sz="1500" dirty="0"/>
              <a:t>In August, Richie O’Sullivan joined the Arts Office in the role of Assistant Arts Officer - Public Art. </a:t>
            </a:r>
          </a:p>
          <a:p>
            <a:pPr lvl="0">
              <a:lnSpc>
                <a:spcPct val="90000"/>
              </a:lnSpc>
            </a:pPr>
            <a:r>
              <a:rPr lang="en-IE" sz="1500" dirty="0"/>
              <a:t>In July, four</a:t>
            </a:r>
            <a:r>
              <a:rPr lang="en-IE" sz="1500" b="1" dirty="0"/>
              <a:t> </a:t>
            </a:r>
            <a:r>
              <a:rPr lang="en-IE" sz="1500" dirty="0"/>
              <a:t>new Public Art commissions were selected following an open call as part of In Context Strand 2. </a:t>
            </a:r>
          </a:p>
          <a:p>
            <a:pPr lvl="0">
              <a:lnSpc>
                <a:spcPct val="90000"/>
              </a:lnSpc>
            </a:pPr>
            <a:r>
              <a:rPr lang="en-IE" sz="1500"/>
              <a:t>The </a:t>
            </a:r>
            <a:r>
              <a:rPr lang="en-IE" sz="1500" dirty="0"/>
              <a:t>theme for this award is a focus on climate action, environment, tackling the urgency of climate change, and champion </a:t>
            </a:r>
            <a:r>
              <a:rPr lang="en-IE" sz="1500"/>
              <a:t>sustainability and/or </a:t>
            </a:r>
            <a:r>
              <a:rPr lang="en-IE" sz="1500" dirty="0"/>
              <a:t>biodiversity in the context of South Dublin County.</a:t>
            </a:r>
          </a:p>
          <a:p>
            <a:pPr lvl="1">
              <a:lnSpc>
                <a:spcPct val="90000"/>
              </a:lnSpc>
            </a:pPr>
            <a:r>
              <a:rPr lang="en-IE" sz="1500" dirty="0">
                <a:solidFill>
                  <a:schemeClr val="bg1"/>
                </a:solidFill>
              </a:rPr>
              <a:t>Shane Finan has been awarded €79,000 to undertake a socially engaged Public Art project in North Clondalkin and </a:t>
            </a:r>
            <a:r>
              <a:rPr lang="en-IE" sz="1500" dirty="0" err="1">
                <a:solidFill>
                  <a:schemeClr val="bg1"/>
                </a:solidFill>
              </a:rPr>
              <a:t>Rowlagh</a:t>
            </a:r>
            <a:r>
              <a:rPr lang="en-IE" sz="1500" dirty="0">
                <a:solidFill>
                  <a:schemeClr val="bg1"/>
                </a:solidFill>
              </a:rPr>
              <a:t>. </a:t>
            </a:r>
          </a:p>
          <a:p>
            <a:pPr lvl="1">
              <a:lnSpc>
                <a:spcPct val="90000"/>
              </a:lnSpc>
            </a:pPr>
            <a:endParaRPr lang="en-IE" sz="1500" dirty="0">
              <a:solidFill>
                <a:schemeClr val="bg1"/>
              </a:solidFill>
            </a:endParaRPr>
          </a:p>
          <a:p>
            <a:pPr lvl="1">
              <a:lnSpc>
                <a:spcPct val="90000"/>
              </a:lnSpc>
            </a:pPr>
            <a:r>
              <a:rPr lang="en-IE" sz="1500" dirty="0">
                <a:solidFill>
                  <a:schemeClr val="bg1"/>
                </a:solidFill>
              </a:rPr>
              <a:t>Shane’s project focuses on the impact of technology on climate and the environment. We will support Shane and his team to engage with groups and communities of interest in these areas. </a:t>
            </a:r>
          </a:p>
          <a:p>
            <a:pPr>
              <a:lnSpc>
                <a:spcPct val="90000"/>
              </a:lnSpc>
            </a:pPr>
            <a:endParaRPr lang="en-US" sz="1200" dirty="0"/>
          </a:p>
        </p:txBody>
      </p:sp>
      <p:pic>
        <p:nvPicPr>
          <p:cNvPr id="2050" name="Picture 2">
            <a:extLst>
              <a:ext uri="{FF2B5EF4-FFF2-40B4-BE49-F238E27FC236}">
                <a16:creationId xmlns:a16="http://schemas.microsoft.com/office/drawing/2014/main" id="{A698EA44-E8CB-004C-F570-745BB8F04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173" r="-2" b="9053"/>
          <a:stretch>
            <a:fillRect/>
          </a:stretch>
        </p:blipFill>
        <p:spPr bwMode="auto">
          <a:xfrm>
            <a:off x="4871863" y="1577802"/>
            <a:ext cx="6815311" cy="4346416"/>
          </a:xfrm>
          <a:prstGeom prst="roundRect">
            <a:avLst>
              <a:gd name="adj" fmla="val 10628"/>
            </a:avLst>
          </a:prstGeom>
          <a:solidFill>
            <a:srgbClr val="FFFFFF"/>
          </a:solidFill>
        </p:spPr>
      </p:pic>
    </p:spTree>
    <p:extLst>
      <p:ext uri="{BB962C8B-B14F-4D97-AF65-F5344CB8AC3E}">
        <p14:creationId xmlns:p14="http://schemas.microsoft.com/office/powerpoint/2010/main" val="365103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582</TotalTime>
  <Words>744</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SDCC Master</vt:lpstr>
      <vt:lpstr>SDCC Arts Office September ACM Report</vt:lpstr>
      <vt:lpstr>Arts Report</vt:lpstr>
      <vt:lpstr>NOISE Music</vt:lpstr>
      <vt:lpstr>Public Art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Gerry Horan</cp:lastModifiedBy>
  <cp:revision>48</cp:revision>
  <dcterms:created xsi:type="dcterms:W3CDTF">2025-05-27T21:24:40Z</dcterms:created>
  <dcterms:modified xsi:type="dcterms:W3CDTF">2025-09-22T09:33:30Z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