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81" r:id="rId3"/>
    <p:sldId id="277" r:id="rId4"/>
    <p:sldId id="279" r:id="rId5"/>
    <p:sldId id="272" r:id="rId6"/>
    <p:sldId id="283" r:id="rId7"/>
    <p:sldId id="284" r:id="rId8"/>
    <p:sldId id="285" r:id="rId9"/>
    <p:sldId id="286" r:id="rId10"/>
    <p:sldId id="287" r:id="rId11"/>
    <p:sldId id="288" r:id="rId12"/>
    <p:sldId id="291" r:id="rId13"/>
    <p:sldId id="289" r:id="rId14"/>
    <p:sldId id="290" r:id="rId15"/>
  </p:sldIdLst>
  <p:sldSz cx="12192000" cy="6858000"/>
  <p:notesSz cx="20104100" cy="11309350"/>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3A92"/>
    <a:srgbClr val="271B5B"/>
    <a:srgbClr val="52534D"/>
    <a:srgbClr val="C7E634"/>
    <a:srgbClr val="8AD6F7"/>
    <a:srgbClr val="52534C"/>
    <a:srgbClr val="535555"/>
    <a:srgbClr val="FFF689"/>
    <a:srgbClr val="7DA6D7"/>
    <a:srgbClr val="FFA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6A474E-7824-4A6A-9F15-5613DBED3A7F}" v="13" dt="2025-09-18T14:07:10.54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041" autoAdjust="0"/>
  </p:normalViewPr>
  <p:slideViewPr>
    <p:cSldViewPr>
      <p:cViewPr varScale="1">
        <p:scale>
          <a:sx n="98" d="100"/>
          <a:sy n="98" d="100"/>
        </p:scale>
        <p:origin x="1074" y="-192"/>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https://sdublincoco-my.sharepoint.com/personal/stephenwalsh_sdublincoco_ie/Documents/Stephen%20Walsh/Balgaddy%20Report/BG%20Work%20Order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65059855322962E-2"/>
          <c:y val="0.12696709704034234"/>
          <c:w val="0.91438670166229219"/>
          <c:h val="0.73013926040655108"/>
        </c:manualLayout>
      </c:layout>
      <c:barChart>
        <c:barDir val="col"/>
        <c:grouping val="stacked"/>
        <c:varyColors val="0"/>
        <c:ser>
          <c:idx val="0"/>
          <c:order val="0"/>
          <c:tx>
            <c:strRef>
              <c:f>Sheet1!$M$11</c:f>
              <c:strCache>
                <c:ptCount val="1"/>
                <c:pt idx="0">
                  <c:v>Electrical</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Sheet1!$L$12:$L$15</c:f>
              <c:strCache>
                <c:ptCount val="4"/>
                <c:pt idx="0">
                  <c:v>Foxdene</c:v>
                </c:pt>
                <c:pt idx="1">
                  <c:v>Buirg an Ri</c:v>
                </c:pt>
                <c:pt idx="2">
                  <c:v>Meile an Ri</c:v>
                </c:pt>
                <c:pt idx="3">
                  <c:v>Tor an Ri</c:v>
                </c:pt>
              </c:strCache>
            </c:strRef>
          </c:cat>
          <c:val>
            <c:numRef>
              <c:f>Sheet1!$M$12:$M$15</c:f>
              <c:numCache>
                <c:formatCode>General</c:formatCode>
                <c:ptCount val="4"/>
                <c:pt idx="0">
                  <c:v>13</c:v>
                </c:pt>
                <c:pt idx="1">
                  <c:v>4</c:v>
                </c:pt>
                <c:pt idx="2">
                  <c:v>7</c:v>
                </c:pt>
                <c:pt idx="3">
                  <c:v>3</c:v>
                </c:pt>
              </c:numCache>
            </c:numRef>
          </c:val>
          <c:extLst>
            <c:ext xmlns:c16="http://schemas.microsoft.com/office/drawing/2014/chart" uri="{C3380CC4-5D6E-409C-BE32-E72D297353CC}">
              <c16:uniqueId val="{00000000-D28A-4EA2-96E6-EE9C272F37C8}"/>
            </c:ext>
          </c:extLst>
        </c:ser>
        <c:ser>
          <c:idx val="1"/>
          <c:order val="1"/>
          <c:tx>
            <c:strRef>
              <c:f>Sheet1!$N$11</c:f>
              <c:strCache>
                <c:ptCount val="1"/>
                <c:pt idx="0">
                  <c:v>Mechanical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Sheet1!$L$12:$L$15</c:f>
              <c:strCache>
                <c:ptCount val="4"/>
                <c:pt idx="0">
                  <c:v>Foxdene</c:v>
                </c:pt>
                <c:pt idx="1">
                  <c:v>Buirg an Ri</c:v>
                </c:pt>
                <c:pt idx="2">
                  <c:v>Meile an Ri</c:v>
                </c:pt>
                <c:pt idx="3">
                  <c:v>Tor an Ri</c:v>
                </c:pt>
              </c:strCache>
            </c:strRef>
          </c:cat>
          <c:val>
            <c:numRef>
              <c:f>Sheet1!$N$12:$N$15</c:f>
              <c:numCache>
                <c:formatCode>General</c:formatCode>
                <c:ptCount val="4"/>
                <c:pt idx="0">
                  <c:v>47</c:v>
                </c:pt>
                <c:pt idx="1">
                  <c:v>48</c:v>
                </c:pt>
                <c:pt idx="2">
                  <c:v>41</c:v>
                </c:pt>
                <c:pt idx="3">
                  <c:v>29</c:v>
                </c:pt>
              </c:numCache>
            </c:numRef>
          </c:val>
          <c:extLst>
            <c:ext xmlns:c16="http://schemas.microsoft.com/office/drawing/2014/chart" uri="{C3380CC4-5D6E-409C-BE32-E72D297353CC}">
              <c16:uniqueId val="{00000001-D28A-4EA2-96E6-EE9C272F37C8}"/>
            </c:ext>
          </c:extLst>
        </c:ser>
        <c:ser>
          <c:idx val="2"/>
          <c:order val="2"/>
          <c:tx>
            <c:strRef>
              <c:f>Sheet1!$O$11</c:f>
              <c:strCache>
                <c:ptCount val="1"/>
                <c:pt idx="0">
                  <c:v>Miscelaneous</c:v>
                </c:pt>
              </c:strCache>
            </c:strRef>
          </c:tx>
          <c:spPr>
            <a:solidFill>
              <a:schemeClr val="accent4">
                <a:lumMod val="20000"/>
                <a:lumOff val="80000"/>
              </a:schemeClr>
            </a:solidFill>
            <a:ln>
              <a:noFill/>
            </a:ln>
            <a:effectLst/>
          </c:spPr>
          <c:invertIfNegative val="0"/>
          <c:dLbls>
            <c:delete val="1"/>
          </c:dLbls>
          <c:cat>
            <c:strRef>
              <c:f>Sheet1!$L$12:$L$15</c:f>
              <c:strCache>
                <c:ptCount val="4"/>
                <c:pt idx="0">
                  <c:v>Foxdene</c:v>
                </c:pt>
                <c:pt idx="1">
                  <c:v>Buirg an Ri</c:v>
                </c:pt>
                <c:pt idx="2">
                  <c:v>Meile an Ri</c:v>
                </c:pt>
                <c:pt idx="3">
                  <c:v>Tor an Ri</c:v>
                </c:pt>
              </c:strCache>
            </c:strRef>
          </c:cat>
          <c:val>
            <c:numRef>
              <c:f>Sheet1!$O$12:$O$15</c:f>
              <c:numCache>
                <c:formatCode>General</c:formatCode>
                <c:ptCount val="4"/>
                <c:pt idx="0">
                  <c:v>4</c:v>
                </c:pt>
                <c:pt idx="1">
                  <c:v>0</c:v>
                </c:pt>
                <c:pt idx="2">
                  <c:v>0</c:v>
                </c:pt>
                <c:pt idx="3">
                  <c:v>0</c:v>
                </c:pt>
              </c:numCache>
            </c:numRef>
          </c:val>
          <c:extLst>
            <c:ext xmlns:c16="http://schemas.microsoft.com/office/drawing/2014/chart" uri="{C3380CC4-5D6E-409C-BE32-E72D297353CC}">
              <c16:uniqueId val="{00000002-D28A-4EA2-96E6-EE9C272F37C8}"/>
            </c:ext>
          </c:extLst>
        </c:ser>
        <c:ser>
          <c:idx val="3"/>
          <c:order val="3"/>
          <c:tx>
            <c:strRef>
              <c:f>Sheet1!$P$11</c:f>
              <c:strCache>
                <c:ptCount val="1"/>
                <c:pt idx="0">
                  <c:v>Plumbing</c:v>
                </c:pt>
              </c:strCache>
            </c:strRef>
          </c:tx>
          <c:spPr>
            <a:solidFill>
              <a:srgbClr val="FFA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Sheet1!$L$12:$L$15</c:f>
              <c:strCache>
                <c:ptCount val="4"/>
                <c:pt idx="0">
                  <c:v>Foxdene</c:v>
                </c:pt>
                <c:pt idx="1">
                  <c:v>Buirg an Ri</c:v>
                </c:pt>
                <c:pt idx="2">
                  <c:v>Meile an Ri</c:v>
                </c:pt>
                <c:pt idx="3">
                  <c:v>Tor an Ri</c:v>
                </c:pt>
              </c:strCache>
            </c:strRef>
          </c:cat>
          <c:val>
            <c:numRef>
              <c:f>Sheet1!$P$12:$P$15</c:f>
              <c:numCache>
                <c:formatCode>General</c:formatCode>
                <c:ptCount val="4"/>
                <c:pt idx="0">
                  <c:v>38</c:v>
                </c:pt>
                <c:pt idx="1">
                  <c:v>12</c:v>
                </c:pt>
                <c:pt idx="2">
                  <c:v>21</c:v>
                </c:pt>
                <c:pt idx="3">
                  <c:v>12</c:v>
                </c:pt>
              </c:numCache>
            </c:numRef>
          </c:val>
          <c:extLst>
            <c:ext xmlns:c16="http://schemas.microsoft.com/office/drawing/2014/chart" uri="{C3380CC4-5D6E-409C-BE32-E72D297353CC}">
              <c16:uniqueId val="{00000003-D28A-4EA2-96E6-EE9C272F37C8}"/>
            </c:ext>
          </c:extLst>
        </c:ser>
        <c:dLbls>
          <c:dLblPos val="ctr"/>
          <c:showLegendKey val="0"/>
          <c:showVal val="1"/>
          <c:showCatName val="0"/>
          <c:showSerName val="0"/>
          <c:showPercent val="0"/>
          <c:showBubbleSize val="0"/>
        </c:dLbls>
        <c:gapWidth val="150"/>
        <c:overlap val="100"/>
        <c:axId val="2003373664"/>
        <c:axId val="2003361184"/>
      </c:barChart>
      <c:catAx>
        <c:axId val="200337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3361184"/>
        <c:crosses val="autoZero"/>
        <c:auto val="1"/>
        <c:lblAlgn val="ctr"/>
        <c:lblOffset val="100"/>
        <c:noMultiLvlLbl val="0"/>
      </c:catAx>
      <c:valAx>
        <c:axId val="2003361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3373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SDCC Sans" pitchFamily="2"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F6A2F78-8593-D34B-A54B-A913B4ADD88D}" type="datetimeFigureOut">
              <a:rPr lang="en-US" smtClean="0"/>
              <a:t>9/19/2025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374F5B9-8B24-7A4E-B5A9-4C8F6F8C6B31}" type="slidenum">
              <a:rPr lang="en-US" smtClean="0"/>
              <a:t>6</a:t>
            </a:fld>
            <a:endParaRPr lang="en-US"/>
          </a:p>
        </p:txBody>
      </p:sp>
    </p:spTree>
    <p:extLst>
      <p:ext uri="{BB962C8B-B14F-4D97-AF65-F5344CB8AC3E}">
        <p14:creationId xmlns:p14="http://schemas.microsoft.com/office/powerpoint/2010/main" val="50431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5B244-E2A1-8BD9-9317-00A76FC4E7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A1E00-1DDA-E989-D7BA-6F8F0064F9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3E3C97-7481-9D3C-91C8-791F27BF187A}"/>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B49FC8D1-C480-5181-B203-C2CDECBE85E8}"/>
              </a:ext>
            </a:extLst>
          </p:cNvPr>
          <p:cNvSpPr>
            <a:spLocks noGrp="1"/>
          </p:cNvSpPr>
          <p:nvPr>
            <p:ph type="sldNum" sz="quarter" idx="5"/>
          </p:nvPr>
        </p:nvSpPr>
        <p:spPr/>
        <p:txBody>
          <a:bodyPr/>
          <a:lstStyle/>
          <a:p>
            <a:fld id="{F374F5B9-8B24-7A4E-B5A9-4C8F6F8C6B31}" type="slidenum">
              <a:rPr lang="en-US" smtClean="0"/>
              <a:t>10</a:t>
            </a:fld>
            <a:endParaRPr lang="en-US"/>
          </a:p>
        </p:txBody>
      </p:sp>
    </p:spTree>
    <p:extLst>
      <p:ext uri="{BB962C8B-B14F-4D97-AF65-F5344CB8AC3E}">
        <p14:creationId xmlns:p14="http://schemas.microsoft.com/office/powerpoint/2010/main" val="2916124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FB4C4-6F97-23F2-17AB-76BC12499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9CCBCD-6E8C-768C-3E40-BAF264AE2F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D5757A-32B7-3479-3754-C6B45F6A31D3}"/>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7BF82E56-5171-C54C-B0F2-92E6A71C4A8E}"/>
              </a:ext>
            </a:extLst>
          </p:cNvPr>
          <p:cNvSpPr>
            <a:spLocks noGrp="1"/>
          </p:cNvSpPr>
          <p:nvPr>
            <p:ph type="sldNum" sz="quarter" idx="5"/>
          </p:nvPr>
        </p:nvSpPr>
        <p:spPr/>
        <p:txBody>
          <a:bodyPr/>
          <a:lstStyle/>
          <a:p>
            <a:fld id="{F374F5B9-8B24-7A4E-B5A9-4C8F6F8C6B31}" type="slidenum">
              <a:rPr lang="en-US" smtClean="0"/>
              <a:t>11</a:t>
            </a:fld>
            <a:endParaRPr lang="en-US"/>
          </a:p>
        </p:txBody>
      </p:sp>
    </p:spTree>
    <p:extLst>
      <p:ext uri="{BB962C8B-B14F-4D97-AF65-F5344CB8AC3E}">
        <p14:creationId xmlns:p14="http://schemas.microsoft.com/office/powerpoint/2010/main" val="3533231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7EA40-D927-6B4D-DD61-4EEE870969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C62CB6-2960-3AC4-6B37-554307F0C3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C6D654-F9D7-9019-3190-DB4DA02EB49D}"/>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0B3C1B57-B1C6-52B3-AFA0-D4CC5E75F507}"/>
              </a:ext>
            </a:extLst>
          </p:cNvPr>
          <p:cNvSpPr>
            <a:spLocks noGrp="1"/>
          </p:cNvSpPr>
          <p:nvPr>
            <p:ph type="sldNum" sz="quarter" idx="5"/>
          </p:nvPr>
        </p:nvSpPr>
        <p:spPr/>
        <p:txBody>
          <a:bodyPr/>
          <a:lstStyle/>
          <a:p>
            <a:fld id="{F374F5B9-8B24-7A4E-B5A9-4C8F6F8C6B31}" type="slidenum">
              <a:rPr lang="en-US" smtClean="0"/>
              <a:t>12</a:t>
            </a:fld>
            <a:endParaRPr lang="en-US"/>
          </a:p>
        </p:txBody>
      </p:sp>
    </p:spTree>
    <p:extLst>
      <p:ext uri="{BB962C8B-B14F-4D97-AF65-F5344CB8AC3E}">
        <p14:creationId xmlns:p14="http://schemas.microsoft.com/office/powerpoint/2010/main" val="165168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1ECDE-DAB1-B7C3-4CCD-B1BFD2BA6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4C5D6-E831-3015-B601-4EC1F5586D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511326-2137-D91F-2AF3-CF3C9544DEAF}"/>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3B4BE4E4-0308-E548-20BA-16939DE37BF7}"/>
              </a:ext>
            </a:extLst>
          </p:cNvPr>
          <p:cNvSpPr>
            <a:spLocks noGrp="1"/>
          </p:cNvSpPr>
          <p:nvPr>
            <p:ph type="sldNum" sz="quarter" idx="5"/>
          </p:nvPr>
        </p:nvSpPr>
        <p:spPr/>
        <p:txBody>
          <a:bodyPr/>
          <a:lstStyle/>
          <a:p>
            <a:fld id="{F374F5B9-8B24-7A4E-B5A9-4C8F6F8C6B31}" type="slidenum">
              <a:rPr lang="en-US" smtClean="0"/>
              <a:t>13</a:t>
            </a:fld>
            <a:endParaRPr lang="en-US"/>
          </a:p>
        </p:txBody>
      </p:sp>
    </p:spTree>
    <p:extLst>
      <p:ext uri="{BB962C8B-B14F-4D97-AF65-F5344CB8AC3E}">
        <p14:creationId xmlns:p14="http://schemas.microsoft.com/office/powerpoint/2010/main" val="2208534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5F98F-010C-FBAB-FB33-20CA1277D2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10712E-6E74-FD7C-CC87-2F4AE0FDF3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75793D-F553-99E1-1FAC-723E89C3F81A}"/>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439DB24F-5FCF-0C71-73C4-B424FF4E407C}"/>
              </a:ext>
            </a:extLst>
          </p:cNvPr>
          <p:cNvSpPr>
            <a:spLocks noGrp="1"/>
          </p:cNvSpPr>
          <p:nvPr>
            <p:ph type="sldNum" sz="quarter" idx="5"/>
          </p:nvPr>
        </p:nvSpPr>
        <p:spPr/>
        <p:txBody>
          <a:bodyPr/>
          <a:lstStyle/>
          <a:p>
            <a:fld id="{F374F5B9-8B24-7A4E-B5A9-4C8F6F8C6B31}" type="slidenum">
              <a:rPr lang="en-US" smtClean="0"/>
              <a:t>14</a:t>
            </a:fld>
            <a:endParaRPr lang="en-US"/>
          </a:p>
        </p:txBody>
      </p:sp>
    </p:spTree>
    <p:extLst>
      <p:ext uri="{BB962C8B-B14F-4D97-AF65-F5344CB8AC3E}">
        <p14:creationId xmlns:p14="http://schemas.microsoft.com/office/powerpoint/2010/main" val="4199757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0" r:id="rId4"/>
    <p:sldLayoutId id="2147483671" r:id="rId5"/>
    <p:sldLayoutId id="2147483672" r:id="rId6"/>
    <p:sldLayoutId id="2147483673" r:id="rId7"/>
    <p:sldLayoutId id="2147483674" r:id="rId8"/>
    <p:sldLayoutId id="2147483697" r:id="rId9"/>
    <p:sldLayoutId id="2147483686" r:id="rId10"/>
    <p:sldLayoutId id="2147483680"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1.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3215680" y="2851013"/>
            <a:ext cx="8378995" cy="2217530"/>
          </a:xfrm>
        </p:spPr>
        <p:txBody>
          <a:bodyPr/>
          <a:lstStyle/>
          <a:p>
            <a:pPr algn="ctr"/>
            <a:r>
              <a:rPr lang="en-US" sz="4000" b="1" dirty="0" err="1">
                <a:latin typeface="SDCC Display" pitchFamily="2" charset="0"/>
              </a:rPr>
              <a:t>Balgaddy</a:t>
            </a:r>
            <a:r>
              <a:rPr lang="en-US" sz="4000" b="1" dirty="0">
                <a:latin typeface="SDCC Display" pitchFamily="2" charset="0"/>
              </a:rPr>
              <a:t> Housing Update</a:t>
            </a:r>
            <a:br>
              <a:rPr lang="en-US" sz="3200" b="1" dirty="0">
                <a:latin typeface="SDCC Sans" pitchFamily="2" charset="0"/>
              </a:rPr>
            </a:br>
            <a:br>
              <a:rPr lang="en-US" sz="3200" b="1" dirty="0">
                <a:latin typeface="SDCC Sans" pitchFamily="2" charset="0"/>
              </a:rPr>
            </a:br>
            <a:r>
              <a:rPr lang="en-US" sz="3600" b="1" dirty="0">
                <a:latin typeface="SDCC Display" pitchFamily="2" charset="0"/>
              </a:rPr>
              <a:t>Q2  2025</a:t>
            </a:r>
            <a:br>
              <a:rPr lang="en-US" sz="3600" b="1" dirty="0">
                <a:latin typeface="SDCC Display" pitchFamily="2" charset="0"/>
              </a:rPr>
            </a:br>
            <a:r>
              <a:rPr lang="en-US" sz="3600" b="1" dirty="0">
                <a:latin typeface="SDCC Display" pitchFamily="2" charset="0"/>
              </a:rPr>
              <a:t>Housing Maintenance &amp; Estate Management Report</a:t>
            </a:r>
          </a:p>
        </p:txBody>
      </p:sp>
      <p:sp>
        <p:nvSpPr>
          <p:cNvPr id="6" name="Date Placeholder 5">
            <a:extLst>
              <a:ext uri="{FF2B5EF4-FFF2-40B4-BE49-F238E27FC236}">
                <a16:creationId xmlns:a16="http://schemas.microsoft.com/office/drawing/2014/main" id="{241CC73E-20C9-2029-3F14-55629BD99A8A}"/>
              </a:ext>
            </a:extLst>
          </p:cNvPr>
          <p:cNvSpPr>
            <a:spLocks noGrp="1"/>
          </p:cNvSpPr>
          <p:nvPr>
            <p:ph type="dt" sz="half" idx="13"/>
          </p:nvPr>
        </p:nvSpPr>
        <p:spPr/>
        <p:txBody>
          <a:bodyPr/>
          <a:lstStyle/>
          <a:p>
            <a:pPr algn="ctr"/>
            <a:r>
              <a:rPr lang="en-GB" dirty="0"/>
              <a:t>Sept 2025</a:t>
            </a:r>
          </a:p>
        </p:txBody>
      </p:sp>
    </p:spTree>
    <p:extLst>
      <p:ext uri="{BB962C8B-B14F-4D97-AF65-F5344CB8AC3E}">
        <p14:creationId xmlns:p14="http://schemas.microsoft.com/office/powerpoint/2010/main" val="193055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13896-DCA7-1831-36D1-D247062613B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AD172F3-6110-582A-0896-34056AC0ADB2}"/>
              </a:ext>
            </a:extLst>
          </p:cNvPr>
          <p:cNvSpPr>
            <a:spLocks noGrp="1"/>
          </p:cNvSpPr>
          <p:nvPr>
            <p:ph type="title"/>
          </p:nvPr>
        </p:nvSpPr>
        <p:spPr>
          <a:xfrm>
            <a:off x="983432" y="900102"/>
            <a:ext cx="9335945" cy="856798"/>
          </a:xfrm>
        </p:spPr>
        <p:txBody>
          <a:bodyPr>
            <a:noAutofit/>
          </a:bodyPr>
          <a:lstStyle/>
          <a:p>
            <a:pPr algn="ctr"/>
            <a:r>
              <a:rPr lang="en-US" sz="3200" b="1" dirty="0">
                <a:solidFill>
                  <a:schemeClr val="accent1"/>
                </a:solidFill>
                <a:latin typeface="SDCC Display Medium" pitchFamily="2" charset="0"/>
              </a:rPr>
              <a:t>Estate Management Initiatives </a:t>
            </a:r>
            <a:br>
              <a:rPr lang="en-US" sz="3200" b="1" dirty="0">
                <a:latin typeface="SDCC Display Medium" pitchFamily="2" charset="0"/>
              </a:rPr>
            </a:br>
            <a:endParaRPr lang="en-IE" sz="3200" b="1" dirty="0">
              <a:latin typeface="SDCC Sans" pitchFamily="2" charset="0"/>
            </a:endParaRPr>
          </a:p>
        </p:txBody>
      </p:sp>
      <p:sp>
        <p:nvSpPr>
          <p:cNvPr id="7" name="Text Placeholder 4">
            <a:extLst>
              <a:ext uri="{FF2B5EF4-FFF2-40B4-BE49-F238E27FC236}">
                <a16:creationId xmlns:a16="http://schemas.microsoft.com/office/drawing/2014/main" id="{54CF4907-7303-BD72-34B7-76C0A695C25F}"/>
              </a:ext>
            </a:extLst>
          </p:cNvPr>
          <p:cNvSpPr txBox="1">
            <a:spLocks/>
          </p:cNvSpPr>
          <p:nvPr/>
        </p:nvSpPr>
        <p:spPr>
          <a:xfrm>
            <a:off x="1415480" y="1701972"/>
            <a:ext cx="9793088" cy="856798"/>
          </a:xfrm>
          <a:prstGeom prst="rect">
            <a:avLst/>
          </a:prstGeom>
        </p:spPr>
        <p:txBody>
          <a:bodyPr/>
          <a:lst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endParaRPr lang="en-IE" dirty="0"/>
          </a:p>
        </p:txBody>
      </p:sp>
      <p:sp>
        <p:nvSpPr>
          <p:cNvPr id="8" name="Title 1">
            <a:extLst>
              <a:ext uri="{FF2B5EF4-FFF2-40B4-BE49-F238E27FC236}">
                <a16:creationId xmlns:a16="http://schemas.microsoft.com/office/drawing/2014/main" id="{1FF44E2C-088B-2E94-9F8A-22472097D218}"/>
              </a:ext>
            </a:extLst>
          </p:cNvPr>
          <p:cNvSpPr txBox="1">
            <a:spLocks/>
          </p:cNvSpPr>
          <p:nvPr/>
        </p:nvSpPr>
        <p:spPr>
          <a:xfrm>
            <a:off x="479376" y="3442433"/>
            <a:ext cx="8111809" cy="856798"/>
          </a:xfrm>
          <a:prstGeom prst="rect">
            <a:avLst/>
          </a:prstGeom>
        </p:spPr>
        <p:txBody>
          <a:bodyPr vert="horz" lIns="0" tIns="0" rIns="0" bIns="0" rtlCol="0" anchor="ctr">
            <a:normAutofit/>
          </a:bodyPr>
          <a:lstStyle>
            <a:lvl1pPr eaLnBrk="1" hangingPunct="1">
              <a:defRPr sz="3275" b="0" i="0">
                <a:solidFill>
                  <a:srgbClr val="363A92"/>
                </a:solidFill>
                <a:latin typeface="+mn-lt"/>
                <a:ea typeface="+mj-ea"/>
                <a:cs typeface="Arial" panose="020B0604020202020204" pitchFamily="34" charset="0"/>
              </a:defRPr>
            </a:lvl1pPr>
          </a:lstStyle>
          <a:p>
            <a:r>
              <a:rPr lang="en-US" sz="3200" b="1" dirty="0">
                <a:solidFill>
                  <a:schemeClr val="bg1"/>
                </a:solidFill>
                <a:latin typeface="SDCC Sans" pitchFamily="2" charset="0"/>
              </a:rPr>
              <a:t>Planned Maintenance</a:t>
            </a:r>
          </a:p>
        </p:txBody>
      </p:sp>
      <p:sp>
        <p:nvSpPr>
          <p:cNvPr id="9" name="Text Placeholder 4">
            <a:extLst>
              <a:ext uri="{FF2B5EF4-FFF2-40B4-BE49-F238E27FC236}">
                <a16:creationId xmlns:a16="http://schemas.microsoft.com/office/drawing/2014/main" id="{2EC0FCE8-5414-619D-3130-7670F5C352B8}"/>
              </a:ext>
            </a:extLst>
          </p:cNvPr>
          <p:cNvSpPr txBox="1">
            <a:spLocks/>
          </p:cNvSpPr>
          <p:nvPr/>
        </p:nvSpPr>
        <p:spPr>
          <a:xfrm>
            <a:off x="749127" y="1844824"/>
            <a:ext cx="4937401" cy="3888432"/>
          </a:xfrm>
          <a:prstGeom prst="rect">
            <a:avLst/>
          </a:prstGeom>
        </p:spPr>
        <p:txBody>
          <a:bodyPr vert="horz" lIns="0" tIns="0" rIns="0" bIns="0" rtlCol="0">
            <a:normAutofit fontScale="25000" lnSpcReduction="20000"/>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342900" lvl="0" indent="-342900" algn="l" rtl="0">
              <a:lnSpc>
                <a:spcPct val="90000"/>
              </a:lnSpc>
              <a:spcBef>
                <a:spcPts val="1000"/>
              </a:spcBef>
              <a:spcAft>
                <a:spcPts val="0"/>
              </a:spcAft>
              <a:buFont typeface="Symbol" panose="05050102010706020507" pitchFamily="18" charset="2"/>
              <a:buChar char=""/>
              <a:defRPr/>
            </a:pPr>
            <a:r>
              <a:rPr lang="en-IE" sz="6400" dirty="0">
                <a:solidFill>
                  <a:schemeClr val="accent1"/>
                </a:solidFill>
                <a:latin typeface="SDCC Sans" pitchFamily="2" charset="0"/>
              </a:rPr>
              <a:t>Quarterly information sharing meetings ongoing with Community Development Team.</a:t>
            </a:r>
            <a:br>
              <a:rPr lang="en-IE" sz="6400" dirty="0">
                <a:solidFill>
                  <a:schemeClr val="accent1"/>
                </a:solidFill>
                <a:latin typeface="SDCC Sans" pitchFamily="2" charset="0"/>
              </a:rPr>
            </a:br>
            <a:endParaRPr lang="en-IE" sz="6400" dirty="0">
              <a:solidFill>
                <a:schemeClr val="accent1"/>
              </a:solidFill>
              <a:latin typeface="SDCC Sans" pitchFamily="2" charset="0"/>
            </a:endParaRPr>
          </a:p>
          <a:p>
            <a:pPr marL="342900" lvl="0" indent="-342900" algn="l" rtl="0">
              <a:lnSpc>
                <a:spcPct val="90000"/>
              </a:lnSpc>
              <a:spcBef>
                <a:spcPts val="1000"/>
              </a:spcBef>
              <a:spcAft>
                <a:spcPts val="0"/>
              </a:spcAft>
              <a:buFont typeface="Symbol" panose="05050102010706020507" pitchFamily="18" charset="2"/>
              <a:buChar char=""/>
              <a:defRPr/>
            </a:pPr>
            <a:r>
              <a:rPr lang="en-IE" sz="6400" dirty="0">
                <a:solidFill>
                  <a:schemeClr val="accent1"/>
                </a:solidFill>
                <a:latin typeface="SDCC Sans" pitchFamily="2" charset="0"/>
              </a:rPr>
              <a:t>Estate Management represented on the Balgaddy Action Group and Higher Level Working group with meetings taking place quarterly. </a:t>
            </a:r>
            <a:br>
              <a:rPr lang="en-IE" sz="6400" dirty="0">
                <a:solidFill>
                  <a:schemeClr val="accent1"/>
                </a:solidFill>
                <a:latin typeface="SDCC Sans" pitchFamily="2" charset="0"/>
              </a:rPr>
            </a:br>
            <a:endParaRPr lang="en-IE" sz="6400" dirty="0">
              <a:solidFill>
                <a:schemeClr val="accent1"/>
              </a:solidFill>
              <a:latin typeface="SDCC Sans" pitchFamily="2" charset="0"/>
            </a:endParaRPr>
          </a:p>
          <a:p>
            <a:pPr marL="342900" indent="-342900" algn="l">
              <a:lnSpc>
                <a:spcPct val="90000"/>
              </a:lnSpc>
              <a:spcBef>
                <a:spcPts val="1000"/>
              </a:spcBef>
              <a:buFont typeface="Symbol" panose="05050102010706020507" pitchFamily="18" charset="2"/>
              <a:buChar char=""/>
              <a:defRPr/>
            </a:pPr>
            <a:r>
              <a:rPr lang="en-IE" sz="6400" kern="1200" dirty="0">
                <a:solidFill>
                  <a:schemeClr val="accent1"/>
                </a:solidFill>
                <a:latin typeface="SDCC Sans" pitchFamily="2" charset="0"/>
                <a:ea typeface="Times New Roman" panose="02020603050405020304" pitchFamily="18" charset="0"/>
              </a:rPr>
              <a:t>Estate Management and Housing Maintenance liaising with residents regarding planned works to be carried out in Balgaddy. </a:t>
            </a:r>
          </a:p>
          <a:p>
            <a:pPr marL="342900" indent="-342900" algn="l">
              <a:lnSpc>
                <a:spcPct val="90000"/>
              </a:lnSpc>
              <a:spcBef>
                <a:spcPts val="1000"/>
              </a:spcBef>
              <a:buFont typeface="Symbol" panose="05050102010706020507" pitchFamily="18" charset="2"/>
              <a:buChar char=""/>
              <a:defRPr/>
            </a:pPr>
            <a:r>
              <a:rPr lang="en-IE" sz="6400" kern="1200" dirty="0">
                <a:solidFill>
                  <a:schemeClr val="accent1"/>
                </a:solidFill>
                <a:latin typeface="SDCC Sans" pitchFamily="2" charset="0"/>
                <a:ea typeface="Times New Roman" panose="02020603050405020304" pitchFamily="18" charset="0"/>
              </a:rPr>
              <a:t>An onsite meeting with Estate </a:t>
            </a:r>
            <a:r>
              <a:rPr lang="en-IE" sz="6400" dirty="0">
                <a:solidFill>
                  <a:schemeClr val="accent1"/>
                </a:solidFill>
                <a:latin typeface="SDCC Sans" pitchFamily="2" charset="0"/>
                <a:ea typeface="Times New Roman" panose="02020603050405020304" pitchFamily="18" charset="0"/>
              </a:rPr>
              <a:t>Management and Housing Maintenance took place on 27</a:t>
            </a:r>
            <a:r>
              <a:rPr lang="en-IE" sz="6400" baseline="30000" dirty="0">
                <a:solidFill>
                  <a:schemeClr val="accent1"/>
                </a:solidFill>
                <a:latin typeface="SDCC Sans" pitchFamily="2" charset="0"/>
                <a:ea typeface="Times New Roman" panose="02020603050405020304" pitchFamily="18" charset="0"/>
              </a:rPr>
              <a:t>th</a:t>
            </a:r>
            <a:r>
              <a:rPr lang="en-IE" sz="6400" dirty="0">
                <a:solidFill>
                  <a:schemeClr val="accent1"/>
                </a:solidFill>
                <a:latin typeface="SDCC Sans" pitchFamily="2" charset="0"/>
                <a:ea typeface="Times New Roman" panose="02020603050405020304" pitchFamily="18" charset="0"/>
              </a:rPr>
              <a:t> August 2025 to identify anti-social hot spots and necessary preventative and improvement works. </a:t>
            </a:r>
            <a:endParaRPr lang="en-IE" sz="6400" kern="1200" dirty="0">
              <a:solidFill>
                <a:schemeClr val="accent1"/>
              </a:solidFill>
              <a:latin typeface="SDCC Sans" pitchFamily="2" charset="0"/>
              <a:ea typeface="Times New Roman" panose="02020603050405020304" pitchFamily="18" charset="0"/>
            </a:endParaRPr>
          </a:p>
          <a:p>
            <a:endParaRPr lang="en-IE" sz="6400" dirty="0">
              <a:latin typeface="SDCC Sans" pitchFamily="2" charset="0"/>
            </a:endParaRPr>
          </a:p>
          <a:p>
            <a:pPr lvl="0"/>
            <a:endParaRPr lang="en-GB" sz="2000" dirty="0">
              <a:solidFill>
                <a:schemeClr val="bg1"/>
              </a:solidFill>
              <a:latin typeface="SDCC Sans" pitchFamily="2" charset="0"/>
            </a:endParaRPr>
          </a:p>
          <a:p>
            <a:pPr lvl="0"/>
            <a:r>
              <a:rPr lang="en-GB" sz="2000" dirty="0">
                <a:solidFill>
                  <a:schemeClr val="bg1"/>
                </a:solidFill>
                <a:latin typeface="SDCC Sans" pitchFamily="2" charset="0"/>
              </a:rPr>
              <a:t>	Drainage works have been completed within Children’s Play Area.</a:t>
            </a:r>
            <a:endParaRPr lang="en-IE" sz="2000" dirty="0">
              <a:solidFill>
                <a:schemeClr val="bg1"/>
              </a:solidFill>
              <a:latin typeface="SDCC Sans" pitchFamily="2" charset="0"/>
            </a:endParaRPr>
          </a:p>
          <a:p>
            <a:pPr lvl="0"/>
            <a:r>
              <a:rPr lang="en-GB" sz="2000" dirty="0">
                <a:solidFill>
                  <a:schemeClr val="bg1"/>
                </a:solidFill>
                <a:latin typeface="SDCC Sans" pitchFamily="2" charset="0"/>
              </a:rPr>
              <a:t>	</a:t>
            </a:r>
            <a:endParaRPr lang="en-IE" sz="2000" dirty="0">
              <a:solidFill>
                <a:schemeClr val="bg1"/>
              </a:solidFill>
              <a:latin typeface="SDCC Sans" pitchFamily="2" charset="0"/>
            </a:endParaRPr>
          </a:p>
          <a:p>
            <a:endParaRPr lang="en-IE" dirty="0"/>
          </a:p>
        </p:txBody>
      </p:sp>
      <p:sp>
        <p:nvSpPr>
          <p:cNvPr id="3" name="TextBox 2">
            <a:extLst>
              <a:ext uri="{FF2B5EF4-FFF2-40B4-BE49-F238E27FC236}">
                <a16:creationId xmlns:a16="http://schemas.microsoft.com/office/drawing/2014/main" id="{DF1F897B-6922-DF44-D189-566C10EDDE0B}"/>
              </a:ext>
            </a:extLst>
          </p:cNvPr>
          <p:cNvSpPr txBox="1"/>
          <p:nvPr/>
        </p:nvSpPr>
        <p:spPr>
          <a:xfrm>
            <a:off x="6046189" y="1753874"/>
            <a:ext cx="5089992" cy="5286575"/>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lang="en-IE" sz="1600" dirty="0">
                <a:solidFill>
                  <a:schemeClr val="accent1"/>
                </a:solidFill>
                <a:effectLst/>
                <a:latin typeface="SDCC Sans" pitchFamily="2" charset="0"/>
                <a:ea typeface="Calibri" panose="020F0502020204030204" pitchFamily="34" charset="0"/>
              </a:rPr>
              <a:t>Joint housing maintenance and estate </a:t>
            </a:r>
            <a:r>
              <a:rPr lang="en-IE" sz="1600" dirty="0">
                <a:solidFill>
                  <a:schemeClr val="accent1"/>
                </a:solidFill>
                <a:latin typeface="SDCC Sans" pitchFamily="2" charset="0"/>
                <a:ea typeface="Calibri" panose="020F0502020204030204" pitchFamily="34" charset="0"/>
              </a:rPr>
              <a:t>m</a:t>
            </a:r>
            <a:r>
              <a:rPr lang="en-IE" sz="1600" dirty="0">
                <a:solidFill>
                  <a:schemeClr val="accent1"/>
                </a:solidFill>
                <a:effectLst/>
                <a:latin typeface="SDCC Sans" pitchFamily="2" charset="0"/>
                <a:ea typeface="Calibri" panose="020F0502020204030204" pitchFamily="34" charset="0"/>
              </a:rPr>
              <a:t>anagement approach continue were communal areas are monitored to ensure items do not accumulate. Records are kept and notification/warning letters to issue as appropriate.</a:t>
            </a:r>
            <a:br>
              <a:rPr lang="en-IE" sz="1600" dirty="0">
                <a:solidFill>
                  <a:schemeClr val="accent1"/>
                </a:solidFill>
                <a:effectLst/>
                <a:latin typeface="SDCC Sans" pitchFamily="2" charset="0"/>
                <a:ea typeface="Calibri" panose="020F0502020204030204" pitchFamily="34" charset="0"/>
              </a:rPr>
            </a:br>
            <a:endParaRPr lang="en-IE" sz="1600" dirty="0">
              <a:solidFill>
                <a:schemeClr val="accent1"/>
              </a:solidFill>
              <a:effectLst/>
              <a:latin typeface="SDCC Sans" pitchFamily="2" charset="0"/>
              <a:ea typeface="Calibri" panose="020F05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Calibri" panose="020F0502020204030204" pitchFamily="34" charset="0"/>
              </a:rPr>
              <a:t>Anti-</a:t>
            </a:r>
            <a:r>
              <a:rPr lang="en-IE" sz="1600" dirty="0">
                <a:solidFill>
                  <a:schemeClr val="accent1"/>
                </a:solidFill>
                <a:latin typeface="SDCC Sans" pitchFamily="2" charset="0"/>
                <a:ea typeface="Calibri" panose="020F0502020204030204" pitchFamily="34" charset="0"/>
              </a:rPr>
              <a:t>Social Behaviour Community Safety Officers </a:t>
            </a:r>
            <a:r>
              <a:rPr kumimoji="0" lang="en-IE" sz="1600" b="0" i="0" u="none" strike="noStrike" kern="1200" cap="none" spc="0" normalizeH="0" baseline="0" noProof="0" dirty="0">
                <a:ln>
                  <a:noFill/>
                </a:ln>
                <a:solidFill>
                  <a:schemeClr val="accent1"/>
                </a:solidFill>
                <a:effectLst/>
                <a:uLnTx/>
                <a:uFillTx/>
                <a:latin typeface="SDCC Sans" pitchFamily="2" charset="0"/>
                <a:ea typeface="Calibri" panose="020F0502020204030204" pitchFamily="34" charset="0"/>
              </a:rPr>
              <a:t>following up on issues regarding unauthorised</a:t>
            </a:r>
            <a:r>
              <a:rPr lang="en-IE" sz="1600" dirty="0">
                <a:solidFill>
                  <a:schemeClr val="accent1"/>
                </a:solidFill>
                <a:latin typeface="SDCC Sans" pitchFamily="2" charset="0"/>
                <a:ea typeface="Calibri" panose="020F0502020204030204" pitchFamily="34" charset="0"/>
              </a:rPr>
              <a:t>d occupiers, vacant properties,</a:t>
            </a:r>
            <a:r>
              <a:rPr kumimoji="0" lang="en-IE" sz="1600" b="0" i="0" u="none" strike="noStrike" kern="1200" cap="none" spc="0" normalizeH="0" baseline="0" noProof="0" dirty="0">
                <a:ln>
                  <a:noFill/>
                </a:ln>
                <a:solidFill>
                  <a:schemeClr val="accent1"/>
                </a:solidFill>
                <a:effectLst/>
                <a:uLnTx/>
                <a:uFillTx/>
                <a:latin typeface="SDCC Sans" pitchFamily="2" charset="0"/>
                <a:ea typeface="Calibri" panose="020F0502020204030204" pitchFamily="34" charset="0"/>
              </a:rPr>
              <a:t> arson attacks, feuding and vacant dwellings. </a:t>
            </a:r>
            <a:br>
              <a:rPr kumimoji="0" lang="en-IE" sz="1600" b="0" i="0" u="none" strike="noStrike" kern="1200" cap="none" spc="0" normalizeH="0" baseline="0" noProof="0" dirty="0">
                <a:ln>
                  <a:noFill/>
                </a:ln>
                <a:solidFill>
                  <a:schemeClr val="accent1"/>
                </a:solidFill>
                <a:effectLst/>
                <a:uLnTx/>
                <a:uFillTx/>
                <a:latin typeface="SDCC Sans" pitchFamily="2" charset="0"/>
                <a:ea typeface="Calibri" panose="020F0502020204030204" pitchFamily="34" charset="0"/>
              </a:rPr>
            </a:br>
            <a:endParaRPr kumimoji="0" lang="en-IE" sz="1600" b="0" i="0" u="none" strike="noStrike" kern="1200" cap="none" spc="0" normalizeH="0" baseline="0" noProof="0" dirty="0">
              <a:ln>
                <a:noFill/>
              </a:ln>
              <a:solidFill>
                <a:schemeClr val="accent1"/>
              </a:solidFill>
              <a:effectLst/>
              <a:uLnTx/>
              <a:uFillTx/>
              <a:latin typeface="SDCC Sans" pitchFamily="2" charset="0"/>
              <a:ea typeface="Calibri" panose="020F05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lang="en-IE" sz="1600" dirty="0">
                <a:solidFill>
                  <a:schemeClr val="accent1"/>
                </a:solidFill>
                <a:latin typeface="SDCC Sans" pitchFamily="2" charset="0"/>
                <a:ea typeface="Calibri" panose="020F0502020204030204" pitchFamily="34" charset="0"/>
              </a:rPr>
              <a:t>Regular meetings take place with Senior Gardaí to examine ways to combat anti-social behaviour in the estate. </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lang="en-IE" sz="1600" dirty="0">
                <a:solidFill>
                  <a:schemeClr val="accent1"/>
                </a:solidFill>
                <a:latin typeface="SDCC Sans" pitchFamily="2" charset="0"/>
                <a:ea typeface="Calibri" panose="020F0502020204030204" pitchFamily="34" charset="0"/>
              </a:rPr>
              <a:t>Estate Management team delivered school talks in the Devine Mercy Junior and Senior Schools. Positive feedback from teachers and Principal. Follow-on talks to take place prior to Halloween. </a:t>
            </a:r>
          </a:p>
          <a:p>
            <a:pPr marR="0" lvl="0" algn="l" defTabSz="914400" rtl="0" eaLnBrk="1" fontAlgn="auto" latinLnBrk="0" hangingPunct="1">
              <a:lnSpc>
                <a:spcPct val="90000"/>
              </a:lnSpc>
              <a:spcBef>
                <a:spcPts val="1000"/>
              </a:spcBef>
              <a:spcAft>
                <a:spcPts val="0"/>
              </a:spcAft>
              <a:buClrTx/>
              <a:buSzTx/>
              <a:tabLst/>
              <a:defRPr/>
            </a:pPr>
            <a:endParaRPr lang="en-GB" dirty="0">
              <a:latin typeface="SDCC Sans" pitchFamily="2"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119095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AB5E5-C55F-8822-0412-61B7CCDC9EA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9C551EC-D7E5-756E-6094-41C945E5EB14}"/>
              </a:ext>
            </a:extLst>
          </p:cNvPr>
          <p:cNvSpPr>
            <a:spLocks noGrp="1"/>
          </p:cNvSpPr>
          <p:nvPr>
            <p:ph type="title"/>
          </p:nvPr>
        </p:nvSpPr>
        <p:spPr>
          <a:xfrm>
            <a:off x="983432" y="900102"/>
            <a:ext cx="9335945" cy="856798"/>
          </a:xfrm>
        </p:spPr>
        <p:txBody>
          <a:bodyPr>
            <a:noAutofit/>
          </a:bodyPr>
          <a:lstStyle/>
          <a:p>
            <a:pPr algn="ctr"/>
            <a:r>
              <a:rPr lang="en-US" sz="3200" b="1" dirty="0">
                <a:solidFill>
                  <a:schemeClr val="accent1"/>
                </a:solidFill>
                <a:latin typeface="SDCC Display Medium" pitchFamily="2" charset="0"/>
              </a:rPr>
              <a:t>Estate Management Initiatives Contd.</a:t>
            </a:r>
            <a:br>
              <a:rPr lang="en-US" sz="3200" b="1" dirty="0">
                <a:latin typeface="SDCC Display Medium" pitchFamily="2" charset="0"/>
              </a:rPr>
            </a:br>
            <a:endParaRPr lang="en-IE" sz="3200" b="1" dirty="0">
              <a:latin typeface="SDCC Sans" pitchFamily="2" charset="0"/>
            </a:endParaRPr>
          </a:p>
        </p:txBody>
      </p:sp>
      <p:sp>
        <p:nvSpPr>
          <p:cNvPr id="7" name="Text Placeholder 4">
            <a:extLst>
              <a:ext uri="{FF2B5EF4-FFF2-40B4-BE49-F238E27FC236}">
                <a16:creationId xmlns:a16="http://schemas.microsoft.com/office/drawing/2014/main" id="{30908EB8-ACCE-3DEC-2312-23717950D905}"/>
              </a:ext>
            </a:extLst>
          </p:cNvPr>
          <p:cNvSpPr txBox="1">
            <a:spLocks/>
          </p:cNvSpPr>
          <p:nvPr/>
        </p:nvSpPr>
        <p:spPr>
          <a:xfrm>
            <a:off x="1415480" y="1701972"/>
            <a:ext cx="9793088" cy="856798"/>
          </a:xfrm>
          <a:prstGeom prst="rect">
            <a:avLst/>
          </a:prstGeom>
        </p:spPr>
        <p:txBody>
          <a:bodyPr/>
          <a:lst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endParaRPr lang="en-IE" dirty="0"/>
          </a:p>
        </p:txBody>
      </p:sp>
      <p:sp>
        <p:nvSpPr>
          <p:cNvPr id="8" name="Title 1">
            <a:extLst>
              <a:ext uri="{FF2B5EF4-FFF2-40B4-BE49-F238E27FC236}">
                <a16:creationId xmlns:a16="http://schemas.microsoft.com/office/drawing/2014/main" id="{59A67E77-DD5A-E5D3-10FB-97D2A46CB612}"/>
              </a:ext>
            </a:extLst>
          </p:cNvPr>
          <p:cNvSpPr txBox="1">
            <a:spLocks/>
          </p:cNvSpPr>
          <p:nvPr/>
        </p:nvSpPr>
        <p:spPr>
          <a:xfrm>
            <a:off x="479376" y="3442433"/>
            <a:ext cx="8111809" cy="856798"/>
          </a:xfrm>
          <a:prstGeom prst="rect">
            <a:avLst/>
          </a:prstGeom>
        </p:spPr>
        <p:txBody>
          <a:bodyPr vert="horz" lIns="0" tIns="0" rIns="0" bIns="0" rtlCol="0" anchor="ctr">
            <a:normAutofit/>
          </a:bodyPr>
          <a:lstStyle>
            <a:lvl1pPr eaLnBrk="1" hangingPunct="1">
              <a:defRPr sz="3275" b="0" i="0">
                <a:solidFill>
                  <a:srgbClr val="363A92"/>
                </a:solidFill>
                <a:latin typeface="+mn-lt"/>
                <a:ea typeface="+mj-ea"/>
                <a:cs typeface="Arial" panose="020B0604020202020204" pitchFamily="34" charset="0"/>
              </a:defRPr>
            </a:lvl1pPr>
          </a:lstStyle>
          <a:p>
            <a:r>
              <a:rPr lang="en-US" sz="3200" b="1" dirty="0">
                <a:solidFill>
                  <a:schemeClr val="bg1"/>
                </a:solidFill>
                <a:latin typeface="SDCC Sans" pitchFamily="2" charset="0"/>
              </a:rPr>
              <a:t>Planned Maintenance</a:t>
            </a:r>
          </a:p>
        </p:txBody>
      </p:sp>
      <p:sp>
        <p:nvSpPr>
          <p:cNvPr id="9" name="Text Placeholder 4">
            <a:extLst>
              <a:ext uri="{FF2B5EF4-FFF2-40B4-BE49-F238E27FC236}">
                <a16:creationId xmlns:a16="http://schemas.microsoft.com/office/drawing/2014/main" id="{10F11020-C807-55A7-94F0-E46C4E7AA1E0}"/>
              </a:ext>
            </a:extLst>
          </p:cNvPr>
          <p:cNvSpPr txBox="1">
            <a:spLocks/>
          </p:cNvSpPr>
          <p:nvPr/>
        </p:nvSpPr>
        <p:spPr>
          <a:xfrm>
            <a:off x="749127" y="1844824"/>
            <a:ext cx="4937401" cy="3299422"/>
          </a:xfrm>
          <a:prstGeom prst="rect">
            <a:avLst/>
          </a:prstGeom>
        </p:spPr>
        <p:txBody>
          <a:bodyPr vert="horz" lIns="0" tIns="0" rIns="0" bIns="0" rtlCol="0">
            <a:normAutofit fontScale="25000" lnSpcReduction="20000"/>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342900" lvl="0" indent="-342900" algn="l" rtl="0">
              <a:lnSpc>
                <a:spcPct val="90000"/>
              </a:lnSpc>
              <a:spcBef>
                <a:spcPts val="1000"/>
              </a:spcBef>
              <a:spcAft>
                <a:spcPts val="0"/>
              </a:spcAft>
              <a:buFont typeface="Symbol" panose="05050102010706020507" pitchFamily="18" charset="2"/>
              <a:buChar char=""/>
              <a:defRPr/>
            </a:pPr>
            <a:r>
              <a:rPr lang="en-IE" sz="6400" kern="1200" dirty="0">
                <a:solidFill>
                  <a:schemeClr val="accent1"/>
                </a:solidFill>
                <a:latin typeface="SDCC Sans" pitchFamily="2" charset="0"/>
                <a:ea typeface="Calibri" panose="020F0502020204030204" pitchFamily="34" charset="0"/>
              </a:rPr>
              <a:t>A Day of Action </a:t>
            </a:r>
            <a:r>
              <a:rPr lang="en-IE" sz="6400" dirty="0">
                <a:solidFill>
                  <a:schemeClr val="accent1"/>
                </a:solidFill>
                <a:latin typeface="SDCC Sans" pitchFamily="2" charset="0"/>
                <a:ea typeface="Calibri" panose="020F0502020204030204" pitchFamily="34" charset="0"/>
              </a:rPr>
              <a:t>– meeting with the Waste Enforcement section and further discussion with An Garda Síochána to take place in the coming weeks to put the necessary preparations in place. </a:t>
            </a:r>
          </a:p>
          <a:p>
            <a:pPr lvl="0" algn="l" rtl="0">
              <a:lnSpc>
                <a:spcPct val="90000"/>
              </a:lnSpc>
              <a:spcBef>
                <a:spcPts val="1000"/>
              </a:spcBef>
              <a:spcAft>
                <a:spcPts val="0"/>
              </a:spcAft>
              <a:defRPr/>
            </a:pPr>
            <a:endParaRPr lang="en-IE" sz="6400" dirty="0">
              <a:solidFill>
                <a:schemeClr val="accent1"/>
              </a:solidFill>
              <a:latin typeface="SDCC Sans" pitchFamily="2" charset="0"/>
              <a:ea typeface="Calibri" panose="020F0502020204030204" pitchFamily="34" charset="0"/>
            </a:endParaRPr>
          </a:p>
          <a:p>
            <a:pPr marL="342900" lvl="0" indent="-342900" algn="l" rtl="0">
              <a:lnSpc>
                <a:spcPct val="90000"/>
              </a:lnSpc>
              <a:spcBef>
                <a:spcPts val="1000"/>
              </a:spcBef>
              <a:spcAft>
                <a:spcPts val="0"/>
              </a:spcAft>
              <a:buFont typeface="Symbol" panose="05050102010706020507" pitchFamily="18" charset="2"/>
              <a:buChar char=""/>
              <a:defRPr/>
            </a:pPr>
            <a:r>
              <a:rPr lang="en-IE" sz="6400" dirty="0">
                <a:solidFill>
                  <a:schemeClr val="accent1"/>
                </a:solidFill>
                <a:latin typeface="SDCC Sans" pitchFamily="2" charset="0"/>
              </a:rPr>
              <a:t>Tenancy Audit commenced in Balgaddy, following summer months. Staff to recommence audits at end of September/October. 	</a:t>
            </a:r>
          </a:p>
          <a:p>
            <a:pPr lvl="0" algn="l" rtl="0">
              <a:lnSpc>
                <a:spcPct val="90000"/>
              </a:lnSpc>
              <a:spcBef>
                <a:spcPts val="1000"/>
              </a:spcBef>
              <a:spcAft>
                <a:spcPts val="0"/>
              </a:spcAft>
              <a:defRPr/>
            </a:pPr>
            <a:endParaRPr lang="en-IE" sz="6400" dirty="0">
              <a:solidFill>
                <a:schemeClr val="accent1"/>
              </a:solidFill>
              <a:latin typeface="SDCC Sans" pitchFamily="2" charset="0"/>
            </a:endParaRPr>
          </a:p>
          <a:p>
            <a:pPr marL="342900" indent="-342900">
              <a:lnSpc>
                <a:spcPct val="90000"/>
              </a:lnSpc>
              <a:spcBef>
                <a:spcPts val="1000"/>
              </a:spcBef>
              <a:buFont typeface="Symbol" panose="05050102010706020507" pitchFamily="18" charset="2"/>
              <a:buChar char=""/>
              <a:defRPr/>
            </a:pPr>
            <a:r>
              <a:rPr lang="en-IE" sz="6400" dirty="0">
                <a:solidFill>
                  <a:schemeClr val="accent1"/>
                </a:solidFill>
                <a:latin typeface="SDCC Sans" pitchFamily="2" charset="0"/>
                <a:ea typeface="Calibri" panose="020F0502020204030204" pitchFamily="34" charset="0"/>
              </a:rPr>
              <a:t>Garda / estate management weekly clinic takes place Thursday mornings in the Bush Centre.  Plans to relocate to the community centre in October/November.</a:t>
            </a:r>
          </a:p>
          <a:p>
            <a:endParaRPr lang="en-IE" sz="7200" dirty="0">
              <a:latin typeface="SDCC Sans" pitchFamily="2" charset="0"/>
            </a:endParaRPr>
          </a:p>
          <a:p>
            <a:pPr lvl="0"/>
            <a:endParaRPr lang="en-GB" sz="2000" dirty="0">
              <a:solidFill>
                <a:schemeClr val="bg1"/>
              </a:solidFill>
              <a:latin typeface="SDCC Sans" pitchFamily="2" charset="0"/>
            </a:endParaRPr>
          </a:p>
          <a:p>
            <a:pPr lvl="0"/>
            <a:r>
              <a:rPr lang="en-GB" sz="2000" dirty="0">
                <a:solidFill>
                  <a:schemeClr val="bg1"/>
                </a:solidFill>
                <a:latin typeface="SDCC Sans" pitchFamily="2" charset="0"/>
              </a:rPr>
              <a:t>	Drainage works have been completed within Children’s Play Area.</a:t>
            </a:r>
            <a:endParaRPr lang="en-IE" sz="2000" dirty="0">
              <a:solidFill>
                <a:schemeClr val="bg1"/>
              </a:solidFill>
              <a:latin typeface="SDCC Sans" pitchFamily="2" charset="0"/>
            </a:endParaRPr>
          </a:p>
          <a:p>
            <a:pPr lvl="0"/>
            <a:r>
              <a:rPr lang="en-GB" sz="2000" dirty="0">
                <a:solidFill>
                  <a:schemeClr val="bg1"/>
                </a:solidFill>
                <a:latin typeface="SDCC Sans" pitchFamily="2" charset="0"/>
              </a:rPr>
              <a:t>	</a:t>
            </a:r>
            <a:endParaRPr lang="en-IE" sz="2000" dirty="0">
              <a:solidFill>
                <a:schemeClr val="bg1"/>
              </a:solidFill>
              <a:latin typeface="SDCC Sans" pitchFamily="2" charset="0"/>
            </a:endParaRPr>
          </a:p>
          <a:p>
            <a:endParaRPr lang="en-IE" dirty="0"/>
          </a:p>
        </p:txBody>
      </p:sp>
      <p:sp>
        <p:nvSpPr>
          <p:cNvPr id="3" name="TextBox 2">
            <a:extLst>
              <a:ext uri="{FF2B5EF4-FFF2-40B4-BE49-F238E27FC236}">
                <a16:creationId xmlns:a16="http://schemas.microsoft.com/office/drawing/2014/main" id="{C0381C0F-E950-4DCE-08D7-C6561FEECE09}"/>
              </a:ext>
            </a:extLst>
          </p:cNvPr>
          <p:cNvSpPr txBox="1"/>
          <p:nvPr/>
        </p:nvSpPr>
        <p:spPr>
          <a:xfrm>
            <a:off x="6046189" y="1753874"/>
            <a:ext cx="5089992" cy="3254224"/>
          </a:xfrm>
          <a:prstGeom prst="rect">
            <a:avLst/>
          </a:prstGeom>
          <a:noFill/>
        </p:spPr>
        <p:txBody>
          <a:bodyPr wrap="square">
            <a:spAutoFit/>
          </a:bodyPr>
          <a:lstStyle/>
          <a:p>
            <a:pPr marL="285750" indent="-285750" algn="l" rtl="0">
              <a:lnSpc>
                <a:spcPct val="90000"/>
              </a:lnSpc>
              <a:spcBef>
                <a:spcPts val="1000"/>
              </a:spcBef>
              <a:buFont typeface="Arial" panose="020B0604020202020204" pitchFamily="34" charset="0"/>
              <a:buChar char="•"/>
              <a:defRPr/>
            </a:pPr>
            <a:r>
              <a:rPr lang="en-IE" sz="1600" dirty="0">
                <a:solidFill>
                  <a:schemeClr val="accent1"/>
                </a:solidFill>
                <a:latin typeface="SDCC Sans" pitchFamily="2" charset="0"/>
                <a:ea typeface="Calibri" panose="020F0502020204030204" pitchFamily="34" charset="0"/>
              </a:rPr>
              <a:t>Family Fun Day took place 26</a:t>
            </a:r>
            <a:r>
              <a:rPr lang="en-IE" sz="1600" baseline="30000" dirty="0">
                <a:solidFill>
                  <a:schemeClr val="accent1"/>
                </a:solidFill>
                <a:latin typeface="SDCC Sans" pitchFamily="2" charset="0"/>
                <a:ea typeface="Calibri" panose="020F0502020204030204" pitchFamily="34" charset="0"/>
              </a:rPr>
              <a:t>th</a:t>
            </a:r>
            <a:r>
              <a:rPr lang="en-IE" sz="1600" dirty="0">
                <a:solidFill>
                  <a:schemeClr val="accent1"/>
                </a:solidFill>
                <a:latin typeface="SDCC Sans" pitchFamily="2" charset="0"/>
                <a:ea typeface="Calibri" panose="020F0502020204030204" pitchFamily="34" charset="0"/>
              </a:rPr>
              <a:t> July 2025 supported by the estate management team.</a:t>
            </a:r>
          </a:p>
          <a:p>
            <a:pPr marL="285750" indent="-285750" algn="l" rtl="0">
              <a:lnSpc>
                <a:spcPct val="90000"/>
              </a:lnSpc>
              <a:spcBef>
                <a:spcPts val="1000"/>
              </a:spcBef>
              <a:buFont typeface="Arial" panose="020B0604020202020204" pitchFamily="34" charset="0"/>
              <a:buChar char="•"/>
              <a:defRPr/>
            </a:pPr>
            <a:r>
              <a:rPr lang="en-IE" sz="1600" dirty="0">
                <a:solidFill>
                  <a:schemeClr val="accent1"/>
                </a:solidFill>
                <a:latin typeface="SDCC Sans" pitchFamily="2" charset="0"/>
                <a:ea typeface="Calibri" panose="020F0502020204030204" pitchFamily="34" charset="0"/>
              </a:rPr>
              <a:t>Ongoing engagement with Housing Welfare in relation to a number of cases. </a:t>
            </a:r>
          </a:p>
          <a:p>
            <a:pPr marL="285750" indent="-285750" algn="l" rtl="0">
              <a:lnSpc>
                <a:spcPct val="90000"/>
              </a:lnSpc>
              <a:spcBef>
                <a:spcPts val="1000"/>
              </a:spcBef>
              <a:buFont typeface="Arial" panose="020B0604020202020204" pitchFamily="34" charset="0"/>
              <a:buChar char="•"/>
              <a:defRPr/>
            </a:pPr>
            <a:r>
              <a:rPr lang="en-IE" sz="1600" dirty="0">
                <a:solidFill>
                  <a:schemeClr val="accent1"/>
                </a:solidFill>
                <a:latin typeface="SDCC Sans" pitchFamily="2" charset="0"/>
                <a:ea typeface="Calibri" panose="020F0502020204030204" pitchFamily="34" charset="0"/>
              </a:rPr>
              <a:t>Community Safety Anti-Social Behaviour Team supporting Gardai in relation to a number of high profile cases. </a:t>
            </a:r>
          </a:p>
          <a:p>
            <a:pPr marL="285750" indent="-285750" algn="l" rtl="0">
              <a:lnSpc>
                <a:spcPct val="90000"/>
              </a:lnSpc>
              <a:spcBef>
                <a:spcPts val="1000"/>
              </a:spcBef>
              <a:buFont typeface="Arial" panose="020B0604020202020204" pitchFamily="34" charset="0"/>
              <a:buChar char="•"/>
              <a:defRPr/>
            </a:pPr>
            <a:r>
              <a:rPr lang="en-IE" sz="1600" dirty="0">
                <a:solidFill>
                  <a:schemeClr val="accent1"/>
                </a:solidFill>
                <a:latin typeface="SDCC Sans" pitchFamily="2" charset="0"/>
                <a:ea typeface="Calibri" panose="020F0502020204030204" pitchFamily="34" charset="0"/>
              </a:rPr>
              <a:t>Preparations underway for Halloween events.</a:t>
            </a:r>
          </a:p>
          <a:p>
            <a:pPr algn="l" rtl="0">
              <a:lnSpc>
                <a:spcPct val="90000"/>
              </a:lnSpc>
              <a:spcBef>
                <a:spcPts val="1000"/>
              </a:spcBef>
              <a:defRPr/>
            </a:pPr>
            <a:br>
              <a:rPr lang="en-IE" dirty="0">
                <a:solidFill>
                  <a:schemeClr val="accent1"/>
                </a:solidFill>
                <a:latin typeface="SDCC Sans" pitchFamily="2" charset="0"/>
                <a:ea typeface="Calibri" panose="020F0502020204030204" pitchFamily="34" charset="0"/>
              </a:rPr>
            </a:br>
            <a:endParaRPr lang="en-IE" dirty="0">
              <a:solidFill>
                <a:schemeClr val="accent1"/>
              </a:solidFill>
              <a:latin typeface="SDCC Sans" pitchFamily="2" charset="0"/>
              <a:ea typeface="Calibri" panose="020F0502020204030204" pitchFamily="34" charset="0"/>
            </a:endParaRPr>
          </a:p>
          <a:p>
            <a:pPr marR="0" lvl="0" algn="l" defTabSz="914400" rtl="0" eaLnBrk="1" fontAlgn="auto" latinLnBrk="0" hangingPunct="1">
              <a:lnSpc>
                <a:spcPct val="90000"/>
              </a:lnSpc>
              <a:spcBef>
                <a:spcPts val="1000"/>
              </a:spcBef>
              <a:spcAft>
                <a:spcPts val="0"/>
              </a:spcAft>
              <a:buClrTx/>
              <a:buSzTx/>
              <a:tabLst/>
              <a:defRPr/>
            </a:pPr>
            <a:endParaRPr lang="en-GB" dirty="0">
              <a:latin typeface="SDCC Sans" pitchFamily="2"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2859978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DE7EB-6CB0-C3F9-00B2-1985E133968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005A678-C033-737C-B502-335B9372B631}"/>
              </a:ext>
            </a:extLst>
          </p:cNvPr>
          <p:cNvSpPr>
            <a:spLocks noGrp="1"/>
          </p:cNvSpPr>
          <p:nvPr>
            <p:ph type="title"/>
          </p:nvPr>
        </p:nvSpPr>
        <p:spPr>
          <a:xfrm>
            <a:off x="983432" y="900102"/>
            <a:ext cx="9335945" cy="512674"/>
          </a:xfrm>
        </p:spPr>
        <p:txBody>
          <a:bodyPr>
            <a:noAutofit/>
          </a:bodyPr>
          <a:lstStyle/>
          <a:p>
            <a:pPr algn="ctr"/>
            <a:r>
              <a:rPr lang="en-US" sz="3200" b="1" dirty="0" err="1">
                <a:solidFill>
                  <a:schemeClr val="accent1"/>
                </a:solidFill>
                <a:latin typeface="SDCC Display Medium" pitchFamily="2" charset="0"/>
              </a:rPr>
              <a:t>Balgaddy</a:t>
            </a:r>
            <a:r>
              <a:rPr lang="en-US" sz="3200" b="1" dirty="0">
                <a:solidFill>
                  <a:schemeClr val="accent1"/>
                </a:solidFill>
                <a:latin typeface="SDCC Display Medium" pitchFamily="2" charset="0"/>
              </a:rPr>
              <a:t> higher Level Working Group</a:t>
            </a:r>
            <a:br>
              <a:rPr lang="en-US" sz="3200" b="1" dirty="0">
                <a:latin typeface="SDCC Display Medium" pitchFamily="2" charset="0"/>
              </a:rPr>
            </a:br>
            <a:endParaRPr lang="en-IE" sz="3200" b="1" dirty="0">
              <a:latin typeface="SDCC Sans" pitchFamily="2" charset="0"/>
            </a:endParaRPr>
          </a:p>
        </p:txBody>
      </p:sp>
      <p:sp>
        <p:nvSpPr>
          <p:cNvPr id="7" name="Text Placeholder 4">
            <a:extLst>
              <a:ext uri="{FF2B5EF4-FFF2-40B4-BE49-F238E27FC236}">
                <a16:creationId xmlns:a16="http://schemas.microsoft.com/office/drawing/2014/main" id="{C5B84EE0-CBEC-3B2E-E9D3-AB01E93B07B5}"/>
              </a:ext>
            </a:extLst>
          </p:cNvPr>
          <p:cNvSpPr txBox="1">
            <a:spLocks/>
          </p:cNvSpPr>
          <p:nvPr/>
        </p:nvSpPr>
        <p:spPr>
          <a:xfrm>
            <a:off x="1415480" y="1701972"/>
            <a:ext cx="9793088" cy="856798"/>
          </a:xfrm>
          <a:prstGeom prst="rect">
            <a:avLst/>
          </a:prstGeom>
        </p:spPr>
        <p:txBody>
          <a:bodyPr/>
          <a:lst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endParaRPr lang="en-IE" dirty="0"/>
          </a:p>
        </p:txBody>
      </p:sp>
      <p:sp>
        <p:nvSpPr>
          <p:cNvPr id="8" name="Title 1">
            <a:extLst>
              <a:ext uri="{FF2B5EF4-FFF2-40B4-BE49-F238E27FC236}">
                <a16:creationId xmlns:a16="http://schemas.microsoft.com/office/drawing/2014/main" id="{AEE91FF3-6124-FEE8-C2C9-5DF542F3B17A}"/>
              </a:ext>
            </a:extLst>
          </p:cNvPr>
          <p:cNvSpPr txBox="1">
            <a:spLocks/>
          </p:cNvSpPr>
          <p:nvPr/>
        </p:nvSpPr>
        <p:spPr>
          <a:xfrm>
            <a:off x="479376" y="3442433"/>
            <a:ext cx="8111809" cy="856798"/>
          </a:xfrm>
          <a:prstGeom prst="rect">
            <a:avLst/>
          </a:prstGeom>
        </p:spPr>
        <p:txBody>
          <a:bodyPr vert="horz" lIns="0" tIns="0" rIns="0" bIns="0" rtlCol="0" anchor="ctr">
            <a:normAutofit/>
          </a:bodyPr>
          <a:lstStyle>
            <a:lvl1pPr eaLnBrk="1" hangingPunct="1">
              <a:defRPr sz="3275" b="0" i="0">
                <a:solidFill>
                  <a:srgbClr val="363A92"/>
                </a:solidFill>
                <a:latin typeface="+mn-lt"/>
                <a:ea typeface="+mj-ea"/>
                <a:cs typeface="Arial" panose="020B0604020202020204" pitchFamily="34" charset="0"/>
              </a:defRPr>
            </a:lvl1pPr>
          </a:lstStyle>
          <a:p>
            <a:r>
              <a:rPr lang="en-US" sz="3200" b="1" dirty="0">
                <a:solidFill>
                  <a:schemeClr val="bg1"/>
                </a:solidFill>
                <a:latin typeface="SDCC Sans" pitchFamily="2" charset="0"/>
              </a:rPr>
              <a:t>Planned Maintenance</a:t>
            </a:r>
          </a:p>
        </p:txBody>
      </p:sp>
      <p:sp>
        <p:nvSpPr>
          <p:cNvPr id="9" name="Text Placeholder 4">
            <a:extLst>
              <a:ext uri="{FF2B5EF4-FFF2-40B4-BE49-F238E27FC236}">
                <a16:creationId xmlns:a16="http://schemas.microsoft.com/office/drawing/2014/main" id="{DB795279-3CEC-19DD-176A-726995B3838D}"/>
              </a:ext>
            </a:extLst>
          </p:cNvPr>
          <p:cNvSpPr txBox="1">
            <a:spLocks/>
          </p:cNvSpPr>
          <p:nvPr/>
        </p:nvSpPr>
        <p:spPr>
          <a:xfrm>
            <a:off x="749127" y="1412776"/>
            <a:ext cx="10171409" cy="5760640"/>
          </a:xfrm>
          <a:prstGeom prst="rect">
            <a:avLst/>
          </a:prstGeom>
        </p:spPr>
        <p:txBody>
          <a:bodyPr vert="horz" lIns="0" tIns="0" rIns="0" bIns="0" rtlCol="0">
            <a:normAutofit fontScale="25000" lnSpcReduction="20000"/>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324000" lvl="1" algn="l">
              <a:spcBef>
                <a:spcPts val="600"/>
              </a:spcBef>
            </a:pPr>
            <a:endParaRPr lang="en-IE" sz="6400" dirty="0">
              <a:latin typeface="SDCC Sans" pitchFamily="2" charset="0"/>
              <a:ea typeface="Calibri" panose="020F0502020204030204" pitchFamily="34" charset="0"/>
            </a:endParaRPr>
          </a:p>
          <a:p>
            <a:pPr marL="324000" lvl="1" algn="l">
              <a:spcBef>
                <a:spcPts val="600"/>
              </a:spcBef>
            </a:pPr>
            <a:r>
              <a:rPr lang="en-IE" sz="6400" dirty="0">
                <a:latin typeface="SDCC Sans" pitchFamily="2" charset="0"/>
                <a:ea typeface="Calibri" panose="020F0502020204030204" pitchFamily="34" charset="0"/>
              </a:rPr>
              <a:t>Independent Chair Liam Casey (Former Inspector Ronanstown Garda Station), with 3 meetings have taken place in 2025 to date. </a:t>
            </a:r>
          </a:p>
          <a:p>
            <a:pPr marL="324000" lvl="1" algn="l">
              <a:spcBef>
                <a:spcPts val="600"/>
              </a:spcBef>
            </a:pPr>
            <a:endParaRPr lang="en-IE" sz="6400" dirty="0">
              <a:latin typeface="SDCC Sans" pitchFamily="2" charset="0"/>
              <a:ea typeface="Calibri" panose="020F0502020204030204" pitchFamily="34" charset="0"/>
            </a:endParaRPr>
          </a:p>
          <a:p>
            <a:pPr marL="324000" lvl="1">
              <a:spcBef>
                <a:spcPts val="600"/>
              </a:spcBef>
            </a:pPr>
            <a:r>
              <a:rPr lang="en-IE" sz="6400" b="1" dirty="0">
                <a:latin typeface="SDCC Sans" pitchFamily="2" charset="0"/>
                <a:ea typeface="Calibri" panose="020F0502020204030204" pitchFamily="34" charset="0"/>
                <a:cs typeface="Aptos" panose="020B0004020202020204" pitchFamily="34" charset="0"/>
              </a:rPr>
              <a:t>Updates</a:t>
            </a:r>
          </a:p>
          <a:p>
            <a:pPr marL="324000" lvl="1" algn="l">
              <a:spcBef>
                <a:spcPts val="600"/>
              </a:spcBef>
            </a:pPr>
            <a:r>
              <a:rPr lang="en-IE" sz="6400" dirty="0">
                <a:latin typeface="SDCC Sans" pitchFamily="2" charset="0"/>
                <a:ea typeface="Aptos" panose="020B0004020202020204" pitchFamily="34" charset="0"/>
                <a:cs typeface="Aptos" panose="020B0004020202020204" pitchFamily="34" charset="0"/>
              </a:rPr>
              <a:t>Successful meeting with South Dublin Partnership, Tusla and AGS to look at options around outreach work, early intervention and gaps in supports in the </a:t>
            </a:r>
            <a:r>
              <a:rPr lang="en-IE" sz="6400" dirty="0" err="1">
                <a:latin typeface="SDCC Sans" pitchFamily="2" charset="0"/>
                <a:ea typeface="Aptos" panose="020B0004020202020204" pitchFamily="34" charset="0"/>
                <a:cs typeface="Aptos" panose="020B0004020202020204" pitchFamily="34" charset="0"/>
              </a:rPr>
              <a:t>Balgaddy</a:t>
            </a:r>
            <a:r>
              <a:rPr lang="en-IE" sz="6400" dirty="0">
                <a:latin typeface="SDCC Sans" pitchFamily="2" charset="0"/>
                <a:ea typeface="Aptos" panose="020B0004020202020204" pitchFamily="34" charset="0"/>
                <a:cs typeface="Aptos" panose="020B0004020202020204" pitchFamily="34" charset="0"/>
              </a:rPr>
              <a:t> area. SDCC and South Dublin Partnership will present a proposal to extend Connect 4 programme to the Balgaddy area. Other funding sources are being identified to provide age appropriate short and long term programmes in conjunction with NOISE, Community Department, Slainte Care etc.  </a:t>
            </a:r>
          </a:p>
          <a:p>
            <a:pPr marL="324000" lvl="1" algn="l">
              <a:spcBef>
                <a:spcPts val="600"/>
              </a:spcBef>
            </a:pPr>
            <a:endParaRPr lang="en-IE" sz="6400" dirty="0">
              <a:latin typeface="SDCC Sans" pitchFamily="2" charset="0"/>
            </a:endParaRPr>
          </a:p>
          <a:p>
            <a:pPr marL="324000" lvl="1" algn="l">
              <a:spcBef>
                <a:spcPts val="600"/>
              </a:spcBef>
            </a:pPr>
            <a:r>
              <a:rPr lang="en-IE" sz="6400" dirty="0">
                <a:latin typeface="SDCC Sans" pitchFamily="2" charset="0"/>
              </a:rPr>
              <a:t>The keys for the completed community facility were handed over to the council in July and while the building is practically complete, the council’s Architectural Services are working with the contractor to close out a small number of items and manage the building snag list. </a:t>
            </a:r>
          </a:p>
          <a:p>
            <a:pPr marL="324000" lvl="1" algn="l">
              <a:spcBef>
                <a:spcPts val="600"/>
              </a:spcBef>
            </a:pPr>
            <a:endParaRPr lang="en-IE" sz="6400" dirty="0">
              <a:latin typeface="SDCC Sans" pitchFamily="2" charset="0"/>
            </a:endParaRPr>
          </a:p>
          <a:p>
            <a:pPr marL="324000" lvl="1" algn="l">
              <a:spcBef>
                <a:spcPts val="600"/>
              </a:spcBef>
            </a:pPr>
            <a:r>
              <a:rPr lang="en-IE" sz="6400" dirty="0">
                <a:latin typeface="SDCC Sans" pitchFamily="2" charset="0"/>
              </a:rPr>
              <a:t>The Regional Board Of Management (BOM) – Clondalkin Community Facilities </a:t>
            </a:r>
            <a:r>
              <a:rPr lang="en-IE" sz="6400" dirty="0" err="1">
                <a:latin typeface="SDCC Sans" pitchFamily="2" charset="0"/>
              </a:rPr>
              <a:t>Clg</a:t>
            </a:r>
            <a:r>
              <a:rPr lang="en-IE" sz="6400" dirty="0">
                <a:latin typeface="SDCC Sans" pitchFamily="2" charset="0"/>
              </a:rPr>
              <a:t> has been formed and the YMCA engaged to become the management agent for the Balgaddy. </a:t>
            </a:r>
            <a:r>
              <a:rPr lang="en-IE" sz="6400" dirty="0" err="1">
                <a:latin typeface="SDCC Sans" pitchFamily="2" charset="0"/>
              </a:rPr>
              <a:t>Neilstown</a:t>
            </a:r>
            <a:r>
              <a:rPr lang="en-IE" sz="6400" dirty="0">
                <a:latin typeface="SDCC Sans" pitchFamily="2" charset="0"/>
              </a:rPr>
              <a:t> and </a:t>
            </a:r>
            <a:r>
              <a:rPr lang="en-IE" sz="6400" dirty="0" err="1">
                <a:latin typeface="SDCC Sans" pitchFamily="2" charset="0"/>
              </a:rPr>
              <a:t>Rowlagh</a:t>
            </a:r>
            <a:r>
              <a:rPr lang="en-IE" sz="6400" dirty="0">
                <a:latin typeface="SDCC Sans" pitchFamily="2" charset="0"/>
              </a:rPr>
              <a:t> centres, following the completion of an open Expression of Interest tendering process. </a:t>
            </a:r>
          </a:p>
          <a:p>
            <a:pPr marL="324000" lvl="1" algn="l">
              <a:spcBef>
                <a:spcPts val="600"/>
              </a:spcBef>
            </a:pPr>
            <a:endParaRPr lang="en-IE" sz="6400" dirty="0">
              <a:latin typeface="SDCC Sans" pitchFamily="2" charset="0"/>
            </a:endParaRPr>
          </a:p>
          <a:p>
            <a:pPr marL="324000" lvl="1" algn="l">
              <a:spcBef>
                <a:spcPts val="600"/>
              </a:spcBef>
            </a:pPr>
            <a:r>
              <a:rPr lang="en-IE" sz="6400" dirty="0">
                <a:latin typeface="SDCC Sans" pitchFamily="2" charset="0"/>
              </a:rPr>
              <a:t>A temporary Centre Manager and CE participants recruited by the BOM for the Balgaddy centre The Manager with an Operational Sub Committee of the BOM are now initiating the process of opening up the centre and bringing in user groups on a step by step incremental basis over the next number of weeks. </a:t>
            </a:r>
          </a:p>
          <a:p>
            <a:pPr marL="1143000" lvl="1" indent="-685800" algn="l">
              <a:buFont typeface="Arial" panose="020B0604020202020204" pitchFamily="34" charset="0"/>
              <a:buChar char="•"/>
            </a:pPr>
            <a:endParaRPr lang="en-IE" sz="6400" dirty="0">
              <a:latin typeface="SDCC Sans" pitchFamily="2" charset="0"/>
            </a:endParaRPr>
          </a:p>
          <a:p>
            <a:pPr marL="285750" lvl="0" indent="-285750" algn="l">
              <a:buFont typeface="Arial" panose="020B0604020202020204" pitchFamily="34" charset="0"/>
              <a:buChar char="•"/>
              <a:tabLst>
                <a:tab pos="457200" algn="l"/>
              </a:tabLst>
            </a:pPr>
            <a:br>
              <a:rPr lang="en-IE" sz="4800" dirty="0">
                <a:latin typeface="SDCC Sans" pitchFamily="2" charset="0"/>
                <a:ea typeface="Times New Roman" panose="02020603050405020304" pitchFamily="18" charset="0"/>
                <a:cs typeface="Times New Roman" panose="02020603050405020304" pitchFamily="18" charset="0"/>
              </a:rPr>
            </a:br>
            <a:endParaRPr lang="en-IE" sz="4800" dirty="0">
              <a:latin typeface="SDCC Sans" pitchFamily="2" charset="0"/>
              <a:ea typeface="Aptos" panose="020B0004020202020204" pitchFamily="34" charset="0"/>
              <a:cs typeface="Times New Roman" panose="02020603050405020304" pitchFamily="18" charset="0"/>
            </a:endParaRPr>
          </a:p>
          <a:p>
            <a:pPr lvl="0"/>
            <a:r>
              <a:rPr lang="en-GB" sz="4800" dirty="0">
                <a:solidFill>
                  <a:schemeClr val="bg1"/>
                </a:solidFill>
                <a:latin typeface="SDCC Sans" pitchFamily="2" charset="0"/>
              </a:rPr>
              <a:t>Drainage works have been completed within Children’s Play Area.</a:t>
            </a:r>
            <a:endParaRPr lang="en-IE" sz="4800" dirty="0">
              <a:solidFill>
                <a:schemeClr val="bg1"/>
              </a:solidFill>
              <a:latin typeface="SDCC Sans" pitchFamily="2" charset="0"/>
            </a:endParaRPr>
          </a:p>
          <a:p>
            <a:pPr lvl="0"/>
            <a:r>
              <a:rPr lang="en-GB" sz="4800" dirty="0">
                <a:solidFill>
                  <a:schemeClr val="bg1"/>
                </a:solidFill>
                <a:latin typeface="SDCC Sans" pitchFamily="2" charset="0"/>
              </a:rPr>
              <a:t>	</a:t>
            </a:r>
            <a:endParaRPr lang="en-IE" sz="4800" dirty="0">
              <a:solidFill>
                <a:schemeClr val="bg1"/>
              </a:solidFill>
              <a:latin typeface="SDCC Sans" pitchFamily="2" charset="0"/>
            </a:endParaRPr>
          </a:p>
          <a:p>
            <a:endParaRPr lang="en-IE" dirty="0"/>
          </a:p>
        </p:txBody>
      </p:sp>
    </p:spTree>
    <p:extLst>
      <p:ext uri="{BB962C8B-B14F-4D97-AF65-F5344CB8AC3E}">
        <p14:creationId xmlns:p14="http://schemas.microsoft.com/office/powerpoint/2010/main" val="3052999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1F2AE-443F-0FDD-AD47-7432399171A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F50489E-D116-B6C4-074C-7EFDB70722EA}"/>
              </a:ext>
            </a:extLst>
          </p:cNvPr>
          <p:cNvSpPr>
            <a:spLocks noGrp="1"/>
          </p:cNvSpPr>
          <p:nvPr>
            <p:ph type="title"/>
          </p:nvPr>
        </p:nvSpPr>
        <p:spPr>
          <a:xfrm>
            <a:off x="983432" y="900102"/>
            <a:ext cx="9335945" cy="512674"/>
          </a:xfrm>
        </p:spPr>
        <p:txBody>
          <a:bodyPr>
            <a:noAutofit/>
          </a:bodyPr>
          <a:lstStyle/>
          <a:p>
            <a:pPr algn="ctr"/>
            <a:r>
              <a:rPr lang="en-US" sz="3200" b="1" dirty="0" err="1">
                <a:solidFill>
                  <a:schemeClr val="accent1"/>
                </a:solidFill>
                <a:latin typeface="SDCC Display Medium" pitchFamily="2" charset="0"/>
              </a:rPr>
              <a:t>Balgaddy</a:t>
            </a:r>
            <a:r>
              <a:rPr lang="en-US" sz="3200" b="1" dirty="0">
                <a:solidFill>
                  <a:schemeClr val="accent1"/>
                </a:solidFill>
                <a:latin typeface="SDCC Display Medium" pitchFamily="2" charset="0"/>
              </a:rPr>
              <a:t> Higher Level Working Group </a:t>
            </a:r>
            <a:br>
              <a:rPr lang="en-US" sz="3200" b="1" dirty="0">
                <a:latin typeface="SDCC Display Medium" pitchFamily="2" charset="0"/>
              </a:rPr>
            </a:br>
            <a:endParaRPr lang="en-IE" sz="3200" b="1" dirty="0">
              <a:latin typeface="SDCC Sans" pitchFamily="2" charset="0"/>
            </a:endParaRPr>
          </a:p>
        </p:txBody>
      </p:sp>
      <p:sp>
        <p:nvSpPr>
          <p:cNvPr id="7" name="Text Placeholder 4">
            <a:extLst>
              <a:ext uri="{FF2B5EF4-FFF2-40B4-BE49-F238E27FC236}">
                <a16:creationId xmlns:a16="http://schemas.microsoft.com/office/drawing/2014/main" id="{21C61864-799B-B4AE-F781-32AF8A92A62D}"/>
              </a:ext>
            </a:extLst>
          </p:cNvPr>
          <p:cNvSpPr txBox="1">
            <a:spLocks/>
          </p:cNvSpPr>
          <p:nvPr/>
        </p:nvSpPr>
        <p:spPr>
          <a:xfrm>
            <a:off x="1415480" y="1701972"/>
            <a:ext cx="9793088" cy="856798"/>
          </a:xfrm>
          <a:prstGeom prst="rect">
            <a:avLst/>
          </a:prstGeom>
        </p:spPr>
        <p:txBody>
          <a:bodyPr/>
          <a:lst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endParaRPr lang="en-IE" dirty="0"/>
          </a:p>
        </p:txBody>
      </p:sp>
      <p:sp>
        <p:nvSpPr>
          <p:cNvPr id="8" name="Title 1">
            <a:extLst>
              <a:ext uri="{FF2B5EF4-FFF2-40B4-BE49-F238E27FC236}">
                <a16:creationId xmlns:a16="http://schemas.microsoft.com/office/drawing/2014/main" id="{01EF83F2-E41E-754C-BCD2-63B271928490}"/>
              </a:ext>
            </a:extLst>
          </p:cNvPr>
          <p:cNvSpPr txBox="1">
            <a:spLocks/>
          </p:cNvSpPr>
          <p:nvPr/>
        </p:nvSpPr>
        <p:spPr>
          <a:xfrm>
            <a:off x="479376" y="3442433"/>
            <a:ext cx="8111809" cy="856798"/>
          </a:xfrm>
          <a:prstGeom prst="rect">
            <a:avLst/>
          </a:prstGeom>
        </p:spPr>
        <p:txBody>
          <a:bodyPr vert="horz" lIns="0" tIns="0" rIns="0" bIns="0" rtlCol="0" anchor="ctr">
            <a:normAutofit/>
          </a:bodyPr>
          <a:lstStyle>
            <a:lvl1pPr eaLnBrk="1" hangingPunct="1">
              <a:defRPr sz="3275" b="0" i="0">
                <a:solidFill>
                  <a:srgbClr val="363A92"/>
                </a:solidFill>
                <a:latin typeface="+mn-lt"/>
                <a:ea typeface="+mj-ea"/>
                <a:cs typeface="Arial" panose="020B0604020202020204" pitchFamily="34" charset="0"/>
              </a:defRPr>
            </a:lvl1pPr>
          </a:lstStyle>
          <a:p>
            <a:r>
              <a:rPr lang="en-US" sz="3200" b="1" dirty="0">
                <a:solidFill>
                  <a:schemeClr val="bg1"/>
                </a:solidFill>
                <a:latin typeface="SDCC Sans" pitchFamily="2" charset="0"/>
              </a:rPr>
              <a:t>Planned Maintenance</a:t>
            </a:r>
          </a:p>
        </p:txBody>
      </p:sp>
      <p:sp>
        <p:nvSpPr>
          <p:cNvPr id="9" name="Text Placeholder 4">
            <a:extLst>
              <a:ext uri="{FF2B5EF4-FFF2-40B4-BE49-F238E27FC236}">
                <a16:creationId xmlns:a16="http://schemas.microsoft.com/office/drawing/2014/main" id="{420E88AB-EA0B-DBD5-DC07-C5FC43CE0FE1}"/>
              </a:ext>
            </a:extLst>
          </p:cNvPr>
          <p:cNvSpPr txBox="1">
            <a:spLocks/>
          </p:cNvSpPr>
          <p:nvPr/>
        </p:nvSpPr>
        <p:spPr>
          <a:xfrm>
            <a:off x="749127" y="1412776"/>
            <a:ext cx="10171409" cy="4824536"/>
          </a:xfrm>
          <a:prstGeom prst="rect">
            <a:avLst/>
          </a:prstGeom>
        </p:spPr>
        <p:txBody>
          <a:bodyPr vert="horz" lIns="0" tIns="0" rIns="0" bIns="0" rtlCol="0">
            <a:normAutofit fontScale="40000" lnSpcReduction="20000"/>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457200" lvl="1" algn="l"/>
            <a:endParaRPr lang="en-IE" sz="4400" dirty="0">
              <a:latin typeface="SDCC Sans" pitchFamily="2" charset="0"/>
            </a:endParaRPr>
          </a:p>
          <a:p>
            <a:pPr marL="457200" lvl="1" algn="l"/>
            <a:r>
              <a:rPr lang="en-IE" sz="4000" dirty="0">
                <a:latin typeface="SDCC Sans" pitchFamily="2" charset="0"/>
              </a:rPr>
              <a:t>Unfortunately, the centre has also experienced a certain level of anti-social behaviour and had a pane of glass smashed with a stone (replacement ordered). The BOM and council has liaised with the Garda accordingly. It is hoped when more and more activities are scheduled into the centre, that this will assist in resolving this anti social behaviour.</a:t>
            </a:r>
          </a:p>
          <a:p>
            <a:pPr marL="457200" lvl="1" algn="l"/>
            <a:endParaRPr lang="en-IE" sz="4000" dirty="0">
              <a:latin typeface="SDCC Sans" pitchFamily="2" charset="0"/>
            </a:endParaRPr>
          </a:p>
          <a:p>
            <a:pPr marL="457200" lvl="1" algn="l"/>
            <a:r>
              <a:rPr lang="en-IE" sz="4000" dirty="0">
                <a:latin typeface="SDCC Sans" pitchFamily="2" charset="0"/>
                <a:ea typeface="Aptos" panose="020B0004020202020204" pitchFamily="34" charset="0"/>
                <a:cs typeface="Aptos" panose="020B0004020202020204" pitchFamily="34" charset="0"/>
              </a:rPr>
              <a:t>The group held their first meeting in the new centre – which present an opportunity to meet with the new manager and team. </a:t>
            </a:r>
          </a:p>
          <a:p>
            <a:pPr marL="457200" lvl="1" algn="l"/>
            <a:endParaRPr lang="en-IE" sz="4000" dirty="0">
              <a:latin typeface="SDCC Sans" pitchFamily="2" charset="0"/>
              <a:ea typeface="Aptos" panose="020B0004020202020204" pitchFamily="34" charset="0"/>
              <a:cs typeface="Aptos" panose="020B0004020202020204" pitchFamily="34" charset="0"/>
            </a:endParaRPr>
          </a:p>
          <a:p>
            <a:pPr marL="457200" lvl="1" algn="l"/>
            <a:r>
              <a:rPr lang="en-IE" sz="4000" dirty="0">
                <a:latin typeface="SDCC Sans" pitchFamily="2" charset="0"/>
                <a:ea typeface="Aptos" panose="020B0004020202020204" pitchFamily="34" charset="0"/>
                <a:cs typeface="Aptos" panose="020B0004020202020204" pitchFamily="34" charset="0"/>
              </a:rPr>
              <a:t>The council’s Estate Management Team to recommence tenancy checks in September / October.</a:t>
            </a:r>
          </a:p>
          <a:p>
            <a:pPr marL="457200" lvl="1" algn="l"/>
            <a:endParaRPr lang="en-IE" sz="4000" dirty="0">
              <a:latin typeface="SDCC Sans" pitchFamily="2" charset="0"/>
              <a:ea typeface="Aptos" panose="020B0004020202020204" pitchFamily="34" charset="0"/>
              <a:cs typeface="Aptos" panose="020B0004020202020204" pitchFamily="34" charset="0"/>
            </a:endParaRPr>
          </a:p>
          <a:p>
            <a:pPr marL="457200" lvl="1" algn="l"/>
            <a:r>
              <a:rPr lang="en-IE" sz="4000" dirty="0">
                <a:latin typeface="SDCC Sans" pitchFamily="2" charset="0"/>
                <a:ea typeface="Aptos" panose="020B0004020202020204" pitchFamily="34" charset="0"/>
                <a:cs typeface="Aptos" panose="020B0004020202020204" pitchFamily="34" charset="0"/>
              </a:rPr>
              <a:t>An Garda Siochána door knocking exercise was successful–a chance for residents to share information and discuss ongoing anti-social issues. </a:t>
            </a:r>
            <a:endParaRPr lang="en-IE" sz="4000" dirty="0">
              <a:solidFill>
                <a:prstClr val="black"/>
              </a:solidFill>
              <a:latin typeface="SDCC Sans" pitchFamily="2" charset="0"/>
            </a:endParaRPr>
          </a:p>
          <a:p>
            <a:pPr marL="285750" lvl="0" indent="-285750" algn="l">
              <a:buFont typeface="Arial" panose="020B0604020202020204" pitchFamily="34" charset="0"/>
              <a:buChar char="•"/>
              <a:tabLst>
                <a:tab pos="457200" algn="l"/>
              </a:tabLst>
            </a:pPr>
            <a:br>
              <a:rPr lang="en-IE" sz="4800" dirty="0">
                <a:latin typeface="SDCC Sans" pitchFamily="2" charset="0"/>
                <a:ea typeface="Times New Roman" panose="02020603050405020304" pitchFamily="18" charset="0"/>
                <a:cs typeface="Times New Roman" panose="02020603050405020304" pitchFamily="18" charset="0"/>
              </a:rPr>
            </a:br>
            <a:endParaRPr lang="en-IE" sz="4800" dirty="0">
              <a:latin typeface="SDCC Sans" pitchFamily="2" charset="0"/>
              <a:ea typeface="Aptos" panose="020B0004020202020204" pitchFamily="34" charset="0"/>
              <a:cs typeface="Times New Roman" panose="02020603050405020304" pitchFamily="18" charset="0"/>
            </a:endParaRPr>
          </a:p>
          <a:p>
            <a:pPr lvl="0"/>
            <a:r>
              <a:rPr lang="en-GB" sz="4800" dirty="0">
                <a:solidFill>
                  <a:schemeClr val="bg1"/>
                </a:solidFill>
                <a:latin typeface="SDCC Sans" pitchFamily="2" charset="0"/>
              </a:rPr>
              <a:t>Drainage works have been completed within Children’s Play Area.</a:t>
            </a:r>
            <a:endParaRPr lang="en-IE" sz="4800" dirty="0">
              <a:solidFill>
                <a:schemeClr val="bg1"/>
              </a:solidFill>
              <a:latin typeface="SDCC Sans" pitchFamily="2" charset="0"/>
            </a:endParaRPr>
          </a:p>
          <a:p>
            <a:pPr lvl="0"/>
            <a:r>
              <a:rPr lang="en-GB" sz="4800" dirty="0">
                <a:solidFill>
                  <a:schemeClr val="bg1"/>
                </a:solidFill>
                <a:latin typeface="SDCC Sans" pitchFamily="2" charset="0"/>
              </a:rPr>
              <a:t>	</a:t>
            </a:r>
            <a:endParaRPr lang="en-IE" sz="4800" dirty="0">
              <a:solidFill>
                <a:schemeClr val="bg1"/>
              </a:solidFill>
              <a:latin typeface="SDCC Sans" pitchFamily="2" charset="0"/>
            </a:endParaRPr>
          </a:p>
          <a:p>
            <a:endParaRPr lang="en-IE" dirty="0"/>
          </a:p>
        </p:txBody>
      </p:sp>
    </p:spTree>
    <p:extLst>
      <p:ext uri="{BB962C8B-B14F-4D97-AF65-F5344CB8AC3E}">
        <p14:creationId xmlns:p14="http://schemas.microsoft.com/office/powerpoint/2010/main" val="1771624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5A488-A684-F2EC-9882-3CEB1A0B324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BAEB2E3-4FF9-B657-1ED7-EC0B7E006196}"/>
              </a:ext>
            </a:extLst>
          </p:cNvPr>
          <p:cNvSpPr>
            <a:spLocks noGrp="1"/>
          </p:cNvSpPr>
          <p:nvPr>
            <p:ph type="title"/>
          </p:nvPr>
        </p:nvSpPr>
        <p:spPr>
          <a:xfrm>
            <a:off x="983432" y="900102"/>
            <a:ext cx="9335945" cy="512674"/>
          </a:xfrm>
        </p:spPr>
        <p:txBody>
          <a:bodyPr>
            <a:noAutofit/>
          </a:bodyPr>
          <a:lstStyle/>
          <a:p>
            <a:pPr algn="ctr"/>
            <a:r>
              <a:rPr lang="en-US" sz="3200" b="1" dirty="0">
                <a:solidFill>
                  <a:schemeClr val="accent1"/>
                </a:solidFill>
                <a:latin typeface="SDCC Display Medium" pitchFamily="2" charset="0"/>
              </a:rPr>
              <a:t>Balgaddy Higher Level Working Group </a:t>
            </a:r>
            <a:br>
              <a:rPr lang="en-US" sz="3200" b="1" dirty="0">
                <a:solidFill>
                  <a:schemeClr val="accent1"/>
                </a:solidFill>
                <a:latin typeface="SDCC Display Medium" pitchFamily="2" charset="0"/>
              </a:rPr>
            </a:br>
            <a:br>
              <a:rPr lang="en-US" sz="3200" b="1" dirty="0">
                <a:solidFill>
                  <a:schemeClr val="accent1"/>
                </a:solidFill>
                <a:latin typeface="SDCC Display Medium" pitchFamily="2" charset="0"/>
              </a:rPr>
            </a:br>
            <a:endParaRPr lang="en-IE" sz="3200" b="1" dirty="0">
              <a:solidFill>
                <a:schemeClr val="accent1"/>
              </a:solidFill>
              <a:latin typeface="SDCC Sans" pitchFamily="2" charset="0"/>
            </a:endParaRPr>
          </a:p>
        </p:txBody>
      </p:sp>
      <p:sp>
        <p:nvSpPr>
          <p:cNvPr id="7" name="Text Placeholder 4">
            <a:extLst>
              <a:ext uri="{FF2B5EF4-FFF2-40B4-BE49-F238E27FC236}">
                <a16:creationId xmlns:a16="http://schemas.microsoft.com/office/drawing/2014/main" id="{59387236-C4DE-7A9D-9947-9F2914D3FAB5}"/>
              </a:ext>
            </a:extLst>
          </p:cNvPr>
          <p:cNvSpPr txBox="1">
            <a:spLocks/>
          </p:cNvSpPr>
          <p:nvPr/>
        </p:nvSpPr>
        <p:spPr>
          <a:xfrm>
            <a:off x="1415480" y="1701972"/>
            <a:ext cx="9793088" cy="856798"/>
          </a:xfrm>
          <a:prstGeom prst="rect">
            <a:avLst/>
          </a:prstGeom>
        </p:spPr>
        <p:txBody>
          <a:bodyPr/>
          <a:lst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endParaRPr lang="en-IE" dirty="0"/>
          </a:p>
        </p:txBody>
      </p:sp>
      <p:sp>
        <p:nvSpPr>
          <p:cNvPr id="8" name="Title 1">
            <a:extLst>
              <a:ext uri="{FF2B5EF4-FFF2-40B4-BE49-F238E27FC236}">
                <a16:creationId xmlns:a16="http://schemas.microsoft.com/office/drawing/2014/main" id="{70E35714-3150-A200-9D93-27D18A2D5FA3}"/>
              </a:ext>
            </a:extLst>
          </p:cNvPr>
          <p:cNvSpPr txBox="1">
            <a:spLocks/>
          </p:cNvSpPr>
          <p:nvPr/>
        </p:nvSpPr>
        <p:spPr>
          <a:xfrm>
            <a:off x="479376" y="3442433"/>
            <a:ext cx="8111809" cy="856798"/>
          </a:xfrm>
          <a:prstGeom prst="rect">
            <a:avLst/>
          </a:prstGeom>
        </p:spPr>
        <p:txBody>
          <a:bodyPr vert="horz" lIns="0" tIns="0" rIns="0" bIns="0" rtlCol="0" anchor="ctr">
            <a:normAutofit/>
          </a:bodyPr>
          <a:lstStyle>
            <a:lvl1pPr eaLnBrk="1" hangingPunct="1">
              <a:defRPr sz="3275" b="0" i="0">
                <a:solidFill>
                  <a:srgbClr val="363A92"/>
                </a:solidFill>
                <a:latin typeface="+mn-lt"/>
                <a:ea typeface="+mj-ea"/>
                <a:cs typeface="Arial" panose="020B0604020202020204" pitchFamily="34" charset="0"/>
              </a:defRPr>
            </a:lvl1pPr>
          </a:lstStyle>
          <a:p>
            <a:r>
              <a:rPr lang="en-US" sz="3200" b="1" dirty="0">
                <a:solidFill>
                  <a:schemeClr val="bg1"/>
                </a:solidFill>
                <a:latin typeface="SDCC Sans" pitchFamily="2" charset="0"/>
              </a:rPr>
              <a:t>Planned Maintenance</a:t>
            </a:r>
          </a:p>
        </p:txBody>
      </p:sp>
      <p:sp>
        <p:nvSpPr>
          <p:cNvPr id="9" name="Text Placeholder 4">
            <a:extLst>
              <a:ext uri="{FF2B5EF4-FFF2-40B4-BE49-F238E27FC236}">
                <a16:creationId xmlns:a16="http://schemas.microsoft.com/office/drawing/2014/main" id="{9E48E9A6-A595-4EE2-ED75-4BAF22908064}"/>
              </a:ext>
            </a:extLst>
          </p:cNvPr>
          <p:cNvSpPr txBox="1">
            <a:spLocks/>
          </p:cNvSpPr>
          <p:nvPr/>
        </p:nvSpPr>
        <p:spPr>
          <a:xfrm>
            <a:off x="749127" y="1412776"/>
            <a:ext cx="4410769" cy="5138702"/>
          </a:xfrm>
          <a:prstGeom prst="rect">
            <a:avLst/>
          </a:prstGeom>
        </p:spPr>
        <p:txBody>
          <a:bodyPr vert="horz" lIns="0" tIns="0" rIns="0" bIns="0" rtlCol="0">
            <a:normAutofit fontScale="25000" lnSpcReduction="20000"/>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lvl="0"/>
            <a:endParaRPr lang="en-GB" sz="2000" dirty="0">
              <a:solidFill>
                <a:schemeClr val="bg1"/>
              </a:solidFill>
              <a:latin typeface="SDCC Sans" pitchFamily="2" charset="0"/>
            </a:endParaRPr>
          </a:p>
          <a:p>
            <a:pPr>
              <a:lnSpc>
                <a:spcPct val="107000"/>
              </a:lnSpc>
              <a:spcAft>
                <a:spcPts val="800"/>
              </a:spcAft>
            </a:pPr>
            <a:r>
              <a:rPr lang="en-GB" sz="6400" dirty="0">
                <a:latin typeface="SDCC Sans" pitchFamily="2" charset="0"/>
                <a:ea typeface="Calibri" panose="020F0502020204030204" pitchFamily="34" charset="0"/>
                <a:cs typeface="Times New Roman" panose="02020603050405020304" pitchFamily="18" charset="0"/>
              </a:rPr>
              <a:t>The Balgaddy working Group was established to implement the recommendations outlined in the Community Crime Impact assessment undertaken in March 2021.  Group meets on a quarterly basis. </a:t>
            </a:r>
          </a:p>
          <a:p>
            <a:pPr>
              <a:lnSpc>
                <a:spcPct val="107000"/>
              </a:lnSpc>
              <a:spcAft>
                <a:spcPts val="800"/>
              </a:spcAft>
            </a:pPr>
            <a:endParaRPr lang="en-GB" sz="4800" dirty="0">
              <a:latin typeface="SDCC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IE" sz="6400" dirty="0">
                <a:solidFill>
                  <a:schemeClr val="accent1"/>
                </a:solidFill>
                <a:latin typeface="SDCC Sans" pitchFamily="2" charset="0"/>
                <a:ea typeface="Times New Roman" panose="02020603050405020304" pitchFamily="18" charset="0"/>
              </a:rPr>
              <a:t>The membership consists of:</a:t>
            </a:r>
          </a:p>
          <a:p>
            <a:pPr marL="342900" indent="-342900">
              <a:lnSpc>
                <a:spcPct val="100000"/>
              </a:lnSpc>
              <a:spcAft>
                <a:spcPts val="800"/>
              </a:spcAft>
              <a:buSzPts val="1000"/>
              <a:buFont typeface="Arial" panose="020B0604020202020204" pitchFamily="34" charset="0"/>
              <a:buChar char="•"/>
              <a:tabLst>
                <a:tab pos="457200" algn="l"/>
              </a:tabLst>
            </a:pPr>
            <a:r>
              <a:rPr lang="en-IE" sz="6400" dirty="0">
                <a:solidFill>
                  <a:schemeClr val="accent1"/>
                </a:solidFill>
                <a:latin typeface="SDCC Sans" pitchFamily="2" charset="0"/>
                <a:ea typeface="Times New Roman" panose="02020603050405020304" pitchFamily="18" charset="0"/>
                <a:cs typeface="Calibri" panose="020F0502020204030204" pitchFamily="34" charset="0"/>
              </a:rPr>
              <a:t>Estate Management and Community Development Teams from SDCC</a:t>
            </a:r>
          </a:p>
          <a:p>
            <a:pPr marL="342900" indent="-342900">
              <a:lnSpc>
                <a:spcPct val="100000"/>
              </a:lnSpc>
              <a:spcAft>
                <a:spcPts val="800"/>
              </a:spcAft>
              <a:buSzPts val="1000"/>
              <a:buFont typeface="Arial" panose="020B0604020202020204" pitchFamily="34" charset="0"/>
              <a:buChar char="•"/>
              <a:tabLst>
                <a:tab pos="457200" algn="l"/>
              </a:tabLst>
            </a:pPr>
            <a:r>
              <a:rPr lang="en-IE" sz="6400" dirty="0">
                <a:solidFill>
                  <a:schemeClr val="accent1"/>
                </a:solidFill>
                <a:latin typeface="SDCC Sans" pitchFamily="2" charset="0"/>
                <a:ea typeface="Times New Roman" panose="02020603050405020304" pitchFamily="18" charset="0"/>
                <a:cs typeface="Calibri" panose="020F0502020204030204" pitchFamily="34" charset="0"/>
              </a:rPr>
              <a:t>An Garda Siochana (Ronanstown)</a:t>
            </a:r>
            <a:endParaRPr lang="en-IE" sz="6400" dirty="0">
              <a:solidFill>
                <a:schemeClr val="accent1"/>
              </a:solidFill>
              <a:latin typeface="SDCC Sans" pitchFamily="2" charset="0"/>
              <a:ea typeface="Calibri" panose="020F0502020204030204" pitchFamily="34" charset="0"/>
              <a:cs typeface="Times New Roman" panose="02020603050405020304" pitchFamily="18" charset="0"/>
            </a:endParaRPr>
          </a:p>
          <a:p>
            <a:pPr marL="342900" indent="-342900">
              <a:lnSpc>
                <a:spcPct val="100000"/>
              </a:lnSpc>
              <a:spcAft>
                <a:spcPts val="800"/>
              </a:spcAft>
              <a:buSzPts val="1000"/>
              <a:buFont typeface="Arial" panose="020B0604020202020204" pitchFamily="34" charset="0"/>
              <a:buChar char="•"/>
              <a:tabLst>
                <a:tab pos="457200" algn="l"/>
              </a:tabLst>
            </a:pPr>
            <a:r>
              <a:rPr lang="en-IE" sz="6400" dirty="0">
                <a:solidFill>
                  <a:schemeClr val="accent1"/>
                </a:solidFill>
                <a:latin typeface="SDCC Sans" pitchFamily="2" charset="0"/>
                <a:ea typeface="Times New Roman" panose="02020603050405020304" pitchFamily="18" charset="0"/>
                <a:cs typeface="Calibri" panose="020F0502020204030204" pitchFamily="34" charset="0"/>
              </a:rPr>
              <a:t>North Clondalkin Community Development Programme</a:t>
            </a:r>
            <a:endParaRPr lang="en-IE" sz="6400" dirty="0">
              <a:solidFill>
                <a:schemeClr val="accent1"/>
              </a:solidFill>
              <a:latin typeface="SDCC Sans" pitchFamily="2" charset="0"/>
              <a:ea typeface="Calibri" panose="020F0502020204030204" pitchFamily="34" charset="0"/>
              <a:cs typeface="Times New Roman" panose="02020603050405020304" pitchFamily="18" charset="0"/>
            </a:endParaRPr>
          </a:p>
          <a:p>
            <a:pPr marL="342900" indent="-342900">
              <a:lnSpc>
                <a:spcPct val="100000"/>
              </a:lnSpc>
              <a:spcAft>
                <a:spcPts val="800"/>
              </a:spcAft>
              <a:buSzPts val="1000"/>
              <a:buFont typeface="Arial" panose="020B0604020202020204" pitchFamily="34" charset="0"/>
              <a:buChar char="•"/>
              <a:tabLst>
                <a:tab pos="457200" algn="l"/>
              </a:tabLst>
            </a:pPr>
            <a:r>
              <a:rPr lang="en-IE" sz="6400" dirty="0">
                <a:solidFill>
                  <a:schemeClr val="accent1"/>
                </a:solidFill>
                <a:latin typeface="SDCC Sans" pitchFamily="2" charset="0"/>
                <a:ea typeface="Times New Roman" panose="02020603050405020304" pitchFamily="18" charset="0"/>
                <a:cs typeface="Calibri" panose="020F0502020204030204" pitchFamily="34" charset="0"/>
              </a:rPr>
              <a:t>Co- Ordinator from Clondalkin Drugs Task Force</a:t>
            </a:r>
            <a:endParaRPr lang="en-IE" sz="6400" dirty="0">
              <a:solidFill>
                <a:schemeClr val="accent1"/>
              </a:solidFill>
              <a:latin typeface="SDCC Sans" pitchFamily="2" charset="0"/>
              <a:ea typeface="Calibri" panose="020F0502020204030204" pitchFamily="34" charset="0"/>
              <a:cs typeface="Times New Roman" panose="02020603050405020304" pitchFamily="18" charset="0"/>
            </a:endParaRPr>
          </a:p>
          <a:p>
            <a:pPr marL="342900" indent="-342900">
              <a:lnSpc>
                <a:spcPct val="100000"/>
              </a:lnSpc>
              <a:spcAft>
                <a:spcPts val="800"/>
              </a:spcAft>
              <a:buSzPts val="1000"/>
              <a:buFont typeface="Arial" panose="020B0604020202020204" pitchFamily="34" charset="0"/>
              <a:buChar char="•"/>
              <a:tabLst>
                <a:tab pos="457200" algn="l"/>
              </a:tabLst>
            </a:pPr>
            <a:r>
              <a:rPr lang="en-IE" sz="6400" dirty="0">
                <a:solidFill>
                  <a:schemeClr val="accent1"/>
                </a:solidFill>
                <a:latin typeface="SDCC Sans" pitchFamily="2" charset="0"/>
                <a:ea typeface="Times New Roman" panose="02020603050405020304" pitchFamily="18" charset="0"/>
                <a:cs typeface="Calibri" panose="020F0502020204030204" pitchFamily="34" charset="0"/>
              </a:rPr>
              <a:t>Ronanstown Crosscare </a:t>
            </a:r>
            <a:endParaRPr lang="en-IE" sz="6400" dirty="0">
              <a:solidFill>
                <a:schemeClr val="accent1"/>
              </a:solidFill>
              <a:latin typeface="SDCC Sans" pitchFamily="2" charset="0"/>
              <a:ea typeface="Calibri" panose="020F0502020204030204" pitchFamily="34" charset="0"/>
              <a:cs typeface="Times New Roman" panose="02020603050405020304" pitchFamily="18" charset="0"/>
            </a:endParaRPr>
          </a:p>
          <a:p>
            <a:pPr marL="342900" indent="-342900">
              <a:lnSpc>
                <a:spcPct val="100000"/>
              </a:lnSpc>
              <a:spcAft>
                <a:spcPts val="800"/>
              </a:spcAft>
              <a:buSzPts val="1000"/>
              <a:buFont typeface="Arial" panose="020B0604020202020204" pitchFamily="34" charset="0"/>
              <a:buChar char="•"/>
              <a:tabLst>
                <a:tab pos="457200" algn="l"/>
              </a:tabLst>
            </a:pPr>
            <a:r>
              <a:rPr lang="en-IE" sz="6400" dirty="0">
                <a:solidFill>
                  <a:schemeClr val="accent1"/>
                </a:solidFill>
                <a:latin typeface="SDCC Sans" pitchFamily="2" charset="0"/>
                <a:ea typeface="Times New Roman" panose="02020603050405020304" pitchFamily="18" charset="0"/>
                <a:cs typeface="Calibri" panose="020F0502020204030204" pitchFamily="34" charset="0"/>
              </a:rPr>
              <a:t>Chair of Local Policing Forum</a:t>
            </a:r>
            <a:endParaRPr lang="en-IE" sz="6400" dirty="0">
              <a:solidFill>
                <a:schemeClr val="accent1"/>
              </a:solidFill>
              <a:latin typeface="SDCC Sans" pitchFamily="2" charset="0"/>
              <a:ea typeface="Calibri" panose="020F0502020204030204" pitchFamily="34" charset="0"/>
              <a:cs typeface="Times New Roman" panose="02020603050405020304" pitchFamily="18" charset="0"/>
            </a:endParaRPr>
          </a:p>
          <a:p>
            <a:pPr marL="342900" indent="-342900">
              <a:lnSpc>
                <a:spcPct val="100000"/>
              </a:lnSpc>
              <a:spcAft>
                <a:spcPts val="800"/>
              </a:spcAft>
              <a:buSzPts val="1000"/>
              <a:buFont typeface="Arial" panose="020B0604020202020204" pitchFamily="34" charset="0"/>
              <a:buChar char="•"/>
              <a:tabLst>
                <a:tab pos="457200" algn="l"/>
              </a:tabLst>
            </a:pPr>
            <a:r>
              <a:rPr lang="en-IE" sz="6400" dirty="0">
                <a:solidFill>
                  <a:schemeClr val="accent1"/>
                </a:solidFill>
                <a:latin typeface="SDCC Sans" pitchFamily="2" charset="0"/>
                <a:ea typeface="Times New Roman" panose="02020603050405020304" pitchFamily="18" charset="0"/>
                <a:cs typeface="Calibri" panose="020F0502020204030204" pitchFamily="34" charset="0"/>
              </a:rPr>
              <a:t>DDETB</a:t>
            </a:r>
          </a:p>
          <a:p>
            <a:pPr marL="342900" indent="-342900">
              <a:lnSpc>
                <a:spcPct val="100000"/>
              </a:lnSpc>
              <a:spcAft>
                <a:spcPts val="800"/>
              </a:spcAft>
              <a:buSzPts val="1000"/>
              <a:buFont typeface="Arial" panose="020B0604020202020204" pitchFamily="34" charset="0"/>
              <a:buChar char="•"/>
              <a:tabLst>
                <a:tab pos="457200" algn="l"/>
              </a:tabLst>
            </a:pPr>
            <a:r>
              <a:rPr lang="en-IE" sz="6400" dirty="0">
                <a:solidFill>
                  <a:schemeClr val="accent1"/>
                </a:solidFill>
                <a:latin typeface="SDCC Sans" pitchFamily="2" charset="0"/>
                <a:ea typeface="Times New Roman" panose="02020603050405020304" pitchFamily="18" charset="0"/>
                <a:cs typeface="Calibri" panose="020F0502020204030204" pitchFamily="34" charset="0"/>
              </a:rPr>
              <a:t>Tusla </a:t>
            </a:r>
          </a:p>
          <a:p>
            <a:pPr marL="342900" indent="-342900">
              <a:lnSpc>
                <a:spcPct val="100000"/>
              </a:lnSpc>
              <a:spcAft>
                <a:spcPts val="800"/>
              </a:spcAft>
              <a:buSzPts val="1000"/>
              <a:buFont typeface="Arial" panose="020B0604020202020204" pitchFamily="34" charset="0"/>
              <a:buChar char="•"/>
              <a:tabLst>
                <a:tab pos="457200" algn="l"/>
              </a:tabLst>
            </a:pPr>
            <a:r>
              <a:rPr lang="en-IE" sz="6400" dirty="0">
                <a:solidFill>
                  <a:schemeClr val="accent1"/>
                </a:solidFill>
                <a:latin typeface="SDCC Sans" pitchFamily="2" charset="0"/>
                <a:ea typeface="Times New Roman" panose="02020603050405020304" pitchFamily="18" charset="0"/>
                <a:cs typeface="Calibri" panose="020F0502020204030204" pitchFamily="34" charset="0"/>
              </a:rPr>
              <a:t>South Dublin Partnership </a:t>
            </a:r>
          </a:p>
          <a:p>
            <a:pPr lvl="0"/>
            <a:r>
              <a:rPr lang="en-GB" sz="6400" dirty="0" err="1">
                <a:solidFill>
                  <a:schemeClr val="bg1"/>
                </a:solidFill>
                <a:latin typeface="SDCC Sans" pitchFamily="2" charset="0"/>
              </a:rPr>
              <a:t>ge</a:t>
            </a:r>
            <a:r>
              <a:rPr lang="en-GB" sz="6400" dirty="0">
                <a:solidFill>
                  <a:schemeClr val="bg1"/>
                </a:solidFill>
                <a:latin typeface="SDCC Sans" pitchFamily="2" charset="0"/>
              </a:rPr>
              <a:t> works have been completed within Children’s Play Area.</a:t>
            </a:r>
            <a:endParaRPr lang="en-IE" sz="6400" dirty="0">
              <a:solidFill>
                <a:schemeClr val="bg1"/>
              </a:solidFill>
              <a:latin typeface="SDCC Sans" pitchFamily="2" charset="0"/>
            </a:endParaRPr>
          </a:p>
          <a:p>
            <a:pPr lvl="0"/>
            <a:r>
              <a:rPr lang="en-GB" sz="4800" dirty="0">
                <a:solidFill>
                  <a:schemeClr val="bg1"/>
                </a:solidFill>
                <a:latin typeface="SDCC Sans" pitchFamily="2" charset="0"/>
              </a:rPr>
              <a:t>	</a:t>
            </a:r>
            <a:endParaRPr lang="en-IE" sz="4800" dirty="0">
              <a:solidFill>
                <a:schemeClr val="bg1"/>
              </a:solidFill>
              <a:latin typeface="SDCC Sans" pitchFamily="2" charset="0"/>
            </a:endParaRPr>
          </a:p>
          <a:p>
            <a:endParaRPr lang="en-IE" dirty="0"/>
          </a:p>
        </p:txBody>
      </p:sp>
      <p:pic>
        <p:nvPicPr>
          <p:cNvPr id="2" name="Content Placeholder 4">
            <a:extLst>
              <a:ext uri="{FF2B5EF4-FFF2-40B4-BE49-F238E27FC236}">
                <a16:creationId xmlns:a16="http://schemas.microsoft.com/office/drawing/2014/main" id="{4C63F5AE-63B5-83A6-CE5A-ECDD11A3BD09}"/>
              </a:ext>
            </a:extLst>
          </p:cNvPr>
          <p:cNvPicPr>
            <a:picLocks noChangeAspect="1"/>
          </p:cNvPicPr>
          <p:nvPr/>
        </p:nvPicPr>
        <p:blipFill rotWithShape="1">
          <a:blip r:embed="rId3"/>
          <a:srcRect t="9939" r="-2" b="6099"/>
          <a:stretch/>
        </p:blipFill>
        <p:spPr>
          <a:xfrm>
            <a:off x="7348321" y="1484784"/>
            <a:ext cx="4267200" cy="2981325"/>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
        <p:nvSpPr>
          <p:cNvPr id="5" name="TextBox 4">
            <a:extLst>
              <a:ext uri="{FF2B5EF4-FFF2-40B4-BE49-F238E27FC236}">
                <a16:creationId xmlns:a16="http://schemas.microsoft.com/office/drawing/2014/main" id="{D4353FC2-F923-17D9-1D6B-CAD1324B89A7}"/>
              </a:ext>
            </a:extLst>
          </p:cNvPr>
          <p:cNvSpPr txBox="1"/>
          <p:nvPr/>
        </p:nvSpPr>
        <p:spPr>
          <a:xfrm>
            <a:off x="7571378" y="4797152"/>
            <a:ext cx="3602463" cy="1754326"/>
          </a:xfrm>
          <a:prstGeom prst="rect">
            <a:avLst/>
          </a:prstGeom>
          <a:noFill/>
        </p:spPr>
        <p:txBody>
          <a:bodyPr wrap="square">
            <a:spAutoFit/>
          </a:bodyPr>
          <a:lstStyle/>
          <a:p>
            <a:r>
              <a:rPr lang="en-GB" b="1" dirty="0">
                <a:solidFill>
                  <a:schemeClr val="accent1"/>
                </a:solidFill>
                <a:latin typeface="SDCC Sans" pitchFamily="2" charset="0"/>
              </a:rPr>
              <a:t>Meeting Dates for 2025</a:t>
            </a:r>
          </a:p>
          <a:p>
            <a:pPr marL="285750" indent="-285750">
              <a:buFont typeface="Arial" panose="020B0604020202020204" pitchFamily="34" charset="0"/>
              <a:buChar char="•"/>
            </a:pPr>
            <a:endParaRPr lang="en-GB" b="1" dirty="0">
              <a:solidFill>
                <a:schemeClr val="accent1"/>
              </a:solidFill>
              <a:latin typeface="SDCC Sans" pitchFamily="2" charset="0"/>
            </a:endParaRPr>
          </a:p>
          <a:p>
            <a:pPr marL="285750" indent="-285750">
              <a:buFont typeface="Wingdings" panose="05000000000000000000" pitchFamily="2" charset="2"/>
              <a:buChar char="Ø"/>
            </a:pPr>
            <a:r>
              <a:rPr lang="en-IE" dirty="0">
                <a:solidFill>
                  <a:schemeClr val="accent1"/>
                </a:solidFill>
                <a:effectLst/>
                <a:latin typeface="SDCC Sans" pitchFamily="2" charset="0"/>
                <a:ea typeface="Calibri" panose="020F0502020204030204" pitchFamily="34" charset="0"/>
              </a:rPr>
              <a:t>20</a:t>
            </a:r>
            <a:r>
              <a:rPr lang="en-IE" baseline="30000" dirty="0">
                <a:solidFill>
                  <a:schemeClr val="accent1"/>
                </a:solidFill>
                <a:effectLst/>
                <a:latin typeface="SDCC Sans" pitchFamily="2" charset="0"/>
                <a:ea typeface="Calibri" panose="020F0502020204030204" pitchFamily="34" charset="0"/>
              </a:rPr>
              <a:t>th</a:t>
            </a:r>
            <a:r>
              <a:rPr lang="en-IE" dirty="0">
                <a:solidFill>
                  <a:schemeClr val="accent1"/>
                </a:solidFill>
                <a:effectLst/>
                <a:latin typeface="SDCC Sans" pitchFamily="2" charset="0"/>
                <a:ea typeface="Calibri" panose="020F0502020204030204" pitchFamily="34" charset="0"/>
              </a:rPr>
              <a:t> February 2025</a:t>
            </a:r>
          </a:p>
          <a:p>
            <a:pPr marL="285750" indent="-285750">
              <a:buFont typeface="Wingdings" panose="05000000000000000000" pitchFamily="2" charset="2"/>
              <a:buChar char="Ø"/>
            </a:pPr>
            <a:r>
              <a:rPr lang="en-IE" dirty="0">
                <a:solidFill>
                  <a:schemeClr val="accent1"/>
                </a:solidFill>
                <a:effectLst/>
                <a:latin typeface="SDCC Sans" pitchFamily="2" charset="0"/>
                <a:ea typeface="Calibri" panose="020F0502020204030204" pitchFamily="34" charset="0"/>
              </a:rPr>
              <a:t>13</a:t>
            </a:r>
            <a:r>
              <a:rPr lang="en-IE" baseline="30000" dirty="0">
                <a:solidFill>
                  <a:schemeClr val="accent1"/>
                </a:solidFill>
                <a:effectLst/>
                <a:latin typeface="SDCC Sans" pitchFamily="2" charset="0"/>
                <a:ea typeface="Calibri" panose="020F0502020204030204" pitchFamily="34" charset="0"/>
              </a:rPr>
              <a:t>th</a:t>
            </a:r>
            <a:r>
              <a:rPr lang="en-IE" dirty="0">
                <a:solidFill>
                  <a:schemeClr val="accent1"/>
                </a:solidFill>
                <a:effectLst/>
                <a:latin typeface="SDCC Sans" pitchFamily="2" charset="0"/>
                <a:ea typeface="Calibri" panose="020F0502020204030204" pitchFamily="34" charset="0"/>
              </a:rPr>
              <a:t> May 2025</a:t>
            </a:r>
          </a:p>
          <a:p>
            <a:pPr marL="285750" indent="-285750">
              <a:buFont typeface="Wingdings" panose="05000000000000000000" pitchFamily="2" charset="2"/>
              <a:buChar char="Ø"/>
            </a:pPr>
            <a:r>
              <a:rPr lang="en-IE" dirty="0">
                <a:solidFill>
                  <a:schemeClr val="accent1"/>
                </a:solidFill>
                <a:effectLst/>
                <a:latin typeface="SDCC Sans" pitchFamily="2" charset="0"/>
                <a:ea typeface="Calibri" panose="020F0502020204030204" pitchFamily="34" charset="0"/>
              </a:rPr>
              <a:t>23</a:t>
            </a:r>
            <a:r>
              <a:rPr lang="en-IE" baseline="30000" dirty="0">
                <a:solidFill>
                  <a:schemeClr val="accent1"/>
                </a:solidFill>
                <a:effectLst/>
                <a:latin typeface="SDCC Sans" pitchFamily="2" charset="0"/>
                <a:ea typeface="Calibri" panose="020F0502020204030204" pitchFamily="34" charset="0"/>
              </a:rPr>
              <a:t>rd</a:t>
            </a:r>
            <a:r>
              <a:rPr lang="en-IE" dirty="0">
                <a:solidFill>
                  <a:schemeClr val="accent1"/>
                </a:solidFill>
                <a:effectLst/>
                <a:latin typeface="SDCC Sans" pitchFamily="2" charset="0"/>
                <a:ea typeface="Calibri" panose="020F0502020204030204" pitchFamily="34" charset="0"/>
              </a:rPr>
              <a:t> September 2025 </a:t>
            </a:r>
          </a:p>
          <a:p>
            <a:pPr marL="285750" indent="-285750">
              <a:buFont typeface="Wingdings" panose="05000000000000000000" pitchFamily="2" charset="2"/>
              <a:buChar char="Ø"/>
            </a:pPr>
            <a:r>
              <a:rPr lang="en-IE" dirty="0">
                <a:solidFill>
                  <a:schemeClr val="accent1"/>
                </a:solidFill>
                <a:effectLst/>
                <a:latin typeface="SDCC Sans" pitchFamily="2" charset="0"/>
                <a:ea typeface="Calibri" panose="020F0502020204030204" pitchFamily="34" charset="0"/>
              </a:rPr>
              <a:t>9</a:t>
            </a:r>
            <a:r>
              <a:rPr lang="en-IE" baseline="30000" dirty="0">
                <a:solidFill>
                  <a:schemeClr val="accent1"/>
                </a:solidFill>
                <a:effectLst/>
                <a:latin typeface="SDCC Sans" pitchFamily="2" charset="0"/>
                <a:ea typeface="Calibri" panose="020F0502020204030204" pitchFamily="34" charset="0"/>
              </a:rPr>
              <a:t>th</a:t>
            </a:r>
            <a:r>
              <a:rPr lang="en-IE" dirty="0">
                <a:solidFill>
                  <a:schemeClr val="accent1"/>
                </a:solidFill>
                <a:effectLst/>
                <a:latin typeface="SDCC Sans" pitchFamily="2" charset="0"/>
                <a:ea typeface="Calibri" panose="020F0502020204030204" pitchFamily="34" charset="0"/>
              </a:rPr>
              <a:t> December 2025 </a:t>
            </a:r>
          </a:p>
        </p:txBody>
      </p:sp>
    </p:spTree>
    <p:extLst>
      <p:ext uri="{BB962C8B-B14F-4D97-AF65-F5344CB8AC3E}">
        <p14:creationId xmlns:p14="http://schemas.microsoft.com/office/powerpoint/2010/main" val="2725451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865F0-801C-7C04-80FE-E4F1206DBE4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51AC3BF-AC27-58F0-E57C-F6847E4FC934}"/>
              </a:ext>
            </a:extLst>
          </p:cNvPr>
          <p:cNvSpPr>
            <a:spLocks noGrp="1"/>
          </p:cNvSpPr>
          <p:nvPr>
            <p:ph type="title"/>
          </p:nvPr>
        </p:nvSpPr>
        <p:spPr>
          <a:xfrm>
            <a:off x="504825" y="404664"/>
            <a:ext cx="3974145" cy="2143502"/>
          </a:xfrm>
        </p:spPr>
        <p:txBody>
          <a:bodyPr>
            <a:normAutofit/>
          </a:bodyPr>
          <a:lstStyle/>
          <a:p>
            <a:r>
              <a:rPr lang="en-US" sz="4000" b="0" dirty="0">
                <a:latin typeface="SDCC Sans" pitchFamily="2" charset="0"/>
              </a:rPr>
              <a:t>Response Maintenance Q2 2025</a:t>
            </a:r>
          </a:p>
        </p:txBody>
      </p:sp>
      <p:sp>
        <p:nvSpPr>
          <p:cNvPr id="5" name="TextBox 4">
            <a:extLst>
              <a:ext uri="{FF2B5EF4-FFF2-40B4-BE49-F238E27FC236}">
                <a16:creationId xmlns:a16="http://schemas.microsoft.com/office/drawing/2014/main" id="{9FBAA875-99EB-1CD6-5CD9-14560CB55D99}"/>
              </a:ext>
            </a:extLst>
          </p:cNvPr>
          <p:cNvSpPr txBox="1"/>
          <p:nvPr/>
        </p:nvSpPr>
        <p:spPr>
          <a:xfrm>
            <a:off x="5087888" y="683404"/>
            <a:ext cx="4968552" cy="400110"/>
          </a:xfrm>
          <a:prstGeom prst="rect">
            <a:avLst/>
          </a:prstGeom>
          <a:noFill/>
        </p:spPr>
        <p:txBody>
          <a:bodyPr wrap="square" rtlCol="0">
            <a:spAutoFit/>
          </a:bodyPr>
          <a:lstStyle/>
          <a:p>
            <a:pPr algn="ctr"/>
            <a:r>
              <a:rPr lang="en-GB" sz="2000" b="1" dirty="0">
                <a:solidFill>
                  <a:srgbClr val="363A92"/>
                </a:solidFill>
                <a:latin typeface="SDCC Sans" pitchFamily="2" charset="0"/>
              </a:rPr>
              <a:t>Work Order Completed Q2 2025</a:t>
            </a:r>
            <a:endParaRPr lang="en-IE" sz="2000" b="1" dirty="0">
              <a:solidFill>
                <a:srgbClr val="363A92"/>
              </a:solidFill>
              <a:latin typeface="SDCC Sans" pitchFamily="2" charset="0"/>
            </a:endParaRPr>
          </a:p>
        </p:txBody>
      </p:sp>
      <p:graphicFrame>
        <p:nvGraphicFramePr>
          <p:cNvPr id="8" name="Chart 7">
            <a:extLst>
              <a:ext uri="{FF2B5EF4-FFF2-40B4-BE49-F238E27FC236}">
                <a16:creationId xmlns:a16="http://schemas.microsoft.com/office/drawing/2014/main" id="{2069A75C-3EF4-51F5-EF78-D9E1BA6A6070}"/>
              </a:ext>
            </a:extLst>
          </p:cNvPr>
          <p:cNvGraphicFramePr>
            <a:graphicFrameLocks/>
          </p:cNvGraphicFramePr>
          <p:nvPr>
            <p:extLst>
              <p:ext uri="{D42A27DB-BD31-4B8C-83A1-F6EECF244321}">
                <p14:modId xmlns:p14="http://schemas.microsoft.com/office/powerpoint/2010/main" val="1205099580"/>
              </p:ext>
            </p:extLst>
          </p:nvPr>
        </p:nvGraphicFramePr>
        <p:xfrm>
          <a:off x="4295800" y="1196752"/>
          <a:ext cx="7272807"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6C0AD45-4FEB-E467-650C-6956DA93C47F}"/>
              </a:ext>
            </a:extLst>
          </p:cNvPr>
          <p:cNvSpPr txBox="1"/>
          <p:nvPr/>
        </p:nvSpPr>
        <p:spPr>
          <a:xfrm>
            <a:off x="5649094" y="2473665"/>
            <a:ext cx="576064" cy="261610"/>
          </a:xfrm>
          <a:prstGeom prst="rect">
            <a:avLst/>
          </a:prstGeom>
          <a:noFill/>
        </p:spPr>
        <p:txBody>
          <a:bodyPr wrap="square" rtlCol="0">
            <a:spAutoFit/>
          </a:bodyPr>
          <a:lstStyle/>
          <a:p>
            <a:r>
              <a:rPr lang="en-GB" sz="1100" dirty="0"/>
              <a:t>102</a:t>
            </a:r>
            <a:endParaRPr lang="en-IE" sz="1100" dirty="0"/>
          </a:p>
        </p:txBody>
      </p:sp>
      <p:sp>
        <p:nvSpPr>
          <p:cNvPr id="3" name="TextBox 2">
            <a:extLst>
              <a:ext uri="{FF2B5EF4-FFF2-40B4-BE49-F238E27FC236}">
                <a16:creationId xmlns:a16="http://schemas.microsoft.com/office/drawing/2014/main" id="{C4A2254E-CCCB-CCF1-CEAA-38B7FB0F2C4C}"/>
              </a:ext>
            </a:extLst>
          </p:cNvPr>
          <p:cNvSpPr txBox="1"/>
          <p:nvPr/>
        </p:nvSpPr>
        <p:spPr>
          <a:xfrm>
            <a:off x="7032104" y="3429000"/>
            <a:ext cx="576064" cy="261610"/>
          </a:xfrm>
          <a:prstGeom prst="rect">
            <a:avLst/>
          </a:prstGeom>
          <a:noFill/>
        </p:spPr>
        <p:txBody>
          <a:bodyPr wrap="square" rtlCol="0">
            <a:spAutoFit/>
          </a:bodyPr>
          <a:lstStyle/>
          <a:p>
            <a:r>
              <a:rPr lang="en-GB" sz="1100" dirty="0"/>
              <a:t> 64</a:t>
            </a:r>
            <a:endParaRPr lang="en-IE" sz="1100" dirty="0"/>
          </a:p>
        </p:txBody>
      </p:sp>
      <p:sp>
        <p:nvSpPr>
          <p:cNvPr id="4" name="TextBox 3">
            <a:extLst>
              <a:ext uri="{FF2B5EF4-FFF2-40B4-BE49-F238E27FC236}">
                <a16:creationId xmlns:a16="http://schemas.microsoft.com/office/drawing/2014/main" id="{5B728F47-ABBB-8095-9683-343E9AA6176B}"/>
              </a:ext>
            </a:extLst>
          </p:cNvPr>
          <p:cNvSpPr txBox="1"/>
          <p:nvPr/>
        </p:nvSpPr>
        <p:spPr>
          <a:xfrm>
            <a:off x="8434164" y="3298195"/>
            <a:ext cx="576064" cy="261610"/>
          </a:xfrm>
          <a:prstGeom prst="rect">
            <a:avLst/>
          </a:prstGeom>
          <a:noFill/>
        </p:spPr>
        <p:txBody>
          <a:bodyPr wrap="square" rtlCol="0">
            <a:spAutoFit/>
          </a:bodyPr>
          <a:lstStyle/>
          <a:p>
            <a:r>
              <a:rPr lang="en-GB" sz="1100" dirty="0"/>
              <a:t> 69</a:t>
            </a:r>
            <a:endParaRPr lang="en-IE" sz="1100" dirty="0"/>
          </a:p>
        </p:txBody>
      </p:sp>
      <p:sp>
        <p:nvSpPr>
          <p:cNvPr id="7" name="TextBox 6">
            <a:extLst>
              <a:ext uri="{FF2B5EF4-FFF2-40B4-BE49-F238E27FC236}">
                <a16:creationId xmlns:a16="http://schemas.microsoft.com/office/drawing/2014/main" id="{F664C2B1-E6F3-BDC3-8F69-C172DE71F366}"/>
              </a:ext>
            </a:extLst>
          </p:cNvPr>
          <p:cNvSpPr txBox="1"/>
          <p:nvPr/>
        </p:nvSpPr>
        <p:spPr>
          <a:xfrm>
            <a:off x="9912424" y="3907842"/>
            <a:ext cx="504056" cy="261610"/>
          </a:xfrm>
          <a:prstGeom prst="rect">
            <a:avLst/>
          </a:prstGeom>
          <a:noFill/>
        </p:spPr>
        <p:txBody>
          <a:bodyPr wrap="square" rtlCol="0">
            <a:spAutoFit/>
          </a:bodyPr>
          <a:lstStyle/>
          <a:p>
            <a:r>
              <a:rPr lang="en-GB" sz="1100" dirty="0"/>
              <a:t>44</a:t>
            </a:r>
            <a:endParaRPr lang="en-IE" sz="1100" dirty="0"/>
          </a:p>
        </p:txBody>
      </p:sp>
    </p:spTree>
    <p:extLst>
      <p:ext uri="{BB962C8B-B14F-4D97-AF65-F5344CB8AC3E}">
        <p14:creationId xmlns:p14="http://schemas.microsoft.com/office/powerpoint/2010/main" val="1356091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6740C4-C3E7-71B4-F1DD-CAAA25C8884F}"/>
              </a:ext>
            </a:extLst>
          </p:cNvPr>
          <p:cNvSpPr>
            <a:spLocks noGrp="1"/>
          </p:cNvSpPr>
          <p:nvPr>
            <p:ph type="title"/>
          </p:nvPr>
        </p:nvSpPr>
        <p:spPr>
          <a:xfrm>
            <a:off x="2711624" y="764007"/>
            <a:ext cx="7056784" cy="856798"/>
          </a:xfrm>
        </p:spPr>
        <p:txBody>
          <a:bodyPr>
            <a:normAutofit fontScale="90000"/>
          </a:bodyPr>
          <a:lstStyle/>
          <a:p>
            <a:r>
              <a:rPr lang="en-US" sz="3600" b="1" dirty="0">
                <a:latin typeface="SDCC Sans" pitchFamily="2" charset="0"/>
              </a:rPr>
              <a:t>Allocations and  Relets Q2 2025</a:t>
            </a:r>
          </a:p>
        </p:txBody>
      </p:sp>
      <p:graphicFrame>
        <p:nvGraphicFramePr>
          <p:cNvPr id="2" name="Table 1">
            <a:extLst>
              <a:ext uri="{FF2B5EF4-FFF2-40B4-BE49-F238E27FC236}">
                <a16:creationId xmlns:a16="http://schemas.microsoft.com/office/drawing/2014/main" id="{E40860C9-53D5-F1D3-7A44-4DC6144C41A6}"/>
              </a:ext>
            </a:extLst>
          </p:cNvPr>
          <p:cNvGraphicFramePr>
            <a:graphicFrameLocks noGrp="1"/>
          </p:cNvGraphicFramePr>
          <p:nvPr>
            <p:extLst>
              <p:ext uri="{D42A27DB-BD31-4B8C-83A1-F6EECF244321}">
                <p14:modId xmlns:p14="http://schemas.microsoft.com/office/powerpoint/2010/main" val="1790082595"/>
              </p:ext>
            </p:extLst>
          </p:nvPr>
        </p:nvGraphicFramePr>
        <p:xfrm>
          <a:off x="2711624" y="3645024"/>
          <a:ext cx="6677025" cy="2020570"/>
        </p:xfrm>
        <a:graphic>
          <a:graphicData uri="http://schemas.openxmlformats.org/drawingml/2006/table">
            <a:tbl>
              <a:tblPr firstRow="1" bandRow="1">
                <a:tableStyleId>{5C22544A-7EE6-4342-B048-85BDC9FD1C3A}</a:tableStyleId>
              </a:tblPr>
              <a:tblGrid>
                <a:gridCol w="1335405">
                  <a:extLst>
                    <a:ext uri="{9D8B030D-6E8A-4147-A177-3AD203B41FA5}">
                      <a16:colId xmlns:a16="http://schemas.microsoft.com/office/drawing/2014/main" val="1432091047"/>
                    </a:ext>
                  </a:extLst>
                </a:gridCol>
                <a:gridCol w="1335405">
                  <a:extLst>
                    <a:ext uri="{9D8B030D-6E8A-4147-A177-3AD203B41FA5}">
                      <a16:colId xmlns:a16="http://schemas.microsoft.com/office/drawing/2014/main" val="811107274"/>
                    </a:ext>
                  </a:extLst>
                </a:gridCol>
                <a:gridCol w="1335405">
                  <a:extLst>
                    <a:ext uri="{9D8B030D-6E8A-4147-A177-3AD203B41FA5}">
                      <a16:colId xmlns:a16="http://schemas.microsoft.com/office/drawing/2014/main" val="1303086421"/>
                    </a:ext>
                  </a:extLst>
                </a:gridCol>
                <a:gridCol w="1335405">
                  <a:extLst>
                    <a:ext uri="{9D8B030D-6E8A-4147-A177-3AD203B41FA5}">
                      <a16:colId xmlns:a16="http://schemas.microsoft.com/office/drawing/2014/main" val="1928697711"/>
                    </a:ext>
                  </a:extLst>
                </a:gridCol>
                <a:gridCol w="1335405">
                  <a:extLst>
                    <a:ext uri="{9D8B030D-6E8A-4147-A177-3AD203B41FA5}">
                      <a16:colId xmlns:a16="http://schemas.microsoft.com/office/drawing/2014/main" val="3598240134"/>
                    </a:ext>
                  </a:extLst>
                </a:gridCol>
              </a:tblGrid>
              <a:tr h="1437640">
                <a:tc>
                  <a:txBody>
                    <a:bodyPr/>
                    <a:lstStyle/>
                    <a:p>
                      <a:pPr algn="l">
                        <a:lnSpc>
                          <a:spcPct val="115000"/>
                        </a:lnSpc>
                        <a:spcAft>
                          <a:spcPts val="800"/>
                        </a:spcAft>
                        <a:buNone/>
                      </a:pPr>
                      <a:r>
                        <a:rPr lang="en-GB" sz="1600" kern="100" dirty="0">
                          <a:effectLst/>
                          <a:latin typeface="SDCC Sans" pitchFamily="2" charset="0"/>
                        </a:rPr>
                        <a:t>Pre - Works</a:t>
                      </a:r>
                      <a:endParaRPr lang="en-IE" sz="1600" kern="100" dirty="0">
                        <a:effectLst/>
                        <a:latin typeface="SDCC Sans" pitchFamily="2" charset="0"/>
                        <a:ea typeface="Aptos" panose="020B0004020202020204" pitchFamily="34" charset="0"/>
                        <a:cs typeface="Times New Roman" panose="02020603050405020304" pitchFamily="18" charset="0"/>
                      </a:endParaRPr>
                    </a:p>
                  </a:txBody>
                  <a:tcPr/>
                </a:tc>
                <a:tc>
                  <a:txBody>
                    <a:bodyPr/>
                    <a:lstStyle/>
                    <a:p>
                      <a:pPr algn="l">
                        <a:lnSpc>
                          <a:spcPct val="115000"/>
                        </a:lnSpc>
                        <a:spcAft>
                          <a:spcPts val="800"/>
                        </a:spcAft>
                        <a:buNone/>
                      </a:pPr>
                      <a:r>
                        <a:rPr lang="en-GB" sz="1600" kern="100" dirty="0">
                          <a:effectLst/>
                          <a:latin typeface="SDCC Sans" pitchFamily="2" charset="0"/>
                        </a:rPr>
                        <a:t>Work in Progress</a:t>
                      </a:r>
                      <a:endParaRPr lang="en-IE" sz="1600" kern="100" dirty="0">
                        <a:effectLst/>
                        <a:latin typeface="SDCC Sans" pitchFamily="2" charset="0"/>
                        <a:ea typeface="Aptos" panose="020B0004020202020204" pitchFamily="34" charset="0"/>
                        <a:cs typeface="Times New Roman" panose="02020603050405020304" pitchFamily="18" charset="0"/>
                      </a:endParaRPr>
                    </a:p>
                  </a:txBody>
                  <a:tcPr/>
                </a:tc>
                <a:tc>
                  <a:txBody>
                    <a:bodyPr/>
                    <a:lstStyle/>
                    <a:p>
                      <a:pPr algn="l">
                        <a:lnSpc>
                          <a:spcPct val="115000"/>
                        </a:lnSpc>
                        <a:spcAft>
                          <a:spcPts val="800"/>
                        </a:spcAft>
                        <a:buNone/>
                      </a:pPr>
                      <a:r>
                        <a:rPr lang="en-GB" sz="1600" kern="100" dirty="0">
                          <a:effectLst/>
                          <a:latin typeface="SDCC Sans" pitchFamily="2" charset="0"/>
                        </a:rPr>
                        <a:t>Ready for Allocation</a:t>
                      </a:r>
                      <a:endParaRPr lang="en-IE" sz="1600" kern="100" dirty="0">
                        <a:effectLst/>
                        <a:latin typeface="SDCC Sans" pitchFamily="2" charset="0"/>
                        <a:ea typeface="Aptos" panose="020B0004020202020204" pitchFamily="34" charset="0"/>
                        <a:cs typeface="Times New Roman" panose="02020603050405020304" pitchFamily="18" charset="0"/>
                      </a:endParaRPr>
                    </a:p>
                  </a:txBody>
                  <a:tcPr/>
                </a:tc>
                <a:tc>
                  <a:txBody>
                    <a:bodyPr/>
                    <a:lstStyle/>
                    <a:p>
                      <a:pPr algn="l">
                        <a:lnSpc>
                          <a:spcPct val="115000"/>
                        </a:lnSpc>
                        <a:spcAft>
                          <a:spcPts val="800"/>
                        </a:spcAft>
                        <a:buNone/>
                      </a:pPr>
                      <a:r>
                        <a:rPr lang="en-GB" sz="1600" kern="100" dirty="0">
                          <a:effectLst/>
                          <a:latin typeface="SDCC Sans" pitchFamily="2" charset="0"/>
                        </a:rPr>
                        <a:t>Allocated</a:t>
                      </a:r>
                      <a:endParaRPr lang="en-IE" sz="1600" kern="100" dirty="0">
                        <a:effectLst/>
                        <a:latin typeface="SDCC Sans" pitchFamily="2" charset="0"/>
                        <a:ea typeface="Aptos" panose="020B0004020202020204" pitchFamily="34" charset="0"/>
                        <a:cs typeface="Times New Roman" panose="02020603050405020304" pitchFamily="18" charset="0"/>
                      </a:endParaRPr>
                    </a:p>
                  </a:txBody>
                  <a:tcPr/>
                </a:tc>
                <a:tc>
                  <a:txBody>
                    <a:bodyPr/>
                    <a:lstStyle/>
                    <a:p>
                      <a:pPr algn="l">
                        <a:lnSpc>
                          <a:spcPct val="115000"/>
                        </a:lnSpc>
                        <a:spcAft>
                          <a:spcPts val="800"/>
                        </a:spcAft>
                        <a:buNone/>
                      </a:pPr>
                      <a:r>
                        <a:rPr lang="en-GB" sz="1600" kern="100" dirty="0">
                          <a:effectLst/>
                          <a:latin typeface="SDCC Sans" pitchFamily="2" charset="0"/>
                        </a:rPr>
                        <a:t>Total</a:t>
                      </a:r>
                      <a:endParaRPr lang="en-IE" sz="1600" kern="100" dirty="0">
                        <a:effectLst/>
                        <a:latin typeface="SDCC Sans" pitchFamily="2"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3037673587"/>
                  </a:ext>
                </a:extLst>
              </a:tr>
              <a:tr h="582930">
                <a:tc>
                  <a:txBody>
                    <a:bodyPr/>
                    <a:lstStyle/>
                    <a:p>
                      <a:pPr algn="ctr">
                        <a:lnSpc>
                          <a:spcPct val="115000"/>
                        </a:lnSpc>
                        <a:spcAft>
                          <a:spcPts val="800"/>
                        </a:spcAft>
                        <a:buNone/>
                      </a:pPr>
                      <a:r>
                        <a:rPr lang="en-GB" sz="1600" b="1" kern="100" dirty="0">
                          <a:effectLst/>
                          <a:latin typeface="SDCC Sans" pitchFamily="2" charset="0"/>
                        </a:rPr>
                        <a:t>0</a:t>
                      </a:r>
                      <a:endParaRPr lang="en-IE" sz="1600" b="1" kern="100" dirty="0">
                        <a:effectLst/>
                        <a:latin typeface="SDCC Sans" pitchFamily="2" charset="0"/>
                        <a:ea typeface="Aptos" panose="020B0004020202020204" pitchFamily="34" charset="0"/>
                        <a:cs typeface="Times New Roman" panose="02020603050405020304" pitchFamily="18" charset="0"/>
                      </a:endParaRPr>
                    </a:p>
                  </a:txBody>
                  <a:tcPr>
                    <a:solidFill>
                      <a:schemeClr val="bg2">
                        <a:lumMod val="40000"/>
                        <a:lumOff val="60000"/>
                      </a:schemeClr>
                    </a:solidFill>
                  </a:tcPr>
                </a:tc>
                <a:tc>
                  <a:txBody>
                    <a:bodyPr/>
                    <a:lstStyle/>
                    <a:p>
                      <a:pPr algn="ctr">
                        <a:lnSpc>
                          <a:spcPct val="115000"/>
                        </a:lnSpc>
                        <a:spcAft>
                          <a:spcPts val="800"/>
                        </a:spcAft>
                        <a:buNone/>
                      </a:pPr>
                      <a:r>
                        <a:rPr lang="en-GB" sz="1600" b="1" kern="100" dirty="0">
                          <a:effectLst/>
                          <a:latin typeface="SDCC Sans" pitchFamily="2" charset="0"/>
                        </a:rPr>
                        <a:t>0</a:t>
                      </a:r>
                      <a:endParaRPr lang="en-IE" sz="1600" b="1" kern="100" dirty="0">
                        <a:effectLst/>
                        <a:latin typeface="SDCC Sans" pitchFamily="2" charset="0"/>
                        <a:ea typeface="Aptos" panose="020B0004020202020204" pitchFamily="34" charset="0"/>
                        <a:cs typeface="Times New Roman" panose="02020603050405020304" pitchFamily="18" charset="0"/>
                      </a:endParaRPr>
                    </a:p>
                  </a:txBody>
                  <a:tcPr>
                    <a:solidFill>
                      <a:schemeClr val="bg2">
                        <a:lumMod val="40000"/>
                        <a:lumOff val="60000"/>
                      </a:schemeClr>
                    </a:solidFill>
                  </a:tcPr>
                </a:tc>
                <a:tc>
                  <a:txBody>
                    <a:bodyPr/>
                    <a:lstStyle/>
                    <a:p>
                      <a:pPr algn="ctr">
                        <a:lnSpc>
                          <a:spcPct val="115000"/>
                        </a:lnSpc>
                        <a:spcAft>
                          <a:spcPts val="800"/>
                        </a:spcAft>
                        <a:buNone/>
                      </a:pPr>
                      <a:r>
                        <a:rPr lang="en-GB" sz="1600" b="1" kern="100" dirty="0">
                          <a:effectLst/>
                          <a:latin typeface="SDCC Sans" pitchFamily="2" charset="0"/>
                        </a:rPr>
                        <a:t>6</a:t>
                      </a:r>
                      <a:endParaRPr lang="en-IE" sz="1600" b="1" kern="100" dirty="0">
                        <a:effectLst/>
                        <a:latin typeface="SDCC Sans" pitchFamily="2" charset="0"/>
                        <a:ea typeface="Aptos" panose="020B0004020202020204" pitchFamily="34" charset="0"/>
                        <a:cs typeface="Times New Roman" panose="02020603050405020304" pitchFamily="18" charset="0"/>
                      </a:endParaRPr>
                    </a:p>
                  </a:txBody>
                  <a:tcPr>
                    <a:solidFill>
                      <a:schemeClr val="bg2">
                        <a:lumMod val="40000"/>
                        <a:lumOff val="60000"/>
                      </a:schemeClr>
                    </a:solidFill>
                  </a:tcPr>
                </a:tc>
                <a:tc>
                  <a:txBody>
                    <a:bodyPr/>
                    <a:lstStyle/>
                    <a:p>
                      <a:pPr algn="ctr">
                        <a:lnSpc>
                          <a:spcPct val="115000"/>
                        </a:lnSpc>
                        <a:spcAft>
                          <a:spcPts val="800"/>
                        </a:spcAft>
                        <a:buNone/>
                      </a:pPr>
                      <a:r>
                        <a:rPr lang="en-GB" sz="1600" b="1" kern="100" dirty="0">
                          <a:effectLst/>
                          <a:latin typeface="SDCC Sans" pitchFamily="2" charset="0"/>
                        </a:rPr>
                        <a:t>2</a:t>
                      </a:r>
                      <a:endParaRPr lang="en-IE" sz="1600" b="1" kern="100" dirty="0">
                        <a:effectLst/>
                        <a:latin typeface="SDCC Sans" pitchFamily="2" charset="0"/>
                        <a:ea typeface="Aptos" panose="020B0004020202020204" pitchFamily="34" charset="0"/>
                        <a:cs typeface="Times New Roman" panose="02020603050405020304" pitchFamily="18" charset="0"/>
                      </a:endParaRPr>
                    </a:p>
                  </a:txBody>
                  <a:tcPr>
                    <a:solidFill>
                      <a:schemeClr val="bg2">
                        <a:lumMod val="40000"/>
                        <a:lumOff val="60000"/>
                      </a:schemeClr>
                    </a:solidFill>
                  </a:tcPr>
                </a:tc>
                <a:tc>
                  <a:txBody>
                    <a:bodyPr/>
                    <a:lstStyle/>
                    <a:p>
                      <a:pPr algn="ctr">
                        <a:lnSpc>
                          <a:spcPct val="115000"/>
                        </a:lnSpc>
                        <a:spcAft>
                          <a:spcPts val="800"/>
                        </a:spcAft>
                        <a:buNone/>
                      </a:pPr>
                      <a:r>
                        <a:rPr lang="en-GB" sz="1600" b="1" kern="100" dirty="0">
                          <a:effectLst/>
                          <a:latin typeface="SDCC Sans" pitchFamily="2" charset="0"/>
                        </a:rPr>
                        <a:t>8</a:t>
                      </a:r>
                      <a:endParaRPr lang="en-IE" sz="1600" b="1" kern="100" dirty="0">
                        <a:effectLst/>
                        <a:latin typeface="SDCC Sans" pitchFamily="2" charset="0"/>
                        <a:ea typeface="Aptos" panose="020B0004020202020204" pitchFamily="34" charset="0"/>
                        <a:cs typeface="Times New Roman" panose="02020603050405020304" pitchFamily="18" charset="0"/>
                      </a:endParaRPr>
                    </a:p>
                  </a:txBody>
                  <a:tcPr>
                    <a:solidFill>
                      <a:schemeClr val="bg2">
                        <a:lumMod val="40000"/>
                        <a:lumOff val="60000"/>
                      </a:schemeClr>
                    </a:solidFill>
                  </a:tcPr>
                </a:tc>
                <a:extLst>
                  <a:ext uri="{0D108BD9-81ED-4DB2-BD59-A6C34878D82A}">
                    <a16:rowId xmlns:a16="http://schemas.microsoft.com/office/drawing/2014/main" val="2888056553"/>
                  </a:ext>
                </a:extLst>
              </a:tr>
            </a:tbl>
          </a:graphicData>
        </a:graphic>
      </p:graphicFrame>
      <p:graphicFrame>
        <p:nvGraphicFramePr>
          <p:cNvPr id="9" name="Table 8">
            <a:extLst>
              <a:ext uri="{FF2B5EF4-FFF2-40B4-BE49-F238E27FC236}">
                <a16:creationId xmlns:a16="http://schemas.microsoft.com/office/drawing/2014/main" id="{BB8AE8AA-CB7A-3822-0A24-8E00C4F97172}"/>
              </a:ext>
            </a:extLst>
          </p:cNvPr>
          <p:cNvGraphicFramePr>
            <a:graphicFrameLocks noGrp="1"/>
          </p:cNvGraphicFramePr>
          <p:nvPr>
            <p:extLst>
              <p:ext uri="{D42A27DB-BD31-4B8C-83A1-F6EECF244321}">
                <p14:modId xmlns:p14="http://schemas.microsoft.com/office/powerpoint/2010/main" val="2430956577"/>
              </p:ext>
            </p:extLst>
          </p:nvPr>
        </p:nvGraphicFramePr>
        <p:xfrm>
          <a:off x="2711624" y="2204864"/>
          <a:ext cx="6677025" cy="1343089"/>
        </p:xfrm>
        <a:graphic>
          <a:graphicData uri="http://schemas.openxmlformats.org/drawingml/2006/table">
            <a:tbl>
              <a:tblPr firstRow="1" firstCol="1" bandRow="1">
                <a:tableStyleId>{5C22544A-7EE6-4342-B048-85BDC9FD1C3A}</a:tableStyleId>
              </a:tblPr>
              <a:tblGrid>
                <a:gridCol w="4245729">
                  <a:extLst>
                    <a:ext uri="{9D8B030D-6E8A-4147-A177-3AD203B41FA5}">
                      <a16:colId xmlns:a16="http://schemas.microsoft.com/office/drawing/2014/main" val="4145128302"/>
                    </a:ext>
                  </a:extLst>
                </a:gridCol>
                <a:gridCol w="2431296">
                  <a:extLst>
                    <a:ext uri="{9D8B030D-6E8A-4147-A177-3AD203B41FA5}">
                      <a16:colId xmlns:a16="http://schemas.microsoft.com/office/drawing/2014/main" val="3361885141"/>
                    </a:ext>
                  </a:extLst>
                </a:gridCol>
              </a:tblGrid>
              <a:tr h="856797">
                <a:tc>
                  <a:txBody>
                    <a:bodyPr/>
                    <a:lstStyle/>
                    <a:p>
                      <a:pPr marL="0" marR="0" lvl="0" indent="0" algn="ctr" defTabSz="914400" eaLnBrk="1" fontAlgn="auto" latinLnBrk="0" hangingPunct="1">
                        <a:lnSpc>
                          <a:spcPct val="115000"/>
                        </a:lnSpc>
                        <a:spcBef>
                          <a:spcPts val="0"/>
                        </a:spcBef>
                        <a:spcAft>
                          <a:spcPts val="800"/>
                        </a:spcAft>
                        <a:buClrTx/>
                        <a:buSzTx/>
                        <a:buFontTx/>
                        <a:buNone/>
                        <a:tabLst/>
                        <a:defRPr/>
                      </a:pPr>
                      <a:r>
                        <a:rPr lang="en-IE" sz="1200" kern="100" dirty="0">
                          <a:effectLst/>
                          <a:latin typeface="SDCC Sans" pitchFamily="2" charset="0"/>
                        </a:rPr>
                        <a:t> </a:t>
                      </a:r>
                    </a:p>
                    <a:p>
                      <a:pPr marL="0" marR="0" lvl="0" indent="0" algn="ctr" defTabSz="914400" eaLnBrk="1" fontAlgn="auto" latinLnBrk="0" hangingPunct="1">
                        <a:lnSpc>
                          <a:spcPct val="115000"/>
                        </a:lnSpc>
                        <a:spcBef>
                          <a:spcPts val="0"/>
                        </a:spcBef>
                        <a:spcAft>
                          <a:spcPts val="800"/>
                        </a:spcAft>
                        <a:buClrTx/>
                        <a:buSzTx/>
                        <a:buFontTx/>
                        <a:buNone/>
                        <a:tabLst/>
                        <a:defRPr/>
                      </a:pPr>
                      <a:r>
                        <a:rPr lang="en-GB" sz="2400" kern="100" dirty="0">
                          <a:effectLst/>
                          <a:latin typeface="SDCC Sans" pitchFamily="2" charset="0"/>
                        </a:rPr>
                        <a:t>Allocations</a:t>
                      </a:r>
                      <a:endParaRPr lang="en-IE" sz="2400" kern="100" dirty="0">
                        <a:effectLst/>
                        <a:latin typeface="SDCC Sans" pitchFamily="2" charset="0"/>
                      </a:endParaRPr>
                    </a:p>
                    <a:p>
                      <a:pPr marL="0" marR="0" lvl="0" indent="0" algn="ctr" defTabSz="914400" eaLnBrk="1" fontAlgn="auto" latinLnBrk="0" hangingPunct="1">
                        <a:lnSpc>
                          <a:spcPct val="115000"/>
                        </a:lnSpc>
                        <a:spcBef>
                          <a:spcPts val="0"/>
                        </a:spcBef>
                        <a:spcAft>
                          <a:spcPts val="800"/>
                        </a:spcAft>
                        <a:buClrTx/>
                        <a:buSzTx/>
                        <a:buFontTx/>
                        <a:buNone/>
                        <a:tabLst/>
                        <a:defRPr/>
                      </a:pPr>
                      <a:endParaRPr lang="en-IE" sz="1200" b="0" kern="100" dirty="0">
                        <a:effectLst/>
                        <a:latin typeface="SDCC Sans" pitchFamily="2" charset="0"/>
                        <a:ea typeface="Aptos" panose="020B0004020202020204" pitchFamily="34" charset="0"/>
                        <a:cs typeface="Times New Roman" panose="02020603050405020304" pitchFamily="18" charset="0"/>
                      </a:endParaRPr>
                    </a:p>
                    <a:p>
                      <a:pPr>
                        <a:lnSpc>
                          <a:spcPct val="115000"/>
                        </a:lnSpc>
                        <a:spcAft>
                          <a:spcPts val="800"/>
                        </a:spcAft>
                        <a:buNone/>
                      </a:pPr>
                      <a:endParaRPr lang="en-IE" sz="1200" kern="100" dirty="0">
                        <a:effectLst/>
                        <a:latin typeface="SDCC Sans" pitchFamily="2"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endParaRPr lang="en-IE" sz="1200" kern="100" dirty="0">
                        <a:solidFill>
                          <a:schemeClr val="tx1"/>
                        </a:solidFill>
                        <a:effectLst/>
                        <a:latin typeface="SDCC Sans" pitchFamily="2" charset="0"/>
                      </a:endParaRPr>
                    </a:p>
                    <a:p>
                      <a:pPr algn="ctr">
                        <a:lnSpc>
                          <a:spcPct val="115000"/>
                        </a:lnSpc>
                        <a:spcAft>
                          <a:spcPts val="800"/>
                        </a:spcAft>
                        <a:buNone/>
                      </a:pPr>
                      <a:r>
                        <a:rPr lang="en-IE" sz="1200" b="0" kern="100" dirty="0">
                          <a:solidFill>
                            <a:schemeClr val="tx1"/>
                          </a:solidFill>
                          <a:effectLst/>
                          <a:latin typeface="+mn-lt"/>
                        </a:rPr>
                        <a:t> </a:t>
                      </a:r>
                      <a:r>
                        <a:rPr lang="en-IE" sz="2400" b="0" kern="100" dirty="0">
                          <a:solidFill>
                            <a:schemeClr val="tx1"/>
                          </a:solidFill>
                          <a:effectLst/>
                          <a:latin typeface="SDCC Sans" pitchFamily="2" charset="0"/>
                        </a:rPr>
                        <a:t>13</a:t>
                      </a:r>
                      <a:endParaRPr lang="en-IE" sz="2400" b="0" kern="100" dirty="0">
                        <a:solidFill>
                          <a:schemeClr val="tx1"/>
                        </a:solidFill>
                        <a:effectLst/>
                        <a:latin typeface="SDCC Sans" pitchFamily="2" charset="0"/>
                        <a:ea typeface="Aptos" panose="020B0004020202020204" pitchFamily="34" charset="0"/>
                        <a:cs typeface="Times New Roman" panose="02020603050405020304" pitchFamily="18" charset="0"/>
                      </a:endParaRPr>
                    </a:p>
                  </a:txBody>
                  <a:tcPr marL="68580" marR="68580" marT="0" marB="0">
                    <a:solidFill>
                      <a:schemeClr val="bg2">
                        <a:lumMod val="40000"/>
                        <a:lumOff val="60000"/>
                      </a:schemeClr>
                    </a:solidFill>
                  </a:tcPr>
                </a:tc>
                <a:extLst>
                  <a:ext uri="{0D108BD9-81ED-4DB2-BD59-A6C34878D82A}">
                    <a16:rowId xmlns:a16="http://schemas.microsoft.com/office/drawing/2014/main" val="1709932021"/>
                  </a:ext>
                </a:extLst>
              </a:tr>
            </a:tbl>
          </a:graphicData>
        </a:graphic>
      </p:graphicFrame>
    </p:spTree>
    <p:extLst>
      <p:ext uri="{BB962C8B-B14F-4D97-AF65-F5344CB8AC3E}">
        <p14:creationId xmlns:p14="http://schemas.microsoft.com/office/powerpoint/2010/main" val="2461645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337FE-8A38-6ABC-DE17-559F0D046B54}"/>
            </a:ext>
          </a:extLst>
        </p:cNvPr>
        <p:cNvGrpSpPr/>
        <p:nvPr/>
      </p:nvGrpSpPr>
      <p:grpSpPr>
        <a:xfrm>
          <a:off x="0" y="0"/>
          <a:ext cx="0" cy="0"/>
          <a:chOff x="0" y="0"/>
          <a:chExt cx="0" cy="0"/>
        </a:xfrm>
      </p:grpSpPr>
      <p:sp>
        <p:nvSpPr>
          <p:cNvPr id="7" name="Text Placeholder 4">
            <a:extLst>
              <a:ext uri="{FF2B5EF4-FFF2-40B4-BE49-F238E27FC236}">
                <a16:creationId xmlns:a16="http://schemas.microsoft.com/office/drawing/2014/main" id="{72E9938D-D750-ABC4-A317-AE380504BD32}"/>
              </a:ext>
            </a:extLst>
          </p:cNvPr>
          <p:cNvSpPr txBox="1">
            <a:spLocks/>
          </p:cNvSpPr>
          <p:nvPr/>
        </p:nvSpPr>
        <p:spPr>
          <a:xfrm>
            <a:off x="1415480" y="1701972"/>
            <a:ext cx="9793088" cy="856798"/>
          </a:xfrm>
          <a:prstGeom prst="rect">
            <a:avLst/>
          </a:prstGeom>
        </p:spPr>
        <p:txBody>
          <a:bodyPr/>
          <a:lst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endParaRPr lang="en-IE" dirty="0"/>
          </a:p>
        </p:txBody>
      </p:sp>
      <p:sp>
        <p:nvSpPr>
          <p:cNvPr id="8" name="Title 1">
            <a:extLst>
              <a:ext uri="{FF2B5EF4-FFF2-40B4-BE49-F238E27FC236}">
                <a16:creationId xmlns:a16="http://schemas.microsoft.com/office/drawing/2014/main" id="{C056D854-F8ED-9FC2-A29C-E71B2DE9DED5}"/>
              </a:ext>
            </a:extLst>
          </p:cNvPr>
          <p:cNvSpPr txBox="1">
            <a:spLocks/>
          </p:cNvSpPr>
          <p:nvPr/>
        </p:nvSpPr>
        <p:spPr>
          <a:xfrm>
            <a:off x="695400" y="2206830"/>
            <a:ext cx="8111809" cy="856798"/>
          </a:xfrm>
          <a:prstGeom prst="rect">
            <a:avLst/>
          </a:prstGeom>
        </p:spPr>
        <p:txBody>
          <a:bodyPr vert="horz" lIns="0" tIns="0" rIns="0" bIns="0" rtlCol="0" anchor="ctr">
            <a:normAutofit/>
          </a:bodyPr>
          <a:lstStyle>
            <a:lvl1pPr eaLnBrk="1" hangingPunct="1">
              <a:defRPr sz="3275" b="0" i="0">
                <a:solidFill>
                  <a:srgbClr val="363A92"/>
                </a:solidFill>
                <a:latin typeface="+mn-lt"/>
                <a:ea typeface="+mj-ea"/>
                <a:cs typeface="Arial" panose="020B0604020202020204" pitchFamily="34" charset="0"/>
              </a:defRPr>
            </a:lvl1pPr>
          </a:lstStyle>
          <a:p>
            <a:r>
              <a:rPr lang="en-US" sz="3200" b="1" dirty="0">
                <a:solidFill>
                  <a:schemeClr val="bg1"/>
                </a:solidFill>
                <a:latin typeface="SDCC Sans" pitchFamily="2" charset="0"/>
              </a:rPr>
              <a:t>Planned Maintenance</a:t>
            </a:r>
          </a:p>
        </p:txBody>
      </p:sp>
      <p:sp>
        <p:nvSpPr>
          <p:cNvPr id="9" name="Text Placeholder 4">
            <a:extLst>
              <a:ext uri="{FF2B5EF4-FFF2-40B4-BE49-F238E27FC236}">
                <a16:creationId xmlns:a16="http://schemas.microsoft.com/office/drawing/2014/main" id="{549EC2CC-A1F9-D67E-097E-ECFF945E4760}"/>
              </a:ext>
            </a:extLst>
          </p:cNvPr>
          <p:cNvSpPr txBox="1">
            <a:spLocks/>
          </p:cNvSpPr>
          <p:nvPr/>
        </p:nvSpPr>
        <p:spPr>
          <a:xfrm>
            <a:off x="877244" y="1268760"/>
            <a:ext cx="10153128" cy="4464495"/>
          </a:xfrm>
          <a:prstGeom prst="rect">
            <a:avLst/>
          </a:prstGeom>
        </p:spPr>
        <p:txBody>
          <a:bodyPr vert="horz" lIns="0" tIns="0" rIns="0" bIns="0" rtlCol="0">
            <a:normAutofit fontScale="25000" lnSpcReduction="20000"/>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GB" sz="7200" b="1" dirty="0">
                <a:latin typeface="SDCC Sans" pitchFamily="2" charset="0"/>
              </a:rPr>
              <a:t>Safety Works</a:t>
            </a:r>
            <a:endParaRPr lang="en-IE" sz="7200" b="1" dirty="0">
              <a:latin typeface="SDCC Sans" pitchFamily="2" charset="0"/>
            </a:endParaRPr>
          </a:p>
          <a:p>
            <a:r>
              <a:rPr lang="en-GB" sz="7200" dirty="0">
                <a:latin typeface="SDCC Sans" pitchFamily="2" charset="0"/>
              </a:rPr>
              <a:t>	Fire Detection and Alarm works completed within 213 homes.</a:t>
            </a:r>
          </a:p>
          <a:p>
            <a:r>
              <a:rPr lang="en-GB" sz="7200" dirty="0">
                <a:latin typeface="SDCC Sans" pitchFamily="2" charset="0"/>
              </a:rPr>
              <a:t>	Works have been issued to contractor to complete a further 141 homes.</a:t>
            </a:r>
          </a:p>
          <a:p>
            <a:endParaRPr lang="en-GB" sz="7200" dirty="0">
              <a:latin typeface="SDCC Sans" pitchFamily="2" charset="0"/>
            </a:endParaRPr>
          </a:p>
          <a:p>
            <a:r>
              <a:rPr lang="en-GB" sz="7200" b="1" dirty="0">
                <a:latin typeface="SDCC Sans" pitchFamily="2" charset="0"/>
              </a:rPr>
              <a:t>Painting Programme</a:t>
            </a:r>
          </a:p>
          <a:p>
            <a:endParaRPr lang="en-GB" sz="7200" dirty="0">
              <a:latin typeface="SDCC Sans" pitchFamily="2" charset="0"/>
            </a:endParaRPr>
          </a:p>
          <a:p>
            <a:r>
              <a:rPr lang="en-GB" sz="7200" dirty="0">
                <a:latin typeface="SDCC Sans" pitchFamily="2" charset="0"/>
              </a:rPr>
              <a:t>	Works completed on 95 units within </a:t>
            </a:r>
            <a:r>
              <a:rPr lang="en-GB" sz="7200" dirty="0" err="1">
                <a:latin typeface="SDCC Sans" pitchFamily="2" charset="0"/>
              </a:rPr>
              <a:t>Méile</a:t>
            </a:r>
            <a:r>
              <a:rPr lang="en-GB" sz="7200" dirty="0">
                <a:latin typeface="SDCC Sans" pitchFamily="2" charset="0"/>
              </a:rPr>
              <a:t> An Rí and </a:t>
            </a:r>
            <a:r>
              <a:rPr lang="en-GB" sz="7200" dirty="0" err="1">
                <a:latin typeface="SDCC Sans" pitchFamily="2" charset="0"/>
              </a:rPr>
              <a:t>Buirg</a:t>
            </a:r>
            <a:r>
              <a:rPr lang="en-GB" sz="7200" dirty="0">
                <a:latin typeface="SDCC Sans" pitchFamily="2" charset="0"/>
              </a:rPr>
              <a:t> An Rí.</a:t>
            </a:r>
          </a:p>
          <a:p>
            <a:r>
              <a:rPr lang="en-GB" sz="7200" dirty="0">
                <a:latin typeface="SDCC Sans" pitchFamily="2" charset="0"/>
              </a:rPr>
              <a:t>	Painting works completed in communal areas at Meile An Ri Drive. </a:t>
            </a:r>
          </a:p>
          <a:p>
            <a:endParaRPr lang="en-GB" sz="7200" dirty="0">
              <a:latin typeface="SDCC Sans" pitchFamily="2" charset="0"/>
            </a:endParaRPr>
          </a:p>
          <a:p>
            <a:pPr>
              <a:lnSpc>
                <a:spcPct val="170000"/>
              </a:lnSpc>
              <a:spcBef>
                <a:spcPts val="100"/>
              </a:spcBef>
            </a:pPr>
            <a:r>
              <a:rPr lang="en-GB" sz="7200" b="1" dirty="0">
                <a:latin typeface="SDCC Sans" pitchFamily="2" charset="0"/>
              </a:rPr>
              <a:t>Stock Condition Surveys</a:t>
            </a:r>
            <a:endParaRPr lang="en-IE" sz="7200" b="1" dirty="0">
              <a:latin typeface="SDCC Sans" pitchFamily="2" charset="0"/>
            </a:endParaRPr>
          </a:p>
          <a:p>
            <a:pPr>
              <a:lnSpc>
                <a:spcPct val="170000"/>
              </a:lnSpc>
              <a:spcBef>
                <a:spcPts val="100"/>
              </a:spcBef>
            </a:pPr>
            <a:r>
              <a:rPr lang="en-IE" sz="7200" dirty="0"/>
              <a:t>	Stock Condition surveys to commence Q1-2026 in </a:t>
            </a:r>
            <a:r>
              <a:rPr lang="en-IE" sz="7200" dirty="0" err="1"/>
              <a:t>Balgaddy</a:t>
            </a:r>
            <a:r>
              <a:rPr lang="en-IE" sz="7200" dirty="0"/>
              <a:t>.</a:t>
            </a:r>
          </a:p>
          <a:p>
            <a:endParaRPr lang="en-GB" sz="7200" dirty="0">
              <a:latin typeface="SDCC Sans" pitchFamily="2" charset="0"/>
            </a:endParaRPr>
          </a:p>
          <a:p>
            <a:r>
              <a:rPr lang="en-GB" sz="7200" dirty="0"/>
              <a:t>	</a:t>
            </a:r>
            <a:endParaRPr lang="en-GB" sz="7200" dirty="0">
              <a:latin typeface="SDCC Sans" pitchFamily="2" charset="0"/>
            </a:endParaRPr>
          </a:p>
          <a:p>
            <a:endParaRPr lang="en-IE" sz="7200" dirty="0">
              <a:latin typeface="SDCC Sans" pitchFamily="2" charset="0"/>
            </a:endParaRPr>
          </a:p>
          <a:p>
            <a:endParaRPr lang="en-IE" sz="4500" dirty="0">
              <a:latin typeface="SDCC Sans" pitchFamily="2" charset="0"/>
            </a:endParaRPr>
          </a:p>
          <a:p>
            <a:pPr lvl="0"/>
            <a:endParaRPr lang="en-GB" sz="2000" dirty="0">
              <a:solidFill>
                <a:schemeClr val="bg1"/>
              </a:solidFill>
              <a:latin typeface="SDCC Sans" pitchFamily="2" charset="0"/>
            </a:endParaRPr>
          </a:p>
          <a:p>
            <a:pPr lvl="0"/>
            <a:r>
              <a:rPr lang="en-GB" sz="2000" dirty="0">
                <a:solidFill>
                  <a:schemeClr val="bg1"/>
                </a:solidFill>
                <a:latin typeface="SDCC Sans" pitchFamily="2" charset="0"/>
              </a:rPr>
              <a:t>	Drainage works have been completed within Children’s Play Area.</a:t>
            </a:r>
            <a:endParaRPr lang="en-IE" sz="2000" dirty="0">
              <a:solidFill>
                <a:schemeClr val="bg1"/>
              </a:solidFill>
              <a:latin typeface="SDCC Sans" pitchFamily="2" charset="0"/>
            </a:endParaRPr>
          </a:p>
          <a:p>
            <a:pPr lvl="0"/>
            <a:r>
              <a:rPr lang="en-GB" sz="2000" dirty="0">
                <a:solidFill>
                  <a:schemeClr val="bg1"/>
                </a:solidFill>
                <a:latin typeface="SDCC Sans" pitchFamily="2" charset="0"/>
              </a:rPr>
              <a:t>	</a:t>
            </a:r>
            <a:endParaRPr lang="en-IE" sz="2000" dirty="0">
              <a:solidFill>
                <a:schemeClr val="bg1"/>
              </a:solidFill>
              <a:latin typeface="SDCC Sans" pitchFamily="2" charset="0"/>
            </a:endParaRPr>
          </a:p>
          <a:p>
            <a:endParaRPr lang="en-IE" dirty="0"/>
          </a:p>
        </p:txBody>
      </p:sp>
      <p:sp>
        <p:nvSpPr>
          <p:cNvPr id="10" name="TextBox 9">
            <a:extLst>
              <a:ext uri="{FF2B5EF4-FFF2-40B4-BE49-F238E27FC236}">
                <a16:creationId xmlns:a16="http://schemas.microsoft.com/office/drawing/2014/main" id="{6F77A658-C0CF-1317-0E8C-0B91C85BB6EE}"/>
              </a:ext>
            </a:extLst>
          </p:cNvPr>
          <p:cNvSpPr txBox="1"/>
          <p:nvPr/>
        </p:nvSpPr>
        <p:spPr>
          <a:xfrm>
            <a:off x="835349" y="444335"/>
            <a:ext cx="4828566" cy="584775"/>
          </a:xfrm>
          <a:prstGeom prst="rect">
            <a:avLst/>
          </a:prstGeom>
          <a:noFill/>
        </p:spPr>
        <p:txBody>
          <a:bodyPr wrap="none" rtlCol="0">
            <a:spAutoFit/>
          </a:bodyPr>
          <a:lstStyle/>
          <a:p>
            <a:r>
              <a:rPr lang="en-GB" sz="3200" b="1" dirty="0">
                <a:solidFill>
                  <a:srgbClr val="363A92"/>
                </a:solidFill>
                <a:latin typeface="SDCC Sans" pitchFamily="2" charset="0"/>
              </a:rPr>
              <a:t>Planned Maintenance </a:t>
            </a:r>
            <a:endParaRPr lang="en-IE" sz="3200" b="1" dirty="0">
              <a:solidFill>
                <a:srgbClr val="363A92"/>
              </a:solidFill>
              <a:latin typeface="SDCC Sans" pitchFamily="2" charset="0"/>
            </a:endParaRPr>
          </a:p>
        </p:txBody>
      </p:sp>
    </p:spTree>
    <p:extLst>
      <p:ext uri="{BB962C8B-B14F-4D97-AF65-F5344CB8AC3E}">
        <p14:creationId xmlns:p14="http://schemas.microsoft.com/office/powerpoint/2010/main" val="1469780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46E42-7157-8683-FC79-BEEE13FB53A2}"/>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D9DEB7E1-4265-3E79-3F1C-75387560F84E}"/>
              </a:ext>
            </a:extLst>
          </p:cNvPr>
          <p:cNvSpPr txBox="1"/>
          <p:nvPr/>
        </p:nvSpPr>
        <p:spPr>
          <a:xfrm>
            <a:off x="623392" y="625380"/>
            <a:ext cx="4032448" cy="1200329"/>
          </a:xfrm>
          <a:prstGeom prst="rect">
            <a:avLst/>
          </a:prstGeom>
          <a:noFill/>
        </p:spPr>
        <p:txBody>
          <a:bodyPr wrap="square" rtlCol="0">
            <a:spAutoFit/>
          </a:bodyPr>
          <a:lstStyle/>
          <a:p>
            <a:r>
              <a:rPr lang="en-GB" sz="3600" dirty="0" err="1">
                <a:solidFill>
                  <a:schemeClr val="bg1"/>
                </a:solidFill>
                <a:latin typeface="SDCC Sans" pitchFamily="2" charset="0"/>
              </a:rPr>
              <a:t>Balgaddy</a:t>
            </a:r>
            <a:r>
              <a:rPr lang="en-GB" sz="3600" dirty="0">
                <a:solidFill>
                  <a:schemeClr val="bg1"/>
                </a:solidFill>
                <a:latin typeface="SDCC Sans" pitchFamily="2" charset="0"/>
              </a:rPr>
              <a:t> Painting Works</a:t>
            </a:r>
            <a:endParaRPr lang="en-IE" sz="3600" dirty="0">
              <a:solidFill>
                <a:schemeClr val="bg1"/>
              </a:solidFill>
              <a:latin typeface="SDCC Sans" pitchFamily="2" charset="0"/>
            </a:endParaRPr>
          </a:p>
        </p:txBody>
      </p:sp>
      <p:pic>
        <p:nvPicPr>
          <p:cNvPr id="4" name="Picture 3" descr="A group of buildings with stairs and cars parked in front of them&#10;&#10;AI-generated content may be incorrect.">
            <a:extLst>
              <a:ext uri="{FF2B5EF4-FFF2-40B4-BE49-F238E27FC236}">
                <a16:creationId xmlns:a16="http://schemas.microsoft.com/office/drawing/2014/main" id="{069271A5-F3AC-C5FA-DE41-184BFEE217DF}"/>
              </a:ext>
            </a:extLst>
          </p:cNvPr>
          <p:cNvPicPr>
            <a:picLocks noChangeAspect="1"/>
          </p:cNvPicPr>
          <p:nvPr/>
        </p:nvPicPr>
        <p:blipFill>
          <a:blip r:embed="rId2"/>
          <a:stretch>
            <a:fillRect/>
          </a:stretch>
        </p:blipFill>
        <p:spPr>
          <a:xfrm>
            <a:off x="149367" y="332656"/>
            <a:ext cx="4980497" cy="6336704"/>
          </a:xfrm>
          <a:prstGeom prst="rect">
            <a:avLst/>
          </a:prstGeom>
          <a:ln>
            <a:noFill/>
          </a:ln>
          <a:effectLst>
            <a:softEdge rad="112500"/>
          </a:effectLst>
        </p:spPr>
      </p:pic>
      <p:pic>
        <p:nvPicPr>
          <p:cNvPr id="6" name="Picture 5" descr="A row of houses with a car parked in front of it&#10;&#10;AI-generated content may be incorrect.">
            <a:extLst>
              <a:ext uri="{FF2B5EF4-FFF2-40B4-BE49-F238E27FC236}">
                <a16:creationId xmlns:a16="http://schemas.microsoft.com/office/drawing/2014/main" id="{D8C458A2-FFC2-3D3A-80B6-0AD4BB0438C3}"/>
              </a:ext>
            </a:extLst>
          </p:cNvPr>
          <p:cNvPicPr>
            <a:picLocks noChangeAspect="1"/>
          </p:cNvPicPr>
          <p:nvPr/>
        </p:nvPicPr>
        <p:blipFill>
          <a:blip r:embed="rId3"/>
          <a:stretch>
            <a:fillRect/>
          </a:stretch>
        </p:blipFill>
        <p:spPr>
          <a:xfrm>
            <a:off x="5519936" y="332656"/>
            <a:ext cx="5155446" cy="6336704"/>
          </a:xfrm>
          <a:prstGeom prst="rect">
            <a:avLst/>
          </a:prstGeom>
          <a:ln>
            <a:noFill/>
          </a:ln>
          <a:effectLst>
            <a:softEdge rad="112500"/>
          </a:effectLst>
        </p:spPr>
      </p:pic>
    </p:spTree>
    <p:extLst>
      <p:ext uri="{BB962C8B-B14F-4D97-AF65-F5344CB8AC3E}">
        <p14:creationId xmlns:p14="http://schemas.microsoft.com/office/powerpoint/2010/main" val="2385283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44D14-747A-C837-FD93-549046A9C64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CB26F6E-5DE2-D9C8-8D69-D0AEAD504C7E}"/>
              </a:ext>
            </a:extLst>
          </p:cNvPr>
          <p:cNvSpPr>
            <a:spLocks noGrp="1"/>
          </p:cNvSpPr>
          <p:nvPr>
            <p:ph type="title"/>
          </p:nvPr>
        </p:nvSpPr>
        <p:spPr>
          <a:xfrm>
            <a:off x="983432" y="900102"/>
            <a:ext cx="9335945" cy="856798"/>
          </a:xfrm>
        </p:spPr>
        <p:txBody>
          <a:bodyPr>
            <a:noAutofit/>
          </a:bodyPr>
          <a:lstStyle/>
          <a:p>
            <a:r>
              <a:rPr lang="en-GB" sz="3200" b="1" dirty="0">
                <a:latin typeface="SDCC Sans" pitchFamily="2" charset="0"/>
              </a:rPr>
              <a:t>Planned Maintenance cont.</a:t>
            </a:r>
            <a:endParaRPr lang="en-IE" sz="3200" b="1" dirty="0">
              <a:latin typeface="SDCC Sans" pitchFamily="2" charset="0"/>
            </a:endParaRPr>
          </a:p>
        </p:txBody>
      </p:sp>
      <p:sp>
        <p:nvSpPr>
          <p:cNvPr id="7" name="Text Placeholder 4">
            <a:extLst>
              <a:ext uri="{FF2B5EF4-FFF2-40B4-BE49-F238E27FC236}">
                <a16:creationId xmlns:a16="http://schemas.microsoft.com/office/drawing/2014/main" id="{0988B09F-A529-5FA5-2017-9CF5C4A73CA7}"/>
              </a:ext>
            </a:extLst>
          </p:cNvPr>
          <p:cNvSpPr txBox="1">
            <a:spLocks/>
          </p:cNvSpPr>
          <p:nvPr/>
        </p:nvSpPr>
        <p:spPr>
          <a:xfrm>
            <a:off x="1415480" y="1701972"/>
            <a:ext cx="9793088" cy="856798"/>
          </a:xfrm>
          <a:prstGeom prst="rect">
            <a:avLst/>
          </a:prstGeom>
        </p:spPr>
        <p:txBody>
          <a:bodyPr/>
          <a:lst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endParaRPr lang="en-IE" dirty="0"/>
          </a:p>
        </p:txBody>
      </p:sp>
      <p:sp>
        <p:nvSpPr>
          <p:cNvPr id="8" name="Title 1">
            <a:extLst>
              <a:ext uri="{FF2B5EF4-FFF2-40B4-BE49-F238E27FC236}">
                <a16:creationId xmlns:a16="http://schemas.microsoft.com/office/drawing/2014/main" id="{25FA1939-CAFD-6132-33EC-6DD879853EDA}"/>
              </a:ext>
            </a:extLst>
          </p:cNvPr>
          <p:cNvSpPr txBox="1">
            <a:spLocks/>
          </p:cNvSpPr>
          <p:nvPr/>
        </p:nvSpPr>
        <p:spPr>
          <a:xfrm>
            <a:off x="513705" y="3360640"/>
            <a:ext cx="8111809" cy="856798"/>
          </a:xfrm>
          <a:prstGeom prst="rect">
            <a:avLst/>
          </a:prstGeom>
        </p:spPr>
        <p:txBody>
          <a:bodyPr vert="horz" lIns="0" tIns="0" rIns="0" bIns="0" rtlCol="0" anchor="ctr">
            <a:normAutofit/>
          </a:bodyPr>
          <a:lstStyle>
            <a:lvl1pPr eaLnBrk="1" hangingPunct="1">
              <a:defRPr sz="3275" b="0" i="0">
                <a:solidFill>
                  <a:srgbClr val="363A92"/>
                </a:solidFill>
                <a:latin typeface="+mn-lt"/>
                <a:ea typeface="+mj-ea"/>
                <a:cs typeface="Arial" panose="020B0604020202020204" pitchFamily="34" charset="0"/>
              </a:defRPr>
            </a:lvl1pPr>
          </a:lstStyle>
          <a:p>
            <a:r>
              <a:rPr lang="en-US" sz="3200" b="1" dirty="0">
                <a:solidFill>
                  <a:schemeClr val="bg1"/>
                </a:solidFill>
                <a:latin typeface="SDCC Sans" pitchFamily="2" charset="0"/>
              </a:rPr>
              <a:t>Planned Maintenance</a:t>
            </a:r>
          </a:p>
        </p:txBody>
      </p:sp>
      <p:sp>
        <p:nvSpPr>
          <p:cNvPr id="9" name="Text Placeholder 4">
            <a:extLst>
              <a:ext uri="{FF2B5EF4-FFF2-40B4-BE49-F238E27FC236}">
                <a16:creationId xmlns:a16="http://schemas.microsoft.com/office/drawing/2014/main" id="{2B295769-02FE-DE43-EDAC-AAEDB328AE4F}"/>
              </a:ext>
            </a:extLst>
          </p:cNvPr>
          <p:cNvSpPr txBox="1">
            <a:spLocks/>
          </p:cNvSpPr>
          <p:nvPr/>
        </p:nvSpPr>
        <p:spPr>
          <a:xfrm>
            <a:off x="983432" y="1756900"/>
            <a:ext cx="10081120" cy="4480412"/>
          </a:xfrm>
          <a:prstGeom prst="rect">
            <a:avLst/>
          </a:prstGeom>
        </p:spPr>
        <p:txBody>
          <a:bodyPr vert="horz" lIns="0" tIns="0" rIns="0" bIns="0" rtlCol="0">
            <a:normAutofit fontScale="25000" lnSpcReduction="20000"/>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GB" sz="8000" b="1" dirty="0">
                <a:latin typeface="SDCC Sans" pitchFamily="2" charset="0"/>
              </a:rPr>
              <a:t>Meter Cover Works</a:t>
            </a:r>
            <a:endParaRPr lang="en-IE" sz="8000" b="1" dirty="0">
              <a:latin typeface="SDCC Sans" pitchFamily="2" charset="0"/>
            </a:endParaRPr>
          </a:p>
          <a:p>
            <a:pPr>
              <a:lnSpc>
                <a:spcPct val="170000"/>
              </a:lnSpc>
              <a:spcBef>
                <a:spcPts val="100"/>
              </a:spcBef>
            </a:pPr>
            <a:r>
              <a:rPr lang="en-GB" sz="8000" dirty="0">
                <a:latin typeface="SDCC Sans" pitchFamily="2" charset="0"/>
              </a:rPr>
              <a:t>Following a review of gas meter covers, repair and replacement works have been identified at 50 locations within Meile An Ri Road, Park, Drive &amp; View and </a:t>
            </a:r>
            <a:r>
              <a:rPr lang="en-GB" sz="8000" dirty="0" err="1">
                <a:latin typeface="SDCC Sans" pitchFamily="2" charset="0"/>
              </a:rPr>
              <a:t>Foxdene</a:t>
            </a:r>
            <a:r>
              <a:rPr lang="en-GB" sz="8000" dirty="0">
                <a:latin typeface="SDCC Sans" pitchFamily="2" charset="0"/>
              </a:rPr>
              <a:t> Avenue. </a:t>
            </a:r>
          </a:p>
          <a:p>
            <a:pPr>
              <a:lnSpc>
                <a:spcPct val="170000"/>
              </a:lnSpc>
              <a:spcBef>
                <a:spcPts val="100"/>
              </a:spcBef>
            </a:pPr>
            <a:r>
              <a:rPr lang="en-GB" sz="8000" dirty="0">
                <a:latin typeface="SDCC Sans" pitchFamily="2" charset="0"/>
              </a:rPr>
              <a:t>Works are due to be completed Q4-2025.</a:t>
            </a:r>
          </a:p>
          <a:p>
            <a:pPr>
              <a:lnSpc>
                <a:spcPct val="170000"/>
              </a:lnSpc>
              <a:spcBef>
                <a:spcPts val="100"/>
              </a:spcBef>
            </a:pPr>
            <a:endParaRPr lang="en-IE" sz="7200" dirty="0">
              <a:latin typeface="SDCC Sans" pitchFamily="2" charset="0"/>
            </a:endParaRPr>
          </a:p>
          <a:p>
            <a:endParaRPr lang="en-IE" sz="7200" dirty="0">
              <a:latin typeface="SDCC Sans" pitchFamily="2" charset="0"/>
            </a:endParaRPr>
          </a:p>
          <a:p>
            <a:pPr lvl="0"/>
            <a:endParaRPr lang="en-GB" sz="2000" dirty="0">
              <a:solidFill>
                <a:schemeClr val="bg1"/>
              </a:solidFill>
              <a:latin typeface="SDCC Sans" pitchFamily="2" charset="0"/>
            </a:endParaRPr>
          </a:p>
          <a:p>
            <a:pPr lvl="0"/>
            <a:r>
              <a:rPr lang="en-GB" sz="2000" dirty="0">
                <a:solidFill>
                  <a:schemeClr val="bg1"/>
                </a:solidFill>
                <a:latin typeface="SDCC Sans" pitchFamily="2" charset="0"/>
              </a:rPr>
              <a:t>	Drainage works have been completed within Children’s Play Area.</a:t>
            </a:r>
            <a:endParaRPr lang="en-IE" sz="2000" dirty="0">
              <a:solidFill>
                <a:schemeClr val="bg1"/>
              </a:solidFill>
              <a:latin typeface="SDCC Sans" pitchFamily="2" charset="0"/>
            </a:endParaRPr>
          </a:p>
          <a:p>
            <a:pPr lvl="0"/>
            <a:r>
              <a:rPr lang="en-GB" sz="2000" dirty="0">
                <a:solidFill>
                  <a:schemeClr val="bg1"/>
                </a:solidFill>
                <a:latin typeface="SDCC Sans" pitchFamily="2" charset="0"/>
              </a:rPr>
              <a:t>	</a:t>
            </a:r>
            <a:endParaRPr lang="en-IE" sz="2000" dirty="0">
              <a:solidFill>
                <a:schemeClr val="bg1"/>
              </a:solidFill>
              <a:latin typeface="SDCC Sans" pitchFamily="2" charset="0"/>
            </a:endParaRPr>
          </a:p>
          <a:p>
            <a:endParaRPr lang="en-IE" dirty="0"/>
          </a:p>
        </p:txBody>
      </p:sp>
    </p:spTree>
    <p:extLst>
      <p:ext uri="{BB962C8B-B14F-4D97-AF65-F5344CB8AC3E}">
        <p14:creationId xmlns:p14="http://schemas.microsoft.com/office/powerpoint/2010/main" val="16011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15B-82FE-DAB4-F8D7-BDE90A137883}"/>
              </a:ext>
            </a:extLst>
          </p:cNvPr>
          <p:cNvSpPr>
            <a:spLocks noGrp="1"/>
          </p:cNvSpPr>
          <p:nvPr>
            <p:ph type="title"/>
          </p:nvPr>
        </p:nvSpPr>
        <p:spPr>
          <a:xfrm>
            <a:off x="2059170" y="-171400"/>
            <a:ext cx="7785628" cy="856798"/>
          </a:xfrm>
        </p:spPr>
        <p:txBody>
          <a:bodyPr anchor="ctr">
            <a:normAutofit/>
          </a:bodyPr>
          <a:lstStyle/>
          <a:p>
            <a:r>
              <a:rPr lang="en-GB" b="1" dirty="0">
                <a:latin typeface="SDCC Sans" pitchFamily="2" charset="0"/>
              </a:rPr>
              <a:t>Clean Ups – March, July &amp; August </a:t>
            </a:r>
            <a:endParaRPr lang="en-IE" b="1" dirty="0">
              <a:latin typeface="SDCC Sans" pitchFamily="2" charset="0"/>
            </a:endParaRPr>
          </a:p>
        </p:txBody>
      </p:sp>
      <p:pic>
        <p:nvPicPr>
          <p:cNvPr id="4" name="Picture 3" descr="A stairs with a pile of garbage&#10;&#10;AI-generated content may be incorrect.">
            <a:extLst>
              <a:ext uri="{FF2B5EF4-FFF2-40B4-BE49-F238E27FC236}">
                <a16:creationId xmlns:a16="http://schemas.microsoft.com/office/drawing/2014/main" id="{A5FD5B57-AC83-0EF6-786C-7CA597D7001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6893" y="360758"/>
            <a:ext cx="3598941" cy="3726283"/>
          </a:xfrm>
          <a:prstGeom prst="rect">
            <a:avLst/>
          </a:prstGeom>
          <a:ln>
            <a:noFill/>
          </a:ln>
          <a:effectLst>
            <a:softEdge rad="112500"/>
          </a:effectLst>
        </p:spPr>
      </p:pic>
      <p:pic>
        <p:nvPicPr>
          <p:cNvPr id="7" name="Picture 6" descr="A view from the top of a building&#10;&#10;AI-generated content may be incorrect.">
            <a:extLst>
              <a:ext uri="{FF2B5EF4-FFF2-40B4-BE49-F238E27FC236}">
                <a16:creationId xmlns:a16="http://schemas.microsoft.com/office/drawing/2014/main" id="{5CC6B020-FE9C-A886-5ED0-A9B661DE26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73378" y="3569367"/>
            <a:ext cx="3068961" cy="3615719"/>
          </a:xfrm>
          <a:prstGeom prst="rect">
            <a:avLst/>
          </a:prstGeom>
          <a:ln>
            <a:noFill/>
          </a:ln>
          <a:effectLst>
            <a:softEdge rad="112500"/>
          </a:effectLst>
        </p:spPr>
      </p:pic>
      <p:pic>
        <p:nvPicPr>
          <p:cNvPr id="9" name="Picture 8" descr="A row of brown wooden doors&#10;&#10;AI-generated content may be incorrect.">
            <a:extLst>
              <a:ext uri="{FF2B5EF4-FFF2-40B4-BE49-F238E27FC236}">
                <a16:creationId xmlns:a16="http://schemas.microsoft.com/office/drawing/2014/main" id="{BC3BEC6B-9841-1B52-7DB6-368F237030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907028" y="324594"/>
            <a:ext cx="3598944" cy="3960439"/>
          </a:xfrm>
          <a:prstGeom prst="rect">
            <a:avLst/>
          </a:prstGeom>
          <a:ln>
            <a:noFill/>
          </a:ln>
          <a:effectLst>
            <a:softEdge rad="112500"/>
          </a:effectLst>
        </p:spPr>
      </p:pic>
      <p:pic>
        <p:nvPicPr>
          <p:cNvPr id="13" name="Picture 12" descr="A row of storage units&#10;&#10;AI-generated content may be incorrect.">
            <a:extLst>
              <a:ext uri="{FF2B5EF4-FFF2-40B4-BE49-F238E27FC236}">
                <a16:creationId xmlns:a16="http://schemas.microsoft.com/office/drawing/2014/main" id="{3776F87F-E21D-7A74-7656-3134EC6DA6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9631" y="553774"/>
            <a:ext cx="4049017" cy="6304226"/>
          </a:xfrm>
          <a:prstGeom prst="rect">
            <a:avLst/>
          </a:prstGeom>
          <a:ln>
            <a:noFill/>
          </a:ln>
          <a:effectLst>
            <a:softEdge rad="112500"/>
          </a:effectLst>
        </p:spPr>
      </p:pic>
      <p:pic>
        <p:nvPicPr>
          <p:cNvPr id="15" name="Picture 14" descr="A door with a pile of garbage&#10;&#10;AI-generated content may be incorrect.">
            <a:extLst>
              <a:ext uri="{FF2B5EF4-FFF2-40B4-BE49-F238E27FC236}">
                <a16:creationId xmlns:a16="http://schemas.microsoft.com/office/drawing/2014/main" id="{A7D792CE-6444-D891-25CC-C1B5467AC6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7997" y="3842746"/>
            <a:ext cx="4049017" cy="3083749"/>
          </a:xfrm>
          <a:prstGeom prst="rect">
            <a:avLst/>
          </a:prstGeom>
          <a:ln>
            <a:noFill/>
          </a:ln>
          <a:effectLst>
            <a:softEdge rad="112500"/>
          </a:effectLst>
        </p:spPr>
      </p:pic>
    </p:spTree>
    <p:extLst>
      <p:ext uri="{BB962C8B-B14F-4D97-AF65-F5344CB8AC3E}">
        <p14:creationId xmlns:p14="http://schemas.microsoft.com/office/powerpoint/2010/main" val="397895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5922F-C015-AE23-1430-DC2DC1DCB3B0}"/>
            </a:ext>
          </a:extLst>
        </p:cNvPr>
        <p:cNvGrpSpPr/>
        <p:nvPr/>
      </p:nvGrpSpPr>
      <p:grpSpPr>
        <a:xfrm>
          <a:off x="0" y="0"/>
          <a:ext cx="0" cy="0"/>
          <a:chOff x="0" y="0"/>
          <a:chExt cx="0" cy="0"/>
        </a:xfrm>
      </p:grpSpPr>
      <p:pic>
        <p:nvPicPr>
          <p:cNvPr id="3" name="Picture 2" descr="A pile of garbage outside&#10;&#10;AI-generated content may be incorrect.">
            <a:extLst>
              <a:ext uri="{FF2B5EF4-FFF2-40B4-BE49-F238E27FC236}">
                <a16:creationId xmlns:a16="http://schemas.microsoft.com/office/drawing/2014/main" id="{E3F1451F-1F81-5393-8D0D-6EC3A148BE0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48246" y="1469330"/>
            <a:ext cx="6264696" cy="4135363"/>
          </a:xfrm>
          <a:prstGeom prst="rect">
            <a:avLst/>
          </a:prstGeom>
          <a:ln>
            <a:noFill/>
          </a:ln>
          <a:effectLst>
            <a:softEdge rad="112500"/>
          </a:effectLst>
        </p:spPr>
      </p:pic>
      <p:pic>
        <p:nvPicPr>
          <p:cNvPr id="4" name="Picture 3" descr="A pile of garbage in a yard&#10;&#10;AI-generated content may be incorrect.">
            <a:extLst>
              <a:ext uri="{FF2B5EF4-FFF2-40B4-BE49-F238E27FC236}">
                <a16:creationId xmlns:a16="http://schemas.microsoft.com/office/drawing/2014/main" id="{7BCCF8FD-BEE6-8A51-AA0F-FC5EA2517FC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158530" y="1469929"/>
            <a:ext cx="6162971" cy="4176464"/>
          </a:xfrm>
          <a:prstGeom prst="rect">
            <a:avLst/>
          </a:prstGeom>
          <a:ln>
            <a:noFill/>
          </a:ln>
          <a:effectLst>
            <a:softEdge rad="112500"/>
          </a:effectLst>
        </p:spPr>
      </p:pic>
      <p:pic>
        <p:nvPicPr>
          <p:cNvPr id="5" name="Picture 4" descr="A walkway with stairs and a tree&#10;&#10;AI-generated content may be incorrect.">
            <a:extLst>
              <a:ext uri="{FF2B5EF4-FFF2-40B4-BE49-F238E27FC236}">
                <a16:creationId xmlns:a16="http://schemas.microsoft.com/office/drawing/2014/main" id="{58519AD1-CDBB-6633-0378-1DB2DE62FD9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231025" y="1645902"/>
            <a:ext cx="6048672" cy="3854227"/>
          </a:xfrm>
          <a:prstGeom prst="rect">
            <a:avLst/>
          </a:prstGeom>
          <a:ln>
            <a:noFill/>
          </a:ln>
          <a:effectLst>
            <a:softEdge rad="112500"/>
          </a:effectLst>
        </p:spPr>
      </p:pic>
    </p:spTree>
    <p:extLst>
      <p:ext uri="{BB962C8B-B14F-4D97-AF65-F5344CB8AC3E}">
        <p14:creationId xmlns:p14="http://schemas.microsoft.com/office/powerpoint/2010/main" val="169074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4E9CB-FC28-C614-44B7-175709D738B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F6F29AA-2990-2EE9-0CA9-6324C8840821}"/>
              </a:ext>
            </a:extLst>
          </p:cNvPr>
          <p:cNvSpPr txBox="1"/>
          <p:nvPr/>
        </p:nvSpPr>
        <p:spPr>
          <a:xfrm>
            <a:off x="1127448" y="476672"/>
            <a:ext cx="6096000" cy="954107"/>
          </a:xfrm>
          <a:prstGeom prst="rect">
            <a:avLst/>
          </a:prstGeom>
          <a:noFill/>
        </p:spPr>
        <p:txBody>
          <a:bodyPr wrap="square">
            <a:spAutoFit/>
          </a:bodyPr>
          <a:lstStyle/>
          <a:p>
            <a:r>
              <a:rPr lang="en-US" sz="2800" b="1" dirty="0">
                <a:solidFill>
                  <a:schemeClr val="accent1"/>
                </a:solidFill>
                <a:latin typeface="SDCC Display Medium" pitchFamily="2" charset="0"/>
              </a:rPr>
              <a:t>Estate Management Initiatives </a:t>
            </a:r>
            <a:br>
              <a:rPr lang="en-US" sz="2800" b="1" dirty="0">
                <a:latin typeface="SDCC Display Medium" pitchFamily="2" charset="0"/>
              </a:rPr>
            </a:br>
            <a:r>
              <a:rPr lang="en-US" sz="2800" b="1" dirty="0">
                <a:solidFill>
                  <a:schemeClr val="bg1"/>
                </a:solidFill>
                <a:latin typeface="SDCC Display Medium" pitchFamily="2" charset="0"/>
              </a:rPr>
              <a:t>Estate Management Section </a:t>
            </a:r>
            <a:endParaRPr lang="en-IE" sz="2800" dirty="0">
              <a:solidFill>
                <a:schemeClr val="bg1"/>
              </a:solidFill>
            </a:endParaRPr>
          </a:p>
        </p:txBody>
      </p:sp>
      <p:pic>
        <p:nvPicPr>
          <p:cNvPr id="8" name="Picture 7">
            <a:extLst>
              <a:ext uri="{FF2B5EF4-FFF2-40B4-BE49-F238E27FC236}">
                <a16:creationId xmlns:a16="http://schemas.microsoft.com/office/drawing/2014/main" id="{9CAF3EC5-5DA8-AD8C-F3B7-70A3A84A0EAF}"/>
              </a:ext>
            </a:extLst>
          </p:cNvPr>
          <p:cNvPicPr>
            <a:picLocks noChangeAspect="1"/>
          </p:cNvPicPr>
          <p:nvPr/>
        </p:nvPicPr>
        <p:blipFill>
          <a:blip r:embed="rId2"/>
          <a:stretch>
            <a:fillRect/>
          </a:stretch>
        </p:blipFill>
        <p:spPr>
          <a:xfrm>
            <a:off x="225070" y="1844825"/>
            <a:ext cx="11631570" cy="3816424"/>
          </a:xfrm>
          <a:prstGeom prst="rect">
            <a:avLst/>
          </a:prstGeom>
        </p:spPr>
      </p:pic>
    </p:spTree>
    <p:extLst>
      <p:ext uri="{BB962C8B-B14F-4D97-AF65-F5344CB8AC3E}">
        <p14:creationId xmlns:p14="http://schemas.microsoft.com/office/powerpoint/2010/main" val="1385350472"/>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SDCC_presentation_template Updated</Template>
  <TotalTime>930</TotalTime>
  <Words>1101</Words>
  <Application>Microsoft Office PowerPoint</Application>
  <PresentationFormat>Widescreen</PresentationFormat>
  <Paragraphs>145</Paragraphs>
  <Slides>14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SDCC Display</vt:lpstr>
      <vt:lpstr>SDCC Display Medium</vt:lpstr>
      <vt:lpstr>SDCC Sans</vt:lpstr>
      <vt:lpstr>Symbol</vt:lpstr>
      <vt:lpstr>Wingdings</vt:lpstr>
      <vt:lpstr>SDCC Master</vt:lpstr>
      <vt:lpstr>Balgaddy Housing Update  Q2  2025 Housing Maintenance &amp; Estate Management Report</vt:lpstr>
      <vt:lpstr>Response Maintenance Q2 2025</vt:lpstr>
      <vt:lpstr>Allocations and  Relets Q2 2025</vt:lpstr>
      <vt:lpstr>PowerPoint Presentation</vt:lpstr>
      <vt:lpstr>PowerPoint Presentation</vt:lpstr>
      <vt:lpstr>Planned Maintenance cont.</vt:lpstr>
      <vt:lpstr>Clean Ups – March, July &amp; August </vt:lpstr>
      <vt:lpstr>PowerPoint Presentation</vt:lpstr>
      <vt:lpstr>PowerPoint Presentation</vt:lpstr>
      <vt:lpstr>Estate Management Initiatives  </vt:lpstr>
      <vt:lpstr>Estate Management Initiatives Contd. </vt:lpstr>
      <vt:lpstr>Balgaddy higher Level Working Group </vt:lpstr>
      <vt:lpstr>Balgaddy Higher Level Working Group  </vt:lpstr>
      <vt:lpstr>Balgaddy Higher Level Working Group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Declan Healy</dc:creator>
  <cp:lastModifiedBy>Fiona Hendley</cp:lastModifiedBy>
  <cp:revision>22</cp:revision>
  <dcterms:created xsi:type="dcterms:W3CDTF">2025-05-27T21:24:40Z</dcterms:created>
  <dcterms:modified xsi:type="dcterms:W3CDTF">2025-09-19T14:24:06Z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ies>
</file>