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6" r:id="rId3"/>
    <p:sldId id="278" r:id="rId4"/>
    <p:sldId id="288" r:id="rId5"/>
    <p:sldId id="290" r:id="rId6"/>
    <p:sldId id="275" r:id="rId7"/>
    <p:sldId id="283" r:id="rId8"/>
    <p:sldId id="281" r:id="rId9"/>
    <p:sldId id="284" r:id="rId10"/>
    <p:sldId id="285" r:id="rId11"/>
    <p:sldId id="286" r:id="rId12"/>
    <p:sldId id="279" r:id="rId13"/>
    <p:sldId id="291" r:id="rId14"/>
    <p:sldId id="292" r:id="rId15"/>
    <p:sldId id="274" r:id="rId1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89"/>
    <a:srgbClr val="271B5B"/>
    <a:srgbClr val="52534D"/>
    <a:srgbClr val="C7E634"/>
    <a:srgbClr val="8AD6F7"/>
    <a:srgbClr val="52534C"/>
    <a:srgbClr val="535555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1041" autoAdjust="0"/>
  </p:normalViewPr>
  <p:slideViewPr>
    <p:cSldViewPr>
      <p:cViewPr varScale="1">
        <p:scale>
          <a:sx n="57" d="100"/>
          <a:sy n="57" d="100"/>
        </p:scale>
        <p:origin x="148" y="6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816A-2830-87A1-538F-38387A9C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54D01-03E6-068C-2DCD-CF07428E6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6F4B3-313F-DE94-6A82-038C54FFC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851F-A645-36A2-1E23-9521AD9E6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9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CA20-4070-B2E5-F785-6016B5BB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02A50-A182-63D5-BCC8-D8ADD386E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94400-F91C-7D9E-603C-874E1A1E3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31503-90D9-896C-4EA0-D5E5E7F55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ADC45-6010-6269-6899-787DDD8E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9D6CD-F81D-8B2D-F316-859D497DF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4D32F-F08A-EB40-1B2D-755BC4B66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85D-6CF8-5FA3-E415-46ABDEB34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14" y="2330296"/>
            <a:ext cx="4759356" cy="1477328"/>
          </a:xfrm>
        </p:spPr>
        <p:txBody>
          <a:bodyPr/>
          <a:lstStyle/>
          <a:p>
            <a:r>
              <a:rPr lang="en-US" sz="4000" dirty="0"/>
              <a:t>Tallaght, Castletymon and Mobile Libraries</a:t>
            </a:r>
            <a:br>
              <a:rPr lang="en-US" sz="4000" dirty="0"/>
            </a:br>
            <a:r>
              <a:rPr lang="en-US" sz="4000" dirty="0"/>
              <a:t>ACM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5650" y="5846256"/>
            <a:ext cx="1023399" cy="360000"/>
          </a:xfrm>
        </p:spPr>
        <p:txBody>
          <a:bodyPr/>
          <a:lstStyle/>
          <a:p>
            <a:pPr algn="ctr"/>
            <a:r>
              <a:rPr lang="en-GB" b="1" dirty="0"/>
              <a:t>Sept 2025</a:t>
            </a:r>
          </a:p>
        </p:txBody>
      </p:sp>
      <p:pic>
        <p:nvPicPr>
          <p:cNvPr id="6" name="Picture Placeholder 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BA11621B-89E4-0D6C-E0F9-F047857C9F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17376"/>
          <a:stretch>
            <a:fillRect/>
          </a:stretch>
        </p:blipFill>
        <p:spPr>
          <a:xfrm>
            <a:off x="7032104" y="692696"/>
            <a:ext cx="4336214" cy="4431068"/>
          </a:xfrm>
        </p:spPr>
      </p:pic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52E4-2435-51B2-03CA-0072BEBC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0060-8414-348A-AE15-DD0B6E8D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67976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dirty="0"/>
              <a:t>September Highlight -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2DA9-CAF7-A599-F780-283758A98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755" y="1577340"/>
            <a:ext cx="4943458" cy="5092020"/>
          </a:xfrm>
        </p:spPr>
        <p:txBody>
          <a:bodyPr>
            <a:normAutofit lnSpcReduction="10000"/>
          </a:bodyPr>
          <a:lstStyle/>
          <a:p>
            <a:r>
              <a:rPr lang="en-IE" sz="1800" b="1" dirty="0">
                <a:solidFill>
                  <a:srgbClr val="FFF689"/>
                </a:solidFill>
              </a:rPr>
              <a:t>Clothes Swap</a:t>
            </a:r>
          </a:p>
          <a:p>
            <a:pPr marL="285750" indent="-285750">
              <a:buFontTx/>
              <a:buChar char="-"/>
            </a:pPr>
            <a:r>
              <a:rPr lang="en-IE" sz="1800" b="1" dirty="0"/>
              <a:t>Saturday 13</a:t>
            </a:r>
            <a:r>
              <a:rPr lang="en-IE" sz="1800" b="1" baseline="30000" dirty="0"/>
              <a:t>th</a:t>
            </a:r>
            <a:r>
              <a:rPr lang="en-IE" sz="1800" b="1" dirty="0"/>
              <a:t> September</a:t>
            </a:r>
          </a:p>
          <a:p>
            <a:endParaRPr lang="en-IE" sz="1800" b="1" dirty="0"/>
          </a:p>
          <a:p>
            <a:r>
              <a:rPr lang="en-IE" sz="1800" b="1" dirty="0" err="1">
                <a:solidFill>
                  <a:srgbClr val="FFF689"/>
                </a:solidFill>
              </a:rPr>
              <a:t>MenderMeets</a:t>
            </a:r>
            <a:endParaRPr lang="en-IE" sz="1800" b="1" dirty="0">
              <a:solidFill>
                <a:srgbClr val="FFF689"/>
              </a:solidFill>
            </a:endParaRPr>
          </a:p>
          <a:p>
            <a:pPr marL="285750" indent="-285750">
              <a:buFontTx/>
              <a:buChar char="-"/>
            </a:pPr>
            <a:r>
              <a:rPr lang="en-IE" sz="1800" b="1" dirty="0"/>
              <a:t>Sessions in the </a:t>
            </a:r>
            <a:r>
              <a:rPr lang="en-IE" sz="1800" b="1" dirty="0" err="1"/>
              <a:t>MenderSpace</a:t>
            </a:r>
            <a:r>
              <a:rPr lang="en-IE" sz="1800" b="1" dirty="0"/>
              <a:t> both guided and self-led</a:t>
            </a:r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r>
              <a:rPr lang="en-IE" sz="1800" b="1" dirty="0">
                <a:solidFill>
                  <a:srgbClr val="FFF689"/>
                </a:solidFill>
              </a:rPr>
              <a:t>Hem Trouser workshop</a:t>
            </a:r>
          </a:p>
          <a:p>
            <a:pPr marL="285750" indent="-285750">
              <a:buFontTx/>
              <a:buChar char="-"/>
            </a:pPr>
            <a:r>
              <a:rPr lang="en-IE" sz="1800" b="1" dirty="0"/>
              <a:t>16</a:t>
            </a:r>
            <a:r>
              <a:rPr lang="en-IE" sz="1800" b="1" baseline="30000" dirty="0"/>
              <a:t>th</a:t>
            </a:r>
            <a:r>
              <a:rPr lang="en-IE" sz="1800" b="1" dirty="0"/>
              <a:t> September </a:t>
            </a:r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r>
              <a:rPr lang="en-IE" sz="1800" b="1" dirty="0">
                <a:solidFill>
                  <a:srgbClr val="FFF689"/>
                </a:solidFill>
              </a:rPr>
              <a:t>Embroidery Workshop</a:t>
            </a:r>
          </a:p>
          <a:p>
            <a:r>
              <a:rPr lang="en-IE" sz="1800" b="1" dirty="0"/>
              <a:t>- Starting on Thursday 13 September: 8-week workshop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7" name="Picture 6" descr="A room with a table and a table with clothes on it&#10;&#10;AI-generated content may be incorrect.">
            <a:extLst>
              <a:ext uri="{FF2B5EF4-FFF2-40B4-BE49-F238E27FC236}">
                <a16:creationId xmlns:a16="http://schemas.microsoft.com/office/drawing/2014/main" id="{5E9E2211-7637-F520-AB0C-A19582459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4" b="39278"/>
          <a:stretch>
            <a:fillRect/>
          </a:stretch>
        </p:blipFill>
        <p:spPr>
          <a:xfrm>
            <a:off x="5267085" y="1577340"/>
            <a:ext cx="6416727" cy="3935378"/>
          </a:xfrm>
          <a:prstGeom prst="roundRect">
            <a:avLst>
              <a:gd name="adj" fmla="val 10628"/>
            </a:avLst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BBBB4-48A5-3655-3DFD-EE3A135CDD68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6EFB89-A8A5-AC27-FB78-37D9DA015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39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6B5E-D91C-DB09-5B84-893624E7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FFDA-5474-9352-3AAB-71FCF8C3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67976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dirty="0">
                <a:solidFill>
                  <a:srgbClr val="FFF689"/>
                </a:solidFill>
              </a:rPr>
              <a:t>Lots more in September…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D3871-4B3B-4B50-6387-3ECEA126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771460"/>
            <a:ext cx="6239602" cy="5092020"/>
          </a:xfrm>
        </p:spPr>
        <p:txBody>
          <a:bodyPr>
            <a:normAutofit/>
          </a:bodyPr>
          <a:lstStyle/>
          <a:p>
            <a:r>
              <a:rPr lang="en-IE" sz="2000" b="1" dirty="0">
                <a:solidFill>
                  <a:srgbClr val="FFF689"/>
                </a:solidFill>
              </a:rPr>
              <a:t>World Suicide Prevention Candlelight Vigil</a:t>
            </a:r>
          </a:p>
          <a:p>
            <a:r>
              <a:rPr lang="en-IE" sz="1800" b="1" dirty="0"/>
              <a:t>- Sept 10</a:t>
            </a:r>
            <a:r>
              <a:rPr lang="en-IE" sz="1800" b="1" baseline="30000" dirty="0"/>
              <a:t>th,  </a:t>
            </a:r>
            <a:r>
              <a:rPr lang="en-IE" sz="1800" b="1" dirty="0"/>
              <a:t> Parthalán Place</a:t>
            </a:r>
          </a:p>
          <a:p>
            <a:r>
              <a:rPr lang="en-IE" sz="2000" b="1" dirty="0">
                <a:solidFill>
                  <a:srgbClr val="FFF689"/>
                </a:solidFill>
              </a:rPr>
              <a:t>New Book Clubs</a:t>
            </a:r>
          </a:p>
          <a:p>
            <a:pPr marL="285750" indent="-285750">
              <a:buFontTx/>
              <a:buChar char="-"/>
            </a:pPr>
            <a:r>
              <a:rPr lang="en-IE" sz="1800" b="1" dirty="0"/>
              <a:t>Non-fiction, poetry and neurodiverse</a:t>
            </a:r>
          </a:p>
          <a:p>
            <a:r>
              <a:rPr lang="en-IE" sz="2000" b="1" dirty="0">
                <a:solidFill>
                  <a:srgbClr val="FFF689"/>
                </a:solidFill>
              </a:rPr>
              <a:t>DIY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/>
              <a:t>Over the course of 6 weeks learn basic DIY skills. Group project that is donated to the community.</a:t>
            </a:r>
          </a:p>
          <a:p>
            <a:r>
              <a:rPr lang="en-GB" sz="2000" b="1" dirty="0">
                <a:solidFill>
                  <a:srgbClr val="FFF689"/>
                </a:solidFill>
              </a:rPr>
              <a:t>Language &amp; Learning</a:t>
            </a:r>
          </a:p>
          <a:p>
            <a:r>
              <a:rPr lang="en-GB" sz="1800" b="1" dirty="0"/>
              <a:t>Irish Beginner Courses, Spanish Conversation, </a:t>
            </a:r>
            <a:r>
              <a:rPr lang="en-GB" sz="1800" b="1" dirty="0" err="1"/>
              <a:t>Ciorcal</a:t>
            </a:r>
            <a:r>
              <a:rPr lang="en-GB" sz="1800" b="1" dirty="0"/>
              <a:t> </a:t>
            </a:r>
            <a:r>
              <a:rPr lang="en-GB" sz="1800" b="1" dirty="0" err="1"/>
              <a:t>Comhrá</a:t>
            </a:r>
            <a:r>
              <a:rPr lang="en-GB" sz="1800" b="1" dirty="0"/>
              <a:t> and Spanish classes for children</a:t>
            </a:r>
            <a:endParaRPr lang="en-IE" sz="1800" b="1" dirty="0"/>
          </a:p>
          <a:p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722FE-6F89-F4FD-15AC-2F1AEDF7BAED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7AFA17-03FC-C21C-3796-4687B4B46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7085" y="1577802"/>
            <a:ext cx="6420090" cy="434641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FB7265-8D6A-D3DE-8F36-2E7C430A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6" y="928558"/>
            <a:ext cx="351249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3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B5D3-D3D7-09E6-1BC2-B3432BFC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2F90-C47F-2668-2CBD-74CDFA21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19587"/>
            <a:ext cx="5879561" cy="11056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b="1" dirty="0"/>
              <a:t>O</a:t>
            </a:r>
            <a:r>
              <a:rPr lang="en-IE" sz="3600" b="1" dirty="0" err="1"/>
              <a:t>ctober</a:t>
            </a:r>
            <a:r>
              <a:rPr lang="en-IE" sz="3600" b="1" dirty="0"/>
              <a:t> – A sneak peek…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8947B-E784-4A61-7F19-D61C563E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9407954" cy="4208255"/>
          </a:xfrm>
        </p:spPr>
        <p:txBody>
          <a:bodyPr>
            <a:normAutofit fontScale="92500" lnSpcReduction="10000"/>
          </a:bodyPr>
          <a:lstStyle/>
          <a:p>
            <a:endParaRPr lang="en-IE" sz="1300" dirty="0"/>
          </a:p>
          <a:p>
            <a:endParaRPr lang="en-IE" sz="1300" dirty="0"/>
          </a:p>
          <a:p>
            <a:r>
              <a:rPr lang="en-IE" sz="2800" b="1" dirty="0"/>
              <a:t>REDLINE BOOK FESTIVAL @ Tallaght Library </a:t>
            </a:r>
          </a:p>
          <a:p>
            <a:r>
              <a:rPr lang="en-IE" sz="2800" dirty="0"/>
              <a:t>- Family Fun Day, Róisín O’Donnell (author of Nesting), Gill Perdue (crime writer) and Equity in the Workplace Panel with Dr Ebun Joseph. </a:t>
            </a:r>
          </a:p>
          <a:p>
            <a:endParaRPr lang="en-IE" sz="2000" b="1" dirty="0"/>
          </a:p>
          <a:p>
            <a:r>
              <a:rPr lang="en-IE" sz="2800" b="1" dirty="0"/>
              <a:t>HALLOWEEN CLOTHES SWAP AND PARTY</a:t>
            </a:r>
          </a:p>
          <a:p>
            <a:r>
              <a:rPr lang="en-IE" sz="2800" dirty="0"/>
              <a:t>- 11</a:t>
            </a:r>
            <a:r>
              <a:rPr lang="en-IE" sz="2800" baseline="30000" dirty="0"/>
              <a:t>th</a:t>
            </a:r>
            <a:r>
              <a:rPr lang="en-IE" sz="2800" dirty="0"/>
              <a:t> October, including silent disco and face painting and balloon making.  </a:t>
            </a:r>
          </a:p>
          <a:p>
            <a:endParaRPr lang="en-IE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30503-F963-BDCB-51D0-9A9AA51266BE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8DA26E-6FBC-DEA5-F166-5A2ABB725B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414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AE68-74F8-E8B5-B6FF-C2912A57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0D36-7D7D-D3DD-EE7D-2B604EDE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/>
              <a:t>Mobile Libraries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6475-31E2-0B3D-FDFE-E3C3E54D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5229013" cy="4731980"/>
          </a:xfrm>
        </p:spPr>
        <p:txBody>
          <a:bodyPr>
            <a:normAutofit fontScale="92500" lnSpcReduction="20000"/>
          </a:bodyPr>
          <a:lstStyle/>
          <a:p>
            <a:r>
              <a:rPr lang="en-GB" sz="1400" b="1" dirty="0"/>
              <a:t>9 Visits to Summer Camps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Schools, community centres, and preschools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Included an event with the </a:t>
            </a:r>
            <a:r>
              <a:rPr lang="en-GB" sz="1400" i="1" dirty="0">
                <a:solidFill>
                  <a:schemeClr val="bg1"/>
                </a:solidFill>
              </a:rPr>
              <a:t>Nutty Professor</a:t>
            </a:r>
            <a:r>
              <a:rPr lang="en-GB" sz="1400" dirty="0">
                <a:solidFill>
                  <a:schemeClr val="bg1"/>
                </a:solidFill>
              </a:rPr>
              <a:t> at St Brigid’s J.N.S., Brookfield</a:t>
            </a:r>
          </a:p>
          <a:p>
            <a:pPr marL="457200" lvl="1"/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/>
              <a:t>Library at Home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Continued throughout the summer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2 visits to Bloomfield Hospital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1 visit to St Michael’s House, Templeogue (4th July)</a:t>
            </a:r>
          </a:p>
          <a:p>
            <a:pPr marL="457200" lvl="1"/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/>
              <a:t>Family Visit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City Ark IPAS and Citywest Ukrainian Hub (12th July)</a:t>
            </a:r>
          </a:p>
          <a:p>
            <a:pPr marL="457200" lvl="1"/>
            <a:endParaRPr lang="en-GB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700" b="1" u="sng" dirty="0"/>
              <a:t>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Summer Parks Programme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15 visits to family days, markets, and cinema screenings at </a:t>
            </a:r>
            <a:r>
              <a:rPr lang="en-GB" sz="1400" dirty="0" err="1">
                <a:solidFill>
                  <a:schemeClr val="bg1"/>
                </a:solidFill>
              </a:rPr>
              <a:t>Collinstown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Corkagh</a:t>
            </a:r>
            <a:r>
              <a:rPr lang="en-GB" sz="1400" dirty="0">
                <a:solidFill>
                  <a:schemeClr val="bg1"/>
                </a:solidFill>
              </a:rPr>
              <a:t>, Tymon, </a:t>
            </a:r>
            <a:r>
              <a:rPr lang="en-GB" sz="1400" dirty="0" err="1">
                <a:solidFill>
                  <a:schemeClr val="bg1"/>
                </a:solidFill>
              </a:rPr>
              <a:t>Waterstown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Jobstown</a:t>
            </a:r>
            <a:r>
              <a:rPr lang="en-GB" sz="1400" dirty="0">
                <a:solidFill>
                  <a:schemeClr val="bg1"/>
                </a:solidFill>
              </a:rPr>
              <a:t>, Airlie, and Adamstown</a:t>
            </a:r>
          </a:p>
          <a:p>
            <a:pPr marL="457200" lvl="1"/>
            <a:endParaRPr lang="en-GB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Community Day at the Square</a:t>
            </a:r>
            <a:r>
              <a:rPr lang="en-GB" sz="1400" dirty="0"/>
              <a:t> – 19th July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Clondalkin Festival at the Round Tower</a:t>
            </a:r>
            <a:r>
              <a:rPr lang="en-GB" sz="1400" dirty="0"/>
              <a:t> – 26th July</a:t>
            </a:r>
          </a:p>
          <a:p>
            <a:pPr marL="0" indent="0">
              <a:spcAft>
                <a:spcPts val="800"/>
              </a:spcAft>
              <a:buNone/>
            </a:pPr>
            <a:endParaRPr lang="en-GB" sz="1400" dirty="0"/>
          </a:p>
        </p:txBody>
      </p:sp>
      <p:pic>
        <p:nvPicPr>
          <p:cNvPr id="12" name="Picture Placeholder 11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DBDB80B8-B69F-640D-6970-1319ABC2C1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r="4145"/>
          <a:stretch>
            <a:fillRect/>
          </a:stretch>
        </p:blipFill>
        <p:spPr>
          <a:xfrm>
            <a:off x="6023992" y="2117631"/>
            <a:ext cx="5953691" cy="3651398"/>
          </a:xfrm>
        </p:spPr>
      </p:pic>
    </p:spTree>
    <p:extLst>
      <p:ext uri="{BB962C8B-B14F-4D97-AF65-F5344CB8AC3E}">
        <p14:creationId xmlns:p14="http://schemas.microsoft.com/office/powerpoint/2010/main" val="188381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FC1E4-C39F-E0F3-0889-EA727F8D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F320-DDA0-E5C5-E81A-7BF77F3C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36104"/>
            <a:ext cx="6480720" cy="8567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Mobile Libraries – August Highlights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9836F-2474-BFE7-BF2D-EF57FCF6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36" y="1124744"/>
            <a:ext cx="5229013" cy="511256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Library at Home</a:t>
            </a:r>
            <a:endParaRPr lang="en-GB" dirty="0"/>
          </a:p>
          <a:p>
            <a:pPr lvl="1"/>
            <a:r>
              <a:rPr lang="en-GB" dirty="0">
                <a:solidFill>
                  <a:schemeClr val="bg1"/>
                </a:solidFill>
              </a:rPr>
              <a:t>Continued throughout August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Regular visits to Bloomfield Hospital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b="1" dirty="0"/>
              <a:t>Family Visits</a:t>
            </a:r>
            <a:endParaRPr lang="en-GB" dirty="0"/>
          </a:p>
          <a:p>
            <a:pPr lvl="1"/>
            <a:r>
              <a:rPr lang="en-GB" dirty="0">
                <a:solidFill>
                  <a:schemeClr val="bg1"/>
                </a:solidFill>
              </a:rPr>
              <a:t>Respond Family Hub – 6th August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City Ark Aparthotel &amp; Citywest Hotel Mobile Visit – 7th August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b="1" dirty="0"/>
              <a:t>Summer Parks Programme</a:t>
            </a:r>
            <a:endParaRPr lang="en-GB" dirty="0"/>
          </a:p>
          <a:p>
            <a:pPr lvl="1"/>
            <a:r>
              <a:rPr lang="en-GB" dirty="0">
                <a:solidFill>
                  <a:schemeClr val="bg1"/>
                </a:solidFill>
              </a:rPr>
              <a:t>7 visits to community/family days, Dublin Markets, and cinema screenings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502 visitors</a:t>
            </a:r>
            <a:r>
              <a:rPr lang="en-GB" dirty="0">
                <a:solidFill>
                  <a:schemeClr val="bg1"/>
                </a:solidFill>
              </a:rPr>
              <a:t> to the mobile libraries in South Dublin Parks during August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b="1" dirty="0"/>
              <a:t>The Big Dig, Rathfarnham</a:t>
            </a:r>
            <a:r>
              <a:rPr lang="en-GB" dirty="0"/>
              <a:t> – 15th August</a:t>
            </a:r>
          </a:p>
          <a:p>
            <a:r>
              <a:rPr lang="en-GB" b="1" dirty="0"/>
              <a:t>Adamstown Festival</a:t>
            </a:r>
            <a:r>
              <a:rPr lang="en-GB" dirty="0"/>
              <a:t> – 17th August</a:t>
            </a:r>
          </a:p>
          <a:p>
            <a:r>
              <a:rPr lang="en-GB" b="1" dirty="0"/>
              <a:t>Dublin Maker Event, Leopardstown</a:t>
            </a:r>
            <a:endParaRPr lang="en-GB" dirty="0"/>
          </a:p>
          <a:p>
            <a:pPr lvl="1"/>
            <a:r>
              <a:rPr lang="en-GB" dirty="0">
                <a:solidFill>
                  <a:schemeClr val="bg1"/>
                </a:solidFill>
              </a:rPr>
              <a:t>Showcase of maker equipment led by South Dublin Libraries Maker in Residence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Visitors created personalised chains using the laser cutter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3D models from the libraries’ makerspace were on display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b="1" u="sng" dirty="0"/>
              <a:t>Coming in September</a:t>
            </a:r>
          </a:p>
          <a:p>
            <a:r>
              <a:rPr lang="en-GB" dirty="0"/>
              <a:t>Service to schools resumes</a:t>
            </a:r>
          </a:p>
          <a:p>
            <a:r>
              <a:rPr lang="en-GB" dirty="0"/>
              <a:t>Mobile Libraries attending </a:t>
            </a:r>
            <a:r>
              <a:rPr lang="en-GB" b="1" dirty="0" err="1"/>
              <a:t>Corkagh</a:t>
            </a:r>
            <a:r>
              <a:rPr lang="en-GB" b="1" dirty="0"/>
              <a:t> Park Colour Dash</a:t>
            </a:r>
            <a:r>
              <a:rPr lang="en-GB" dirty="0"/>
              <a:t> – 13th September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7DE80B-8A8D-563C-861E-3180E5EFB1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596" y="1282368"/>
            <a:ext cx="6682693" cy="4346416"/>
          </a:xfrm>
        </p:spPr>
        <p:txBody>
          <a:bodyPr/>
          <a:lstStyle/>
          <a:p>
            <a:endParaRPr lang="en-IE"/>
          </a:p>
        </p:txBody>
      </p:sp>
      <p:pic>
        <p:nvPicPr>
          <p:cNvPr id="1026" name="Picture 2" descr="May be an image of 9 people and frisbee">
            <a:extLst>
              <a:ext uri="{FF2B5EF4-FFF2-40B4-BE49-F238E27FC236}">
                <a16:creationId xmlns:a16="http://schemas.microsoft.com/office/drawing/2014/main" id="{55BBBC43-5FE4-0076-1B61-7643002F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00" y="1412776"/>
            <a:ext cx="6458720" cy="41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2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9623C-7AA8-61CF-BE96-41D4FFF4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F71F-1C8C-6430-3B0B-502E1247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8471849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Summer Statistics Tallaght, Castletymon </a:t>
            </a:r>
            <a:br>
              <a:rPr lang="en-US" sz="2800" dirty="0"/>
            </a:br>
            <a:r>
              <a:rPr lang="en-US" sz="2800" dirty="0"/>
              <a:t>and mobile libraries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4224-237B-DC0B-AA81-01558DCAC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6383618" cy="4808956"/>
          </a:xfrm>
        </p:spPr>
        <p:txBody>
          <a:bodyPr>
            <a:normAutofit fontScale="40000" lnSpcReduction="20000"/>
          </a:bodyPr>
          <a:lstStyle/>
          <a:p>
            <a:r>
              <a:rPr lang="en-US" sz="3500" dirty="0"/>
              <a:t>Tallaght</a:t>
            </a:r>
            <a:r>
              <a:rPr lang="en-US" sz="3400" dirty="0"/>
              <a:t> library</a:t>
            </a:r>
          </a:p>
          <a:p>
            <a:r>
              <a:rPr lang="en-US" sz="3400" dirty="0"/>
              <a:t>July- Tallaght library  had 21,965 visitors and 120 events. 11,53 7 Items were issued and 505 new members were registered                                                                           August-  18,162 people visited Tallaght library with 97 events taking place, 9345 items were issued, and 529 new members were registered. </a:t>
            </a:r>
          </a:p>
          <a:p>
            <a:endParaRPr lang="en-US" sz="3400" dirty="0"/>
          </a:p>
          <a:p>
            <a:r>
              <a:rPr lang="en-US" sz="3400" dirty="0"/>
              <a:t>Castletymon Library                                                        </a:t>
            </a:r>
          </a:p>
          <a:p>
            <a:r>
              <a:rPr lang="en-US" sz="3400" dirty="0"/>
              <a:t>July -</a:t>
            </a:r>
            <a:r>
              <a:rPr lang="en-GB" sz="3400" dirty="0"/>
              <a:t>  61 events, took place issued 4712 items, registered 68 new members and had over </a:t>
            </a:r>
            <a:r>
              <a:rPr lang="en-IE" sz="3400" dirty="0"/>
              <a:t>6,473</a:t>
            </a:r>
            <a:r>
              <a:rPr lang="en-GB" sz="3400" dirty="0"/>
              <a:t> visitors.   </a:t>
            </a:r>
          </a:p>
          <a:p>
            <a:r>
              <a:rPr lang="en-GB" sz="3400" dirty="0"/>
              <a:t>August – 3477 items issued, 92 people joined the library and had 5154visitors</a:t>
            </a:r>
          </a:p>
          <a:p>
            <a:endParaRPr lang="en-GB" sz="3400" dirty="0"/>
          </a:p>
          <a:p>
            <a:r>
              <a:rPr lang="en-GB" sz="3400" dirty="0"/>
              <a:t>Mobile libraries </a:t>
            </a:r>
          </a:p>
          <a:p>
            <a:r>
              <a:rPr lang="en-GB" sz="3400" dirty="0"/>
              <a:t>July 6315 items issued  177 new members registered. </a:t>
            </a:r>
            <a:r>
              <a:rPr lang="en-GB" sz="3600" dirty="0"/>
              <a:t>There were </a:t>
            </a:r>
            <a:r>
              <a:rPr lang="en-GB" sz="3600" b="1" dirty="0"/>
              <a:t>1,262 visitors</a:t>
            </a:r>
            <a:r>
              <a:rPr lang="en-GB" sz="3600" dirty="0"/>
              <a:t> to the mobile libraries in parks during July</a:t>
            </a:r>
            <a:endParaRPr lang="en-GB" sz="3400" dirty="0"/>
          </a:p>
          <a:p>
            <a:r>
              <a:rPr lang="en-GB" sz="3400" dirty="0"/>
              <a:t>August  5777 items issued, and 121 new members added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                                                                                                                   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ECC653-0E41-E5BD-C33C-11145B5723BF}"/>
              </a:ext>
            </a:extLst>
          </p:cNvPr>
          <p:cNvSpPr txBox="1">
            <a:spLocks/>
          </p:cNvSpPr>
          <p:nvPr/>
        </p:nvSpPr>
        <p:spPr>
          <a:xfrm>
            <a:off x="623392" y="1328502"/>
            <a:ext cx="3935346" cy="48089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D2BC-1212-BEB7-D9C9-FC8C80F7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06E9-F538-1737-0CB2-2E75D134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188640"/>
            <a:ext cx="4944575" cy="856798"/>
          </a:xfrm>
        </p:spPr>
        <p:txBody>
          <a:bodyPr>
            <a:normAutofit/>
          </a:bodyPr>
          <a:lstStyle/>
          <a:p>
            <a:r>
              <a:rPr lang="en-US" dirty="0" err="1"/>
              <a:t>Castletymon</a:t>
            </a:r>
            <a:r>
              <a:rPr lang="en-US" dirty="0"/>
              <a:t>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38E7-0C56-F660-F360-370AD024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03" y="1045438"/>
            <a:ext cx="4799442" cy="5196842"/>
          </a:xfrm>
        </p:spPr>
        <p:txBody>
          <a:bodyPr>
            <a:normAutofit fontScale="85000" lnSpcReduction="20000"/>
          </a:bodyPr>
          <a:lstStyle/>
          <a:p>
            <a:r>
              <a:rPr lang="en-GB" sz="1900" b="1" dirty="0"/>
              <a:t>Summer Highlights</a:t>
            </a:r>
          </a:p>
          <a:p>
            <a:r>
              <a:rPr lang="en-GB" sz="1600" b="1" dirty="0"/>
              <a:t>June</a:t>
            </a:r>
          </a:p>
          <a:p>
            <a:r>
              <a:rPr lang="en-GB" b="1" dirty="0"/>
              <a:t>Author Talk:</a:t>
            </a:r>
            <a:r>
              <a:rPr lang="en-GB" dirty="0"/>
              <a:t> Anne-Marie Allen on her book </a:t>
            </a:r>
            <a:r>
              <a:rPr lang="en-GB" i="1" dirty="0"/>
              <a:t>Serve: My Lost Years at the Heart of Ireland’s Opus Dei</a:t>
            </a:r>
            <a:r>
              <a:rPr lang="en-GB" dirty="0"/>
              <a:t>.</a:t>
            </a:r>
          </a:p>
          <a:p>
            <a:r>
              <a:rPr lang="en-GB" sz="1600" b="1" dirty="0"/>
              <a:t>July</a:t>
            </a:r>
          </a:p>
          <a:p>
            <a:r>
              <a:rPr lang="en-GB" b="1" dirty="0"/>
              <a:t>Author Talk:</a:t>
            </a:r>
            <a:r>
              <a:rPr lang="en-GB" dirty="0"/>
              <a:t> Cathy </a:t>
            </a:r>
            <a:r>
              <a:rPr lang="en-GB" dirty="0" err="1"/>
              <a:t>Scuffil</a:t>
            </a:r>
            <a:r>
              <a:rPr lang="en-GB" dirty="0"/>
              <a:t> on </a:t>
            </a:r>
            <a:r>
              <a:rPr lang="en-GB" i="1" dirty="0"/>
              <a:t>Flanagan’s Field</a:t>
            </a:r>
            <a:r>
              <a:rPr lang="en-GB" dirty="0"/>
              <a:t> – very well attended.</a:t>
            </a:r>
          </a:p>
          <a:p>
            <a:r>
              <a:rPr lang="en-GB" b="1" dirty="0"/>
              <a:t>Summer Activities for Children:</a:t>
            </a:r>
            <a:r>
              <a:rPr lang="en-GB" dirty="0"/>
              <a:t> Two weeks of events (14 activities across 10 days), all of which were fully booked.</a:t>
            </a:r>
          </a:p>
          <a:p>
            <a:r>
              <a:rPr lang="en-GB" sz="1600" b="1" dirty="0"/>
              <a:t>August</a:t>
            </a:r>
            <a:r>
              <a:rPr lang="en-GB" sz="1600" b="1" u="sng" dirty="0"/>
              <a:t> – </a:t>
            </a:r>
            <a:r>
              <a:rPr lang="en-GB" sz="1600" b="1" dirty="0"/>
              <a:t>Heritage</a:t>
            </a:r>
            <a:r>
              <a:rPr lang="en-GB" sz="1600" b="1" u="sng" dirty="0"/>
              <a:t> </a:t>
            </a:r>
            <a:r>
              <a:rPr lang="en-GB" sz="1600" b="1" dirty="0"/>
              <a:t>Week</a:t>
            </a:r>
          </a:p>
          <a:p>
            <a:r>
              <a:rPr lang="en-GB" b="1" dirty="0"/>
              <a:t>Hellfire Hill – A Little Tour</a:t>
            </a:r>
            <a:r>
              <a:rPr lang="en-GB" dirty="0"/>
              <a:t>.</a:t>
            </a:r>
          </a:p>
          <a:p>
            <a:r>
              <a:rPr lang="en-GB" b="1" dirty="0"/>
              <a:t>Knight for Hire:</a:t>
            </a:r>
            <a:r>
              <a:rPr lang="en-GB" dirty="0"/>
              <a:t> Special event for schools.</a:t>
            </a:r>
          </a:p>
          <a:p>
            <a:r>
              <a:rPr lang="en-GB" b="1" dirty="0"/>
              <a:t>Exhibition:</a:t>
            </a:r>
            <a:r>
              <a:rPr lang="en-GB" dirty="0"/>
              <a:t> </a:t>
            </a:r>
            <a:r>
              <a:rPr lang="en-GB" i="1" dirty="0"/>
              <a:t>Daniel O’Connell</a:t>
            </a:r>
            <a:r>
              <a:rPr lang="en-GB" dirty="0"/>
              <a:t> by John Mullen, marking the 250th anniversary of O’Connell’s birth.</a:t>
            </a:r>
          </a:p>
          <a:p>
            <a:r>
              <a:rPr lang="en-GB" sz="1600" b="1" dirty="0"/>
              <a:t>End of August</a:t>
            </a:r>
          </a:p>
          <a:p>
            <a:r>
              <a:rPr lang="en-GB" b="1" dirty="0"/>
              <a:t>End of Summer Party:</a:t>
            </a:r>
            <a:endParaRPr lang="en-GB" dirty="0"/>
          </a:p>
          <a:p>
            <a:pPr lvl="1"/>
            <a:r>
              <a:rPr lang="en-GB" dirty="0">
                <a:solidFill>
                  <a:schemeClr val="bg1"/>
                </a:solidFill>
              </a:rPr>
              <a:t>For adults: Traditional music session.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For children: Clay sculpture workshops and </a:t>
            </a:r>
            <a:r>
              <a:rPr lang="en-GB" i="1" dirty="0">
                <a:solidFill>
                  <a:schemeClr val="bg1"/>
                </a:solidFill>
              </a:rPr>
              <a:t>How to Draw Pokémon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b="1" dirty="0"/>
              <a:t>Summer Stars:</a:t>
            </a:r>
            <a:r>
              <a:rPr lang="en-GB" dirty="0"/>
              <a:t> Prize draw and certificate awards.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May be an image of 2 people and people studying">
            <a:extLst>
              <a:ext uri="{FF2B5EF4-FFF2-40B4-BE49-F238E27FC236}">
                <a16:creationId xmlns:a16="http://schemas.microsoft.com/office/drawing/2014/main" id="{C28B13A9-CC9E-4A02-1447-228DA67E363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8" b="14548"/>
          <a:stretch>
            <a:fillRect/>
          </a:stretch>
        </p:blipFill>
        <p:spPr bwMode="auto">
          <a:xfrm>
            <a:off x="6096000" y="1124744"/>
            <a:ext cx="5631765" cy="40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5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F07E-3998-D032-FD88-0EF3729E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017B-9880-1F5A-476A-D86201D9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Castletymon Library, September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2D64-0FC2-A85A-98BE-73DB169C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4511410" cy="45879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sz="1100" b="1" dirty="0"/>
              <a:t>F</a:t>
            </a:r>
            <a:r>
              <a:rPr lang="en-GB" sz="1400" b="1" dirty="0"/>
              <a:t>or Adults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Spanish Classes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Beginners: Starts 9th September (10 weeks)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Conversation: Starts 10th September (10 weeks)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Digital Literacy – Computer Classes (with DDLETB)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Registration: 12th September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Classes run from 9th September – 21st November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Ukulele Course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5-week programme starting 9th September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Autumn Watercolours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Two-part course on 8th and 10th September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Author Talk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bg1"/>
                </a:solidFill>
              </a:rPr>
              <a:t>Go Organic: A Beginner’s Guide</a:t>
            </a:r>
            <a:r>
              <a:rPr lang="en-GB" sz="1400" dirty="0">
                <a:solidFill>
                  <a:schemeClr val="bg1"/>
                </a:solidFill>
              </a:rPr>
              <a:t> with Aoife Munn – 22nd September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Culture Night (19th September)</a:t>
            </a:r>
            <a:endParaRPr lang="en-GB" sz="14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Castletymon Library hosting a concert by the Firhouse Ukulele Group</a:t>
            </a:r>
          </a:p>
          <a:p>
            <a:pPr>
              <a:lnSpc>
                <a:spcPct val="90000"/>
              </a:lnSpc>
            </a:pPr>
            <a:endParaRPr lang="en-IE" sz="1100" b="1" dirty="0"/>
          </a:p>
        </p:txBody>
      </p:sp>
      <p:pic>
        <p:nvPicPr>
          <p:cNvPr id="2050" name="Picture 2" descr="May be an image of 4 people and text">
            <a:extLst>
              <a:ext uri="{FF2B5EF4-FFF2-40B4-BE49-F238E27FC236}">
                <a16:creationId xmlns:a16="http://schemas.microsoft.com/office/drawing/2014/main" id="{BC167A12-E424-27F5-B218-77046CA8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 r="-2" b="16096"/>
          <a:stretch>
            <a:fillRect/>
          </a:stretch>
        </p:blipFill>
        <p:spPr bwMode="auto">
          <a:xfrm>
            <a:off x="5807968" y="1461311"/>
            <a:ext cx="6264526" cy="3935378"/>
          </a:xfrm>
          <a:prstGeom prst="roundRect">
            <a:avLst>
              <a:gd name="adj" fmla="val 10628"/>
            </a:avLst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6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6944-97D6-4075-1772-D23A1C6F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6B65-21B9-5B23-53F2-A6DF73D3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9" y="-164102"/>
            <a:ext cx="5762129" cy="856798"/>
          </a:xfrm>
        </p:spPr>
        <p:txBody>
          <a:bodyPr>
            <a:normAutofit fontScale="90000"/>
          </a:bodyPr>
          <a:lstStyle/>
          <a:p>
            <a:r>
              <a:rPr lang="en-US" dirty="0"/>
              <a:t>Castletymon Library, September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31093-6037-2841-3750-E82D6F08F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69" y="944724"/>
            <a:ext cx="5375507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>For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The Comics Project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9-week course for children with additional literacy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Funded by Creative Ireland, facilitated by writer Juliette </a:t>
            </a:r>
            <a:r>
              <a:rPr lang="en-GB" dirty="0" err="1">
                <a:solidFill>
                  <a:schemeClr val="bg1"/>
                </a:solidFill>
              </a:rPr>
              <a:t>Saumande</a:t>
            </a:r>
            <a:r>
              <a:rPr lang="en-GB" dirty="0">
                <a:solidFill>
                  <a:schemeClr val="bg1"/>
                </a:solidFill>
              </a:rPr>
              <a:t> and illustrator Elida </a:t>
            </a:r>
            <a:r>
              <a:rPr lang="en-GB" dirty="0" err="1">
                <a:solidFill>
                  <a:schemeClr val="bg1"/>
                </a:solidFill>
              </a:rPr>
              <a:t>Maiques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Children will write, draw, and create their own zine, alongside a professionally printed group zine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Starts 18th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Creative Writing Workshop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1"/>
                </a:solidFill>
              </a:rPr>
              <a:t>How to Get Writing</a:t>
            </a:r>
            <a:r>
              <a:rPr lang="en-GB" dirty="0">
                <a:solidFill>
                  <a:schemeClr val="bg1"/>
                </a:solidFill>
              </a:rPr>
              <a:t> with author Claire Hennessey (TY class) – 23rd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Baby Boppers &amp; Rhythm Rascals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With Emma O’Leary – 17th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Bronntanas</a:t>
            </a:r>
            <a:r>
              <a:rPr lang="en-GB" b="1" dirty="0"/>
              <a:t> &amp; National Public Libraries Open Day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Special toddler session: </a:t>
            </a:r>
            <a:r>
              <a:rPr lang="en-GB" i="1" dirty="0" err="1">
                <a:solidFill>
                  <a:schemeClr val="bg1"/>
                </a:solidFill>
              </a:rPr>
              <a:t>Draíocht</a:t>
            </a:r>
            <a:r>
              <a:rPr lang="en-GB" i="1" dirty="0">
                <a:solidFill>
                  <a:schemeClr val="bg1"/>
                </a:solidFill>
              </a:rPr>
              <a:t> an Cheol – The Magic of Music</a:t>
            </a:r>
            <a:r>
              <a:rPr lang="en-GB" dirty="0">
                <a:solidFill>
                  <a:schemeClr val="bg1"/>
                </a:solidFill>
              </a:rPr>
              <a:t> – 27th September</a:t>
            </a:r>
          </a:p>
          <a:p>
            <a:endParaRPr lang="en-IE" b="1" dirty="0"/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0B4CC683-8CB6-F8D2-4850-6D87F1D985F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 b="20848"/>
          <a:stretch>
            <a:fillRect/>
          </a:stretch>
        </p:blipFill>
        <p:spPr bwMode="auto">
          <a:xfrm>
            <a:off x="6384032" y="1384300"/>
            <a:ext cx="5303143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D902F-613B-E4FA-01F0-9C02C430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5A80-4BF1-E7BA-2BFB-26847D10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751769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Summer Highlights - Tallaght Library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225F8-BA81-89EF-3B8B-36028442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935346" cy="480895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Summer Sessions</a:t>
            </a:r>
          </a:p>
          <a:p>
            <a:r>
              <a:rPr lang="en-US" sz="1800" dirty="0"/>
              <a:t>	-Live music incl. </a:t>
            </a:r>
            <a:r>
              <a:rPr lang="en-US" sz="1800" dirty="0" err="1"/>
              <a:t>uileann</a:t>
            </a:r>
            <a:r>
              <a:rPr lang="en-US" sz="1800" dirty="0"/>
              <a:t> 	pipes, jazz and singer 	Luke Clerkin</a:t>
            </a:r>
          </a:p>
          <a:p>
            <a:r>
              <a:rPr lang="en-US" sz="2000" dirty="0"/>
              <a:t>Heritage Week </a:t>
            </a:r>
            <a:r>
              <a:rPr lang="en-US" sz="1800" dirty="0"/>
              <a:t>– 16</a:t>
            </a:r>
            <a:r>
              <a:rPr lang="en-US" sz="1800" baseline="30000" dirty="0"/>
              <a:t>th</a:t>
            </a:r>
            <a:r>
              <a:rPr lang="en-US" sz="1800" dirty="0"/>
              <a:t> – 24</a:t>
            </a:r>
            <a:r>
              <a:rPr lang="en-US" sz="1800" baseline="30000" dirty="0"/>
              <a:t>th</a:t>
            </a:r>
            <a:r>
              <a:rPr lang="en-US" sz="1800" dirty="0"/>
              <a:t> August</a:t>
            </a:r>
          </a:p>
          <a:p>
            <a:r>
              <a:rPr lang="en-US" sz="1800" dirty="0"/>
              <a:t>	- Genealogy clinics, 	workshops, talks and more</a:t>
            </a:r>
          </a:p>
          <a:p>
            <a:r>
              <a:rPr lang="en-US" sz="2000" dirty="0"/>
              <a:t>Summer Stars:</a:t>
            </a:r>
          </a:p>
          <a:p>
            <a:r>
              <a:rPr lang="en-US" sz="1800" dirty="0"/>
              <a:t>	-500+ children signed up</a:t>
            </a:r>
          </a:p>
          <a:p>
            <a:r>
              <a:rPr lang="en-US" sz="1800" dirty="0"/>
              <a:t>	-55 + Events for children</a:t>
            </a:r>
          </a:p>
          <a:p>
            <a:r>
              <a:rPr lang="en-US" sz="2000" dirty="0"/>
              <a:t>Memory Café</a:t>
            </a:r>
          </a:p>
          <a:p>
            <a:r>
              <a:rPr lang="en-US" sz="1800" dirty="0"/>
              <a:t>	-Very successful launch of 	the Memory Café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0EA256E4-1D75-0413-7C91-9BDEAE284F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49"/>
          <a:stretch>
            <a:fillRect/>
          </a:stretch>
        </p:blipFill>
        <p:spPr>
          <a:xfrm>
            <a:off x="4652807" y="1577802"/>
            <a:ext cx="3280980" cy="4346416"/>
          </a:xfrm>
          <a:noFill/>
        </p:spPr>
      </p:pic>
      <p:pic>
        <p:nvPicPr>
          <p:cNvPr id="8" name="Picture Placeholder 7" descr="A poster for a concert&#10;&#10;AI-generated content may be incorrect.">
            <a:extLst>
              <a:ext uri="{FF2B5EF4-FFF2-40B4-BE49-F238E27FC236}">
                <a16:creationId xmlns:a16="http://schemas.microsoft.com/office/drawing/2014/main" id="{7A89CB56-1047-2371-F42B-5D303F02BB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r="18357"/>
          <a:stretch>
            <a:fillRect/>
          </a:stretch>
        </p:blipFill>
        <p:spPr>
          <a:xfrm>
            <a:off x="8405813" y="1577975"/>
            <a:ext cx="3281362" cy="4346575"/>
          </a:xfrm>
        </p:spPr>
      </p:pic>
    </p:spTree>
    <p:extLst>
      <p:ext uri="{BB962C8B-B14F-4D97-AF65-F5344CB8AC3E}">
        <p14:creationId xmlns:p14="http://schemas.microsoft.com/office/powerpoint/2010/main" val="8770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BB8A-1288-C18A-E157-FF462EAA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Cruthú</a:t>
            </a:r>
            <a:r>
              <a:rPr lang="en-GB" dirty="0"/>
              <a:t> Launch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4437-C479-AC51-B42A-F23DB2557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Launch of Tallaght Library’s new Makerspace on 21 August. </a:t>
            </a:r>
          </a:p>
          <a:p>
            <a:r>
              <a:rPr lang="en-IE" sz="1800" dirty="0"/>
              <a:t>Ongoing programme of workshops to showcase our new 3D printers and state-of the-art laser cutters. </a:t>
            </a:r>
          </a:p>
          <a:p>
            <a:r>
              <a:rPr lang="en-IE" sz="1800" dirty="0"/>
              <a:t>Willam Davies, Maker in Residence, is leading on events including:</a:t>
            </a:r>
          </a:p>
          <a:p>
            <a:pPr>
              <a:lnSpc>
                <a:spcPct val="150000"/>
              </a:lnSpc>
            </a:pPr>
            <a:r>
              <a:rPr lang="en-IE" sz="1800" dirty="0"/>
              <a:t> 	- Design Your Skateboard</a:t>
            </a:r>
          </a:p>
          <a:p>
            <a:r>
              <a:rPr lang="en-IE" sz="1800" dirty="0"/>
              <a:t>	- Design metal or wooden 	bookmarks</a:t>
            </a:r>
          </a:p>
          <a:p>
            <a:r>
              <a:rPr lang="en-IE" sz="1800" dirty="0"/>
              <a:t>	- 3D print Dungeons &amp; 	Dragons game pieces. </a:t>
            </a:r>
            <a:endParaRPr lang="en-GB" sz="1800" dirty="0"/>
          </a:p>
        </p:txBody>
      </p:sp>
      <p:pic>
        <p:nvPicPr>
          <p:cNvPr id="7" name="Picture Placeholder 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14761765-18A5-C487-06A7-97E30CC4A4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21690"/>
          <a:stretch>
            <a:fillRect/>
          </a:stretch>
        </p:blipFill>
        <p:spPr>
          <a:xfrm>
            <a:off x="8256240" y="1466107"/>
            <a:ext cx="3280980" cy="4346416"/>
          </a:xfrm>
        </p:spPr>
      </p:pic>
      <p:pic>
        <p:nvPicPr>
          <p:cNvPr id="9" name="Picture Placeholder 8" descr="A blue machine on a table&#10;&#10;AI-generated content may be incorrect.">
            <a:extLst>
              <a:ext uri="{FF2B5EF4-FFF2-40B4-BE49-F238E27FC236}">
                <a16:creationId xmlns:a16="http://schemas.microsoft.com/office/drawing/2014/main" id="{13A2637F-4E65-EDE5-C87D-2945C41682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3362"/>
          <a:stretch>
            <a:fillRect/>
          </a:stretch>
        </p:blipFill>
        <p:spPr>
          <a:xfrm>
            <a:off x="4588185" y="1508259"/>
            <a:ext cx="3280980" cy="4346416"/>
          </a:xfrm>
        </p:spPr>
      </p:pic>
    </p:spTree>
    <p:extLst>
      <p:ext uri="{BB962C8B-B14F-4D97-AF65-F5344CB8AC3E}">
        <p14:creationId xmlns:p14="http://schemas.microsoft.com/office/powerpoint/2010/main" val="33999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3DB9-9502-AA80-A564-40AC6000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05AB73-C4B0-1E0F-027D-7F42D045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9047913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4000" dirty="0"/>
              <a:t>September Highlight – Culture Night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7F1065-EDC1-AF88-D63F-A54BAC70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724384"/>
            <a:ext cx="3675573" cy="3409232"/>
          </a:xfrm>
        </p:spPr>
        <p:txBody>
          <a:bodyPr>
            <a:normAutofit/>
          </a:bodyPr>
          <a:lstStyle/>
          <a:p>
            <a:r>
              <a:rPr lang="en-IE" sz="3300" b="1" dirty="0"/>
              <a:t>Friday, 19</a:t>
            </a:r>
            <a:r>
              <a:rPr lang="en-IE" sz="3300" b="1" baseline="30000" dirty="0"/>
              <a:t>th</a:t>
            </a:r>
            <a:r>
              <a:rPr lang="en-IE" sz="3300" b="1" dirty="0"/>
              <a:t> September</a:t>
            </a:r>
          </a:p>
          <a:p>
            <a:endParaRPr lang="en-IE" dirty="0"/>
          </a:p>
          <a:p>
            <a:pPr marL="457200" indent="-457200">
              <a:buFontTx/>
              <a:buChar char="-"/>
            </a:pPr>
            <a:r>
              <a:rPr lang="en-IE" sz="2000" dirty="0"/>
              <a:t>Classical Kids Concert</a:t>
            </a:r>
          </a:p>
          <a:p>
            <a:pPr marL="457200" indent="-457200">
              <a:buFontTx/>
              <a:buChar char="-"/>
            </a:pPr>
            <a:endParaRPr lang="en-IE" sz="2000" dirty="0"/>
          </a:p>
          <a:p>
            <a:pPr marL="457200" indent="-457200">
              <a:buFontTx/>
              <a:buChar char="-"/>
            </a:pPr>
            <a:r>
              <a:rPr lang="en-IE" sz="2000" dirty="0"/>
              <a:t>Magic Show with Murph the Magician</a:t>
            </a:r>
          </a:p>
          <a:p>
            <a:pPr marL="457200" indent="-457200">
              <a:buFontTx/>
              <a:buChar char="-"/>
            </a:pPr>
            <a:endParaRPr lang="en-IE" dirty="0"/>
          </a:p>
          <a:p>
            <a:endParaRPr lang="en-IE" dirty="0"/>
          </a:p>
        </p:txBody>
      </p:sp>
      <p:pic>
        <p:nvPicPr>
          <p:cNvPr id="6" name="Picture 5" descr="A group of women playing instruments&#10;&#10;AI-generated content may be incorrect.">
            <a:extLst>
              <a:ext uri="{FF2B5EF4-FFF2-40B4-BE49-F238E27FC236}">
                <a16:creationId xmlns:a16="http://schemas.microsoft.com/office/drawing/2014/main" id="{3E7716E0-ED73-C728-2AAB-0334B980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66"/>
          <a:stretch>
            <a:fillRect/>
          </a:stretch>
        </p:blipFill>
        <p:spPr>
          <a:xfrm>
            <a:off x="4652807" y="1577802"/>
            <a:ext cx="3280980" cy="4346416"/>
          </a:xfrm>
          <a:prstGeom prst="roundRect">
            <a:avLst/>
          </a:prstGeom>
          <a:noFill/>
        </p:spPr>
      </p:pic>
      <p:pic>
        <p:nvPicPr>
          <p:cNvPr id="1028" name="Picture 4" descr="Magician For Birthday Party | Party Magician, Dublin, Kildare">
            <a:extLst>
              <a:ext uri="{FF2B5EF4-FFF2-40B4-BE49-F238E27FC236}">
                <a16:creationId xmlns:a16="http://schemas.microsoft.com/office/drawing/2014/main" id="{C7ADC507-9CFB-7693-D17C-90B2A33E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r="17558" b="3"/>
          <a:stretch>
            <a:fillRect/>
          </a:stretch>
        </p:blipFill>
        <p:spPr bwMode="auto">
          <a:xfrm>
            <a:off x="8406550" y="1577802"/>
            <a:ext cx="3280980" cy="4346416"/>
          </a:xfrm>
          <a:prstGeom prst="round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379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4199-9520-C743-C4E0-229E3665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2166-F5D5-838F-2BB0-96D88FFE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IE" dirty="0"/>
              <a:t>September Highlight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05DF9-4695-327E-09A2-89440D41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69" y="1577340"/>
            <a:ext cx="5447515" cy="4808956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Step Into September, a </a:t>
            </a:r>
            <a:r>
              <a:rPr lang="en-US" sz="2000" b="1" dirty="0" err="1"/>
              <a:t>programme</a:t>
            </a:r>
            <a:r>
              <a:rPr lang="en-US" sz="2000" b="1" dirty="0"/>
              <a:t> of Healthy Ireland Events: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Table Tennis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Stay Calm and </a:t>
            </a:r>
            <a:r>
              <a:rPr lang="en-US" sz="2000" dirty="0" err="1">
                <a:solidFill>
                  <a:schemeClr val="bg1"/>
                </a:solidFill>
              </a:rPr>
              <a:t>Colour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Sarah Sparkles and Mindfulness for Kids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Vision boarding for Teens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Mindful reading session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Yoga for Kids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Baby Rave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Chair Yoga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Teen Journalling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Mindful Stitching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Mindfulness and Stress Management</a:t>
            </a:r>
            <a:endParaRPr lang="en-IE" sz="2000" dirty="0">
              <a:solidFill>
                <a:schemeClr val="bg1"/>
              </a:solidFill>
            </a:endParaRPr>
          </a:p>
          <a:p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7BBEC-9D0F-ABF1-A34C-1ACB481A674B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04F074-5801-B34C-61A8-B54BA9072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073EB-FAEC-034E-470C-F95223F6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472882"/>
            <a:ext cx="4113662" cy="60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345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1089</TotalTime>
  <Words>1078</Words>
  <Application>Microsoft Office PowerPoint</Application>
  <PresentationFormat>Widescreen</PresentationFormat>
  <Paragraphs>200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SDCC Master</vt:lpstr>
      <vt:lpstr>Tallaght, Castletymon and Mobile Libraries ACM Report</vt:lpstr>
      <vt:lpstr>Summer Statistics Tallaght, Castletymon  and mobile libraries </vt:lpstr>
      <vt:lpstr>Castletymon Library</vt:lpstr>
      <vt:lpstr>Castletymon Library, September </vt:lpstr>
      <vt:lpstr>Castletymon Library, September </vt:lpstr>
      <vt:lpstr>Summer Highlights - Tallaght Library </vt:lpstr>
      <vt:lpstr>Cruthú Launch</vt:lpstr>
      <vt:lpstr>September Highlight – Culture Night</vt:lpstr>
      <vt:lpstr>September Highlight</vt:lpstr>
      <vt:lpstr>September Highlight - Sustainability</vt:lpstr>
      <vt:lpstr>Lots more in September…</vt:lpstr>
      <vt:lpstr>October – A sneak peek…</vt:lpstr>
      <vt:lpstr>Mobile Libraries</vt:lpstr>
      <vt:lpstr>Mobile Libraries – August Highlights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Emma McDonald</cp:lastModifiedBy>
  <cp:revision>9</cp:revision>
  <dcterms:created xsi:type="dcterms:W3CDTF">2025-05-27T21:24:40Z</dcterms:created>
  <dcterms:modified xsi:type="dcterms:W3CDTF">2025-09-10T12:54:39Z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