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85" r:id="rId3"/>
    <p:sldId id="269" r:id="rId4"/>
    <p:sldId id="276" r:id="rId5"/>
    <p:sldId id="278" r:id="rId6"/>
    <p:sldId id="282" r:id="rId7"/>
    <p:sldId id="274" r:id="rId8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8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4-4375-AD7D-BB829E77797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34-4375-AD7D-BB829E77797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4-4375-AD7D-BB829E777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Sheet2!$A$1:$A$3</c:f>
              <c:strCache>
                <c:ptCount val="3"/>
                <c:pt idx="0">
                  <c:v>Complete to date</c:v>
                </c:pt>
                <c:pt idx="1">
                  <c:v>In conveyance</c:v>
                </c:pt>
                <c:pt idx="2">
                  <c:v>Sale Agreed</c:v>
                </c:pt>
              </c:strCache>
            </c:strRef>
          </c:cat>
          <c:val>
            <c:numRef>
              <c:f>Sheet2!$B$1:$B$3</c:f>
              <c:numCache>
                <c:formatCode>General</c:formatCode>
                <c:ptCount val="3"/>
                <c:pt idx="0">
                  <c:v>60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34-4375-AD7D-BB829E777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SDCC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Housing for All Delivery Pipeline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8C982E-8CFF-DF62-E27D-A3F80CDAFC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17448"/>
          <a:stretch/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455894" cy="360000"/>
          </a:xfrm>
        </p:spPr>
        <p:txBody>
          <a:bodyPr/>
          <a:lstStyle/>
          <a:p>
            <a:pPr algn="ctr"/>
            <a:r>
              <a:rPr lang="en-GB" dirty="0"/>
              <a:t>September 2025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D95D19-0439-DF5B-DE95-79B674FED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125" y="2196997"/>
            <a:ext cx="4760913" cy="2464008"/>
          </a:xfrm>
        </p:spPr>
        <p:txBody>
          <a:bodyPr/>
          <a:lstStyle/>
          <a:p>
            <a:pPr algn="ctr"/>
            <a:r>
              <a:rPr lang="en-US" sz="4000" dirty="0">
                <a:latin typeface="SDCC Sans" pitchFamily="2" charset="0"/>
              </a:rPr>
              <a:t>Housing Delivery </a:t>
            </a:r>
            <a:br>
              <a:rPr lang="en-US" sz="4000" dirty="0">
                <a:latin typeface="SDCC Sans" pitchFamily="2" charset="0"/>
              </a:rPr>
            </a:br>
            <a:r>
              <a:rPr lang="en-US" sz="4000" dirty="0">
                <a:latin typeface="SDCC Sans" pitchFamily="2" charset="0"/>
              </a:rPr>
              <a:t>Report </a:t>
            </a:r>
            <a:br>
              <a:rPr lang="en-US" sz="4000" dirty="0">
                <a:latin typeface="SDCC Sans" pitchFamily="2" charset="0"/>
              </a:rPr>
            </a:br>
            <a:br>
              <a:rPr lang="en-US" sz="4000" dirty="0">
                <a:latin typeface="SDCC Sans" pitchFamily="2" charset="0"/>
              </a:rPr>
            </a:br>
            <a:r>
              <a:rPr lang="en-US" sz="2000" dirty="0">
                <a:latin typeface="SDCC Sans" pitchFamily="2" charset="0"/>
              </a:rPr>
              <a:t>Clondalkin, Newcastle, Rathcoole, Saggart and Brittas ACM</a:t>
            </a:r>
            <a:br>
              <a:rPr lang="en-US" sz="4000" dirty="0">
                <a:solidFill>
                  <a:srgbClr val="51626F"/>
                </a:solidFill>
                <a:latin typeface="SDCC Sans" pitchFamily="2" charset="0"/>
              </a:rPr>
            </a:br>
            <a:endParaRPr lang="en-US" sz="4000" dirty="0">
              <a:latin typeface="SDC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6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Housing for All Delivery Pipeline 2025 ,Potential Units ,image ,No. of Potential Units Per LE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F367-2FD8-2145-B3A2-E95D8C1A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1F8D-6523-FFF2-29E0-87EA88CE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Development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92AA5-C8F8-1CD6-5980-EE180336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r>
              <a:rPr lang="en-GB" b="1" dirty="0"/>
              <a:t>Kilcarbery Grange: 1,034 homes with 30% social (310 homes)</a:t>
            </a:r>
          </a:p>
          <a:p>
            <a:r>
              <a:rPr lang="en-GB" sz="1300" dirty="0"/>
              <a:t>Phases 1, 2 and 3 of this project are now complete, with delivery of 288 social homes to date. Construction on phase 4 well advanced and will complete in late September 2025.</a:t>
            </a:r>
          </a:p>
          <a:p>
            <a:r>
              <a:rPr lang="en-GB" b="1" dirty="0"/>
              <a:t>Clonburris Phases 1-6: Phases 1 &amp; 2 comprising 382 homes (149 social), Phases 3,4,5 with potential for 1,275 homes &amp; Phase 6 with potential for 650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Phase 2 – Canal Extension is well advanced and remains on track for completion by November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Phase 1 – Kishoge. Cunninghams Contractors have been appointed to construct 284 social, affordable, cost rental &amp; Traveller homes. Site clearance and decanting works are underway with formal construction commencing September 2025.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Phases 3, 4, 5 -  plans for approximately 1,275 social and affordable homes have been submitted to An Coimisiún Pleanála under a Part 10 planning application. Submission period has ended with minimal submissions received. Decision expected by early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Phase 6 - Kishoge District Centre – approx. 650 homes, procurement process has commenced with contractor to be appointed by mid 2026</a:t>
            </a:r>
            <a:r>
              <a:rPr lang="en-GB" dirty="0"/>
              <a:t>.</a:t>
            </a:r>
          </a:p>
          <a:p>
            <a:r>
              <a:rPr lang="en-GB" b="1" dirty="0"/>
              <a:t>Rathcoole: Approx 125 homes</a:t>
            </a:r>
          </a:p>
          <a:p>
            <a:r>
              <a:rPr lang="en-GB" sz="1300" dirty="0"/>
              <a:t>Architect led design team have been appointed to progress the masterplan through to Part 10 planning application to An Bord Pleanála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728A3E-C3B6-7FA0-0049-6BAC914844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18242"/>
          <a:stretch/>
        </p:blipFill>
        <p:spPr>
          <a:xfrm>
            <a:off x="9696399" y="1577802"/>
            <a:ext cx="1990775" cy="2067222"/>
          </a:xfrm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B2C08F1-7A15-0680-5556-33CAEDCD3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5" r="20945"/>
          <a:stretch/>
        </p:blipFill>
        <p:spPr>
          <a:xfrm>
            <a:off x="9696398" y="3933056"/>
            <a:ext cx="1990775" cy="2067222"/>
          </a:xfrm>
          <a:prstGeom prst="roundRect">
            <a:avLst>
              <a:gd name="adj" fmla="val 10628"/>
            </a:avLst>
          </a:prstGeom>
        </p:spPr>
      </p:pic>
    </p:spTree>
    <p:extLst>
      <p:ext uri="{BB962C8B-B14F-4D97-AF65-F5344CB8AC3E}">
        <p14:creationId xmlns:p14="http://schemas.microsoft.com/office/powerpoint/2010/main" val="199169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8CF02-FAB3-16C5-6278-0757065C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4E8D-62E2-CCED-A784-8645773C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SDCC Build Programme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C300B-E065-F7D8-78C6-A47B175F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6CA4FC-8EA2-8A36-C6B9-36915C8DF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58897"/>
              </p:ext>
            </p:extLst>
          </p:nvPr>
        </p:nvGraphicFramePr>
        <p:xfrm>
          <a:off x="474537" y="1274168"/>
          <a:ext cx="7565680" cy="45310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0073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1550073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157093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330844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463379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LEA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Project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Units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Status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560659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Clondalkin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Lindisfarne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19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</a:rPr>
                        <a:t>Substantially complete December 2024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884633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Canal Bank, Clonburris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56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</a:rPr>
                        <a:t>On-site – delivery from November 2025. Mixed Tenure Scheme –56 Social homes &amp; 60 Affordable Purchase homes. 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631881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Kilcarbery Grange 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47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</a:rPr>
                        <a:t>On-site – 288 delivered to date. Balance to be delivered by end September 2025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631881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Alpine Heights (Age-Friendly) 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13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DCC Sans" pitchFamily="2" charset="0"/>
                        </a:rPr>
                        <a:t>Contractor on site. Delivery Q3.2026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631881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Deansrath – Melrose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27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DCC Sans" pitchFamily="2" charset="0"/>
                        </a:rPr>
                        <a:t>Contractor on site. Delivery Q3.2026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726781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Kilcarbery School Site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18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DCC Sans" pitchFamily="2" charset="0"/>
                        </a:rPr>
                        <a:t>Contractor on site. Delivery Q4.2025 / Q1.2026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</a:tbl>
          </a:graphicData>
        </a:graphic>
      </p:graphicFrame>
      <p:pic>
        <p:nvPicPr>
          <p:cNvPr id="6" name="Picture 5" descr="A street with cars and trees&#10;&#10;AI-generated content may be incorrect.">
            <a:extLst>
              <a:ext uri="{FF2B5EF4-FFF2-40B4-BE49-F238E27FC236}">
                <a16:creationId xmlns:a16="http://schemas.microsoft.com/office/drawing/2014/main" id="{AFCFC261-7488-EBE1-C3FB-5A300AD10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274168"/>
            <a:ext cx="3424150" cy="3329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15059B-56F4-F2DC-2448-480F8B14FE74}"/>
              </a:ext>
            </a:extLst>
          </p:cNvPr>
          <p:cNvSpPr txBox="1"/>
          <p:nvPr/>
        </p:nvSpPr>
        <p:spPr>
          <a:xfrm>
            <a:off x="9192344" y="4797152"/>
            <a:ext cx="1919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Canal Bank, Clonburris</a:t>
            </a:r>
          </a:p>
        </p:txBody>
      </p:sp>
    </p:spTree>
    <p:extLst>
      <p:ext uri="{BB962C8B-B14F-4D97-AF65-F5344CB8AC3E}">
        <p14:creationId xmlns:p14="http://schemas.microsoft.com/office/powerpoint/2010/main" val="6461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240E0-4328-FCE9-6233-F0AF9C5B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20AD-0BED-EDAB-9361-3D58916D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AHB &amp; Part V Delivery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D0B02-57A5-37A7-9047-153C76A9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CD7701-5655-C20A-D05C-70B240B9F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579777"/>
              </p:ext>
            </p:extLst>
          </p:nvPr>
        </p:nvGraphicFramePr>
        <p:xfrm>
          <a:off x="474537" y="1274168"/>
          <a:ext cx="10373991" cy="493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446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25446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55649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4566608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171535"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LEA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Project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Expected Units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Status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Clondalkin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Parsons Court, Newcastle. 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CHI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8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Complete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Gordon Park</a:t>
                      </a:r>
                      <a:r>
                        <a:rPr lang="en-IE" sz="1100" dirty="0">
                          <a:solidFill>
                            <a:srgbClr val="0070C0"/>
                          </a:solidFill>
                          <a:latin typeface="SDCC Sans" pitchFamily="2" charset="0"/>
                        </a:rPr>
                        <a:t>,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FOLD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13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On-site – Completion Q3.2025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Keepers Lock, Clonburris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Oaklee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86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On-site – phased handover from November 2025. 26 Affordable Purchase agreed under PV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Garters Lane, Saggart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</a:t>
                      </a:r>
                      <a:r>
                        <a:rPr lang="en-IE" sz="1100" dirty="0">
                          <a:solidFill>
                            <a:srgbClr val="0070C0"/>
                          </a:solidFill>
                          <a:latin typeface="SDCC Sans" pitchFamily="2" charset="0"/>
                        </a:rPr>
                        <a:t> - </a:t>
                      </a:r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Tuath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23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Part V negotiations complete. Phased handover through 2025 &amp; 2026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 err="1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Parkleigh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 </a:t>
                      </a:r>
                      <a:r>
                        <a:rPr lang="en-IE" sz="1100" dirty="0" err="1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Copse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, </a:t>
                      </a:r>
                      <a:r>
                        <a:rPr lang="en-IE" sz="1100" dirty="0" err="1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Sevenmills</a:t>
                      </a:r>
                      <a:endParaRPr lang="en-IE" sz="1100" dirty="0">
                        <a:solidFill>
                          <a:schemeClr val="tx1"/>
                        </a:solidFill>
                        <a:latin typeface="SDCC Sans" pitchFamily="2" charset="0"/>
                      </a:endParaRP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Respond 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Part V negotiations concluded. Completion Q4.2025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St Johns Road, Clondalkin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– CHI 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</a:rPr>
                        <a:t>4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DCC Sans" pitchFamily="2" charset="0"/>
                        </a:rPr>
                        <a:t>Part V negotiations concluded. Completion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Main Street, Saggart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– </a:t>
                      </a:r>
                      <a:r>
                        <a:rPr lang="en-IE" sz="11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SDCC Sans" pitchFamily="2" charset="0"/>
                        </a:rPr>
                        <a:t>Part V negotiations concluded. Completion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5736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Graydon, Newcastle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Tuath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Part V negotiations concluded. Completion Q4.2025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03957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Lockhouse Way, </a:t>
                      </a:r>
                      <a:r>
                        <a:rPr lang="en-IE" sz="1100" dirty="0" err="1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Sevenmills</a:t>
                      </a:r>
                      <a:endParaRPr lang="en-IE" sz="1100" dirty="0">
                        <a:solidFill>
                          <a:schemeClr val="tx1"/>
                        </a:solidFill>
                        <a:latin typeface="SDCC Sans" pitchFamily="2" charset="0"/>
                      </a:endParaRP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</a:t>
                      </a:r>
                      <a:r>
                        <a:rPr lang="en-IE" sz="11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Cluid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Part V negotiations ongoing. Completion Q4.2025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41224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100" dirty="0">
                        <a:latin typeface="SDCC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solidFill>
                            <a:schemeClr val="tx1"/>
                          </a:solidFill>
                          <a:latin typeface="SDCC Sans" pitchFamily="2" charset="0"/>
                        </a:rPr>
                        <a:t>Mill Road, Saggart</a:t>
                      </a:r>
                    </a:p>
                    <a:p>
                      <a:pPr algn="ctr"/>
                      <a:r>
                        <a:rPr lang="en-IE" sz="11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– Tuath </a:t>
                      </a:r>
                      <a:endParaRPr lang="en-IE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latin typeface="SDCC Sans" pitchFamily="2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latin typeface="SDCC Sans" pitchFamily="2" charset="0"/>
                        </a:rPr>
                        <a:t>Part V negotiations concluded. </a:t>
                      </a:r>
                      <a:r>
                        <a:rPr lang="en-GB" sz="1100" dirty="0">
                          <a:latin typeface="SDCC Sans" pitchFamily="2" charset="0"/>
                        </a:rPr>
                        <a:t>Phased completion through 2025 &amp; 2026</a:t>
                      </a:r>
                      <a:endParaRPr lang="en-IE" sz="11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9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B89D-D39F-C2E2-B19D-2A9AC898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391729" cy="856798"/>
          </a:xfrm>
        </p:spPr>
        <p:txBody>
          <a:bodyPr>
            <a:normAutofit fontScale="90000"/>
          </a:bodyPr>
          <a:lstStyle/>
          <a:p>
            <a:r>
              <a:rPr lang="en-IE" dirty="0">
                <a:latin typeface="SDCC Sans" pitchFamily="2" charset="0"/>
              </a:rPr>
              <a:t>Housing Acquisitions Programme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522E5-5963-DC01-2BCD-68F26443C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561A3A-6980-CFB8-2FE9-4FDB94EA54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Acquisitions complete to date 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60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09D873-C34B-656C-C329-8E29BE7A58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Sale Agreed 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13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DA54E3-2E1D-DAFC-2C60-4DFF547D5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Acquisitions in Conveyance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14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5BC22-5040-53BE-19D6-C02505247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Anticipated Completions for 2025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87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538420-BCE9-1A56-586F-02BB1D93A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79351"/>
              </p:ext>
            </p:extLst>
          </p:nvPr>
        </p:nvGraphicFramePr>
        <p:xfrm>
          <a:off x="491083" y="1577340"/>
          <a:ext cx="3688960" cy="420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62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984200"/>
            <a:ext cx="5499108" cy="889603"/>
          </a:xfrm>
        </p:spPr>
        <p:txBody>
          <a:bodyPr/>
          <a:lstStyle/>
          <a:p>
            <a:r>
              <a:rPr lang="en-GB" sz="7200" dirty="0">
                <a:latin typeface="SDCC Sans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358</TotalTime>
  <Words>582</Words>
  <Application>Microsoft Office PowerPoint</Application>
  <PresentationFormat>Widescreen</PresentationFormat>
  <Paragraphs>115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SDCC Sans</vt:lpstr>
      <vt:lpstr>SDCC Master</vt:lpstr>
      <vt:lpstr>Housing Delivery  Report   Clondalkin, Newcastle, Rathcoole, Saggart and Brittas ACM </vt:lpstr>
      <vt:lpstr>2025</vt:lpstr>
      <vt:lpstr>Large Development Sites</vt:lpstr>
      <vt:lpstr>SDCC Build Programme</vt:lpstr>
      <vt:lpstr>AHB &amp; Part V Delivery </vt:lpstr>
      <vt:lpstr>Housing Acquisitions Programme 2025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Vivienne Hartnett</dc:creator>
  <cp:lastModifiedBy>Vivienne Hartnett</cp:lastModifiedBy>
  <cp:revision>6</cp:revision>
  <dcterms:created xsi:type="dcterms:W3CDTF">2025-07-23T13:56:33Z</dcterms:created>
  <dcterms:modified xsi:type="dcterms:W3CDTF">2025-09-10T15:22:08Z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