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77" r:id="rId3"/>
    <p:sldId id="278" r:id="rId4"/>
    <p:sldId id="284" r:id="rId5"/>
    <p:sldId id="285" r:id="rId6"/>
    <p:sldId id="287" r:id="rId7"/>
    <p:sldId id="279" r:id="rId8"/>
    <p:sldId id="280" r:id="rId9"/>
    <p:sldId id="282" r:id="rId10"/>
    <p:sldId id="288" r:id="rId11"/>
    <p:sldId id="289" r:id="rId12"/>
    <p:sldId id="274" r:id="rId13"/>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58"/>
  </p:normalViewPr>
  <p:slideViewPr>
    <p:cSldViewPr>
      <p:cViewPr varScale="1">
        <p:scale>
          <a:sx n="108" d="100"/>
          <a:sy n="108" d="100"/>
        </p:scale>
        <p:origin x="600" y="114"/>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9/9/2025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023515"/>
            <a:ext cx="6700065" cy="3939540"/>
          </a:xfrm>
        </p:spPr>
        <p:txBody>
          <a:bodyPr/>
          <a:lstStyle/>
          <a:p>
            <a:r>
              <a:rPr lang="en-US" sz="8000" dirty="0"/>
              <a:t>SDCC/ TUD Education &amp; Student Life Bursary</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Fionnuala Keane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Fionnuala Keane</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527902" cy="360000"/>
          </a:xfrm>
        </p:spPr>
        <p:txBody>
          <a:bodyPr/>
          <a:lstStyle/>
          <a:p>
            <a:pPr algn="ctr"/>
            <a:r>
              <a:rPr lang="en-GB" dirty="0"/>
              <a:t>September 2025</a:t>
            </a:r>
          </a:p>
        </p:txBody>
      </p:sp>
    </p:spTree>
    <p:extLst>
      <p:ext uri="{BB962C8B-B14F-4D97-AF65-F5344CB8AC3E}">
        <p14:creationId xmlns:p14="http://schemas.microsoft.com/office/powerpoint/2010/main" val="193055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EF5C0-3874-642A-CA6E-BD32D16400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15589-F369-5BBA-3940-CA342FEB1F74}"/>
              </a:ext>
            </a:extLst>
          </p:cNvPr>
          <p:cNvSpPr>
            <a:spLocks noGrp="1"/>
          </p:cNvSpPr>
          <p:nvPr>
            <p:ph type="title"/>
          </p:nvPr>
        </p:nvSpPr>
        <p:spPr>
          <a:xfrm>
            <a:off x="623392" y="1412776"/>
            <a:ext cx="8088927" cy="3646254"/>
          </a:xfrm>
        </p:spPr>
        <p:txBody>
          <a:bodyPr>
            <a:normAutofit/>
          </a:bodyPr>
          <a:lstStyle/>
          <a:p>
            <a:pPr>
              <a:spcBef>
                <a:spcPct val="0"/>
              </a:spcBef>
              <a:spcAft>
                <a:spcPts val="600"/>
              </a:spcAft>
            </a:pPr>
            <a:br>
              <a:rPr lang="en-US" sz="2000" dirty="0">
                <a:latin typeface="+mn-lt"/>
              </a:rPr>
            </a:br>
            <a:r>
              <a:rPr lang="en-US" sz="2000" dirty="0">
                <a:latin typeface="+mn-lt"/>
              </a:rPr>
              <a:t>*</a:t>
            </a:r>
            <a:r>
              <a:rPr lang="en-IE" sz="2000" b="0" dirty="0">
                <a:latin typeface="+mn-lt"/>
              </a:rPr>
              <a:t>New initiative 2024/2025*</a:t>
            </a:r>
            <a:br>
              <a:rPr lang="en-IE" sz="2000" b="0" dirty="0">
                <a:latin typeface="+mn-lt"/>
              </a:rPr>
            </a:br>
            <a:br>
              <a:rPr lang="en-IE" sz="2000" b="0" dirty="0">
                <a:latin typeface="+mn-lt"/>
              </a:rPr>
            </a:br>
            <a:r>
              <a:rPr lang="en-IE" sz="2000" b="0" dirty="0">
                <a:latin typeface="+mn-lt"/>
              </a:rPr>
              <a:t>Replaced Sports Bursary Award</a:t>
            </a:r>
            <a:br>
              <a:rPr kumimoji="0" lang="en-GB" sz="2000" b="0" i="0" u="none" strike="noStrike" kern="1200" cap="none" spc="0" normalizeH="0" baseline="0" noProof="0" dirty="0">
                <a:ln>
                  <a:noFill/>
                </a:ln>
                <a:effectLst/>
                <a:uLnTx/>
                <a:uFillTx/>
                <a:latin typeface="+mn-lt"/>
                <a:ea typeface="+mn-ea"/>
                <a:cs typeface="+mn-cs"/>
              </a:rPr>
            </a:br>
            <a:br>
              <a:rPr kumimoji="0" lang="en-GB" sz="2000" b="0" i="0" u="none" strike="noStrike" kern="1200" cap="none" spc="0" normalizeH="0" baseline="0" noProof="0" dirty="0">
                <a:ln>
                  <a:noFill/>
                </a:ln>
                <a:effectLst/>
                <a:uLnTx/>
                <a:uFillTx/>
                <a:latin typeface="+mn-lt"/>
                <a:ea typeface="+mn-ea"/>
                <a:cs typeface="+mn-cs"/>
              </a:rPr>
            </a:br>
            <a:r>
              <a:rPr lang="en-GB" sz="2000" b="0" dirty="0"/>
              <a:t>This initiative offers an opportunity to enhance student engagement. Through the bursaries, students can develop essential leadership skills, strengthen their professional practice and competencies, and contribute to the ongoing growth and development of sports clubs, societies, and volunteering activities</a:t>
            </a:r>
            <a:r>
              <a:rPr lang="en-GB" sz="2000" dirty="0"/>
              <a:t>.</a:t>
            </a:r>
            <a:br>
              <a:rPr kumimoji="0" lang="en-GB" sz="2000" b="0" i="0" u="none" strike="noStrike" kern="1200" cap="none" spc="0" normalizeH="0" baseline="0" noProof="0" dirty="0">
                <a:ln>
                  <a:noFill/>
                </a:ln>
                <a:effectLst/>
                <a:uLnTx/>
                <a:uFillTx/>
                <a:latin typeface="+mn-lt"/>
                <a:ea typeface="+mn-ea"/>
                <a:cs typeface="+mn-cs"/>
              </a:rPr>
            </a:br>
            <a:br>
              <a:rPr kumimoji="0" lang="en-GB" sz="2000" b="0" i="0" u="none" strike="noStrike" kern="1200" cap="none" spc="0" normalizeH="0" baseline="0" noProof="0" dirty="0">
                <a:ln>
                  <a:noFill/>
                </a:ln>
                <a:effectLst/>
                <a:uLnTx/>
                <a:uFillTx/>
                <a:latin typeface="+mn-lt"/>
                <a:ea typeface="+mn-ea"/>
                <a:cs typeface="+mn-cs"/>
              </a:rPr>
            </a:br>
            <a:r>
              <a:rPr kumimoji="0" lang="en-GB" sz="2000" b="0" i="0" u="none" strike="noStrike" kern="1200" cap="none" spc="0" normalizeH="0" baseline="0" noProof="0" dirty="0">
                <a:ln>
                  <a:noFill/>
                </a:ln>
                <a:effectLst/>
                <a:uLnTx/>
                <a:uFillTx/>
                <a:latin typeface="+mn-lt"/>
                <a:ea typeface="+mn-ea"/>
                <a:cs typeface="+mn-cs"/>
              </a:rPr>
              <a:t>Contribution from SDCC is €10,000. Award to individuals is €1000 per person. Total contribution from SDCC is €10,000</a:t>
            </a:r>
            <a:endParaRPr lang="en-IE" sz="2000" dirty="0">
              <a:latin typeface="+mn-lt"/>
            </a:endParaRPr>
          </a:p>
        </p:txBody>
      </p:sp>
      <p:sp>
        <p:nvSpPr>
          <p:cNvPr id="3" name="Text Placeholder 2">
            <a:extLst>
              <a:ext uri="{FF2B5EF4-FFF2-40B4-BE49-F238E27FC236}">
                <a16:creationId xmlns:a16="http://schemas.microsoft.com/office/drawing/2014/main" id="{5759D0BF-1EC5-5F01-10D3-AA4452B897A6}"/>
              </a:ext>
            </a:extLst>
          </p:cNvPr>
          <p:cNvSpPr>
            <a:spLocks noGrp="1"/>
          </p:cNvSpPr>
          <p:nvPr>
            <p:ph type="body" sz="quarter" idx="11"/>
          </p:nvPr>
        </p:nvSpPr>
        <p:spPr/>
        <p:txBody>
          <a:bodyPr/>
          <a:lstStyle/>
          <a:p>
            <a:r>
              <a:rPr lang="en-US" dirty="0"/>
              <a:t>Community Administration</a:t>
            </a:r>
          </a:p>
          <a:p>
            <a:endParaRPr lang="en-IE" dirty="0"/>
          </a:p>
        </p:txBody>
      </p:sp>
      <p:sp>
        <p:nvSpPr>
          <p:cNvPr id="4" name="Text Placeholder 3">
            <a:extLst>
              <a:ext uri="{FF2B5EF4-FFF2-40B4-BE49-F238E27FC236}">
                <a16:creationId xmlns:a16="http://schemas.microsoft.com/office/drawing/2014/main" id="{54D66881-D63A-5332-86CC-995712C1165E}"/>
              </a:ext>
            </a:extLst>
          </p:cNvPr>
          <p:cNvSpPr>
            <a:spLocks noGrp="1"/>
          </p:cNvSpPr>
          <p:nvPr>
            <p:ph type="body" sz="quarter" idx="12"/>
          </p:nvPr>
        </p:nvSpPr>
        <p:spPr>
          <a:xfrm>
            <a:off x="504470" y="609601"/>
            <a:ext cx="6239602" cy="352060"/>
          </a:xfrm>
        </p:spPr>
        <p:txBody>
          <a:bodyPr>
            <a:noAutofit/>
          </a:bodyPr>
          <a:lstStyle/>
          <a:p>
            <a:r>
              <a:rPr lang="en-GB" sz="2400" dirty="0"/>
              <a:t>SDCC/ TUD Student Life Bursary</a:t>
            </a:r>
            <a:endParaRPr lang="en-IE" sz="2400" dirty="0"/>
          </a:p>
        </p:txBody>
      </p:sp>
    </p:spTree>
    <p:extLst>
      <p:ext uri="{BB962C8B-B14F-4D97-AF65-F5344CB8AC3E}">
        <p14:creationId xmlns:p14="http://schemas.microsoft.com/office/powerpoint/2010/main" val="1665175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AFF96-91A7-B6A3-E83F-37CD20008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D2B40-0B40-9EB3-09A3-15E10C2914AD}"/>
              </a:ext>
            </a:extLst>
          </p:cNvPr>
          <p:cNvSpPr>
            <a:spLocks noGrp="1"/>
          </p:cNvSpPr>
          <p:nvPr>
            <p:ph type="title"/>
          </p:nvPr>
        </p:nvSpPr>
        <p:spPr>
          <a:xfrm>
            <a:off x="623392" y="1412776"/>
            <a:ext cx="8088927" cy="3646254"/>
          </a:xfrm>
        </p:spPr>
        <p:txBody>
          <a:bodyPr>
            <a:normAutofit fontScale="90000"/>
          </a:bodyPr>
          <a:lstStyle/>
          <a:p>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r>
              <a:rPr lang="en-GB" sz="2200" dirty="0">
                <a:latin typeface="Arial" panose="020B0604020202020204" pitchFamily="34" charset="0"/>
                <a:ea typeface="Aptos" panose="020B0004020202020204" pitchFamily="34" charset="0"/>
              </a:rPr>
              <a:t>What next:</a:t>
            </a: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r>
              <a:rPr lang="en-GB" sz="2200" b="0" dirty="0">
                <a:latin typeface="Arial" panose="020B0604020202020204" pitchFamily="34" charset="0"/>
                <a:ea typeface="Aptos" panose="020B0004020202020204" pitchFamily="34" charset="0"/>
              </a:rPr>
              <a:t>Seeking an </a:t>
            </a:r>
            <a:r>
              <a:rPr lang="en-GB" sz="2200" b="0" dirty="0">
                <a:latin typeface="+mn-lt"/>
              </a:rPr>
              <a:t>Increased budget to facilitate an award to all Partner Deis Schools</a:t>
            </a:r>
            <a:br>
              <a:rPr lang="en-GB" sz="2200" b="0" dirty="0">
                <a:latin typeface="+mn-lt"/>
              </a:rPr>
            </a:br>
            <a:br>
              <a:rPr lang="en-GB" sz="2200" b="0" dirty="0">
                <a:latin typeface="+mn-lt"/>
              </a:rPr>
            </a:br>
            <a:r>
              <a:rPr lang="en-GB" sz="2200" b="0" dirty="0">
                <a:latin typeface="+mn-lt"/>
              </a:rPr>
              <a:t>Allocating a budget for </a:t>
            </a:r>
            <a:r>
              <a:rPr lang="en-GB" sz="2200" b="0">
                <a:latin typeface="+mn-lt"/>
              </a:rPr>
              <a:t>a possible ‘Deserving Student Award’.</a:t>
            </a:r>
            <a:br>
              <a:rPr lang="en-GB" sz="2200" b="0" dirty="0">
                <a:latin typeface="+mn-lt"/>
              </a:rPr>
            </a:br>
            <a:br>
              <a:rPr lang="en-GB" sz="2200" b="0" dirty="0">
                <a:latin typeface="+mn-lt"/>
              </a:rPr>
            </a:br>
            <a:r>
              <a:rPr lang="en-GB" sz="2200" b="0" dirty="0">
                <a:latin typeface="+mn-lt"/>
              </a:rPr>
              <a:t>Continuous Review of awards scheme with TUD to ensure most deserving students are in receipt of the bursaries. </a:t>
            </a:r>
            <a:br>
              <a:rPr lang="en-GB" sz="2200" b="0" dirty="0">
                <a:latin typeface="+mn-lt"/>
              </a:rPr>
            </a:br>
            <a:r>
              <a:rPr lang="en-GB" sz="2200" b="0" dirty="0">
                <a:latin typeface="+mn-lt"/>
              </a:rPr>
              <a:t>.</a:t>
            </a:r>
            <a:br>
              <a:rPr lang="en-GB" sz="2200" dirty="0">
                <a:latin typeface="Arial" panose="020B0604020202020204" pitchFamily="34" charset="0"/>
                <a:ea typeface="Aptos" panose="020B0004020202020204" pitchFamily="34" charset="0"/>
              </a:rPr>
            </a:br>
            <a:br>
              <a:rPr lang="en-GB" sz="2400" dirty="0"/>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IE" sz="1600" dirty="0">
                <a:latin typeface="Arial" panose="020B0604020202020204" pitchFamily="34" charset="0"/>
                <a:ea typeface="Aptos" panose="020B0004020202020204" pitchFamily="34" charset="0"/>
              </a:rPr>
            </a:br>
            <a:br>
              <a:rPr lang="en-US" sz="1800" dirty="0"/>
            </a:br>
            <a:br>
              <a:rPr lang="en-US" sz="1800" dirty="0"/>
            </a:br>
            <a:br>
              <a:rPr lang="en-US" sz="1800" dirty="0"/>
            </a:br>
            <a:br>
              <a:rPr lang="en-US" sz="1800" dirty="0"/>
            </a:br>
            <a:br>
              <a:rPr lang="en-US" sz="1800" dirty="0"/>
            </a:br>
            <a:br>
              <a:rPr lang="en-US" sz="1800" dirty="0"/>
            </a:br>
            <a:r>
              <a:rPr kumimoji="0" lang="en-GB" sz="1700" b="0" i="0" u="none" strike="noStrike" kern="1200" cap="none" spc="0" normalizeH="0" baseline="0" noProof="0" dirty="0">
                <a:ln>
                  <a:noFill/>
                </a:ln>
                <a:effectLst/>
                <a:uLnTx/>
                <a:uFillTx/>
                <a:latin typeface="Arial" panose="020B0604020202020204" pitchFamily="34" charset="0"/>
                <a:ea typeface="+mn-ea"/>
              </a:rPr>
              <a:t>.</a:t>
            </a:r>
            <a:br>
              <a:rPr kumimoji="0" lang="en-GB" sz="1700" b="0" i="0" u="none" strike="noStrike" kern="1200" cap="none" spc="0" normalizeH="0" baseline="0" noProof="0" dirty="0">
                <a:ln>
                  <a:noFill/>
                </a:ln>
                <a:solidFill>
                  <a:srgbClr val="000000"/>
                </a:solidFill>
                <a:effectLst/>
                <a:uLnTx/>
                <a:uFillTx/>
                <a:latin typeface="Calibri" panose="020F0502020204030204"/>
                <a:ea typeface="+mn-ea"/>
                <a:cs typeface="+mn-cs"/>
              </a:rPr>
            </a:br>
            <a:endParaRPr lang="en-IE" sz="1600" dirty="0"/>
          </a:p>
        </p:txBody>
      </p:sp>
      <p:sp>
        <p:nvSpPr>
          <p:cNvPr id="3" name="Text Placeholder 2">
            <a:extLst>
              <a:ext uri="{FF2B5EF4-FFF2-40B4-BE49-F238E27FC236}">
                <a16:creationId xmlns:a16="http://schemas.microsoft.com/office/drawing/2014/main" id="{2A25DBF0-564A-C8FF-390D-12AE138494DA}"/>
              </a:ext>
            </a:extLst>
          </p:cNvPr>
          <p:cNvSpPr>
            <a:spLocks noGrp="1"/>
          </p:cNvSpPr>
          <p:nvPr>
            <p:ph type="body" sz="quarter" idx="11"/>
          </p:nvPr>
        </p:nvSpPr>
        <p:spPr/>
        <p:txBody>
          <a:bodyPr/>
          <a:lstStyle/>
          <a:p>
            <a:r>
              <a:rPr lang="en-US"/>
              <a:t>Community Administration</a:t>
            </a:r>
            <a:endParaRPr lang="en-IE" dirty="0"/>
          </a:p>
        </p:txBody>
      </p:sp>
      <p:sp>
        <p:nvSpPr>
          <p:cNvPr id="4" name="Text Placeholder 3">
            <a:extLst>
              <a:ext uri="{FF2B5EF4-FFF2-40B4-BE49-F238E27FC236}">
                <a16:creationId xmlns:a16="http://schemas.microsoft.com/office/drawing/2014/main" id="{74EAC0B3-F45C-5256-0787-9CFC05A45B80}"/>
              </a:ext>
            </a:extLst>
          </p:cNvPr>
          <p:cNvSpPr>
            <a:spLocks noGrp="1"/>
          </p:cNvSpPr>
          <p:nvPr>
            <p:ph type="body" sz="quarter" idx="12"/>
          </p:nvPr>
        </p:nvSpPr>
        <p:spPr>
          <a:xfrm>
            <a:off x="504470" y="609601"/>
            <a:ext cx="7679762" cy="352060"/>
          </a:xfrm>
        </p:spPr>
        <p:txBody>
          <a:bodyPr>
            <a:noAutofit/>
          </a:bodyPr>
          <a:lstStyle/>
          <a:p>
            <a:r>
              <a:rPr lang="en-GB" sz="2400" dirty="0"/>
              <a:t>TUD Education &amp; Student Life Bursary 2026/27</a:t>
            </a:r>
            <a:endParaRPr lang="en-IE" sz="2400" dirty="0"/>
          </a:p>
        </p:txBody>
      </p:sp>
    </p:spTree>
    <p:extLst>
      <p:ext uri="{BB962C8B-B14F-4D97-AF65-F5344CB8AC3E}">
        <p14:creationId xmlns:p14="http://schemas.microsoft.com/office/powerpoint/2010/main" val="100239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5375920" y="2309208"/>
            <a:ext cx="6219188" cy="2239587"/>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E2520-F4DE-402E-4098-377E0FF22C77}"/>
              </a:ext>
            </a:extLst>
          </p:cNvPr>
          <p:cNvSpPr>
            <a:spLocks noGrp="1"/>
          </p:cNvSpPr>
          <p:nvPr>
            <p:ph type="title"/>
          </p:nvPr>
        </p:nvSpPr>
        <p:spPr>
          <a:xfrm>
            <a:off x="623392" y="1412776"/>
            <a:ext cx="8088927" cy="3646254"/>
          </a:xfrm>
        </p:spPr>
        <p:txBody>
          <a:bodyPr>
            <a:normAutofit/>
          </a:bodyPr>
          <a:lstStyle/>
          <a:p>
            <a:pPr>
              <a:spcBef>
                <a:spcPct val="0"/>
              </a:spcBef>
              <a:spcAft>
                <a:spcPts val="600"/>
              </a:spcAft>
            </a:pPr>
            <a:br>
              <a:rPr lang="en-US" sz="2000" dirty="0">
                <a:latin typeface="+mn-lt"/>
              </a:rPr>
            </a:br>
            <a:r>
              <a:rPr lang="en-US" sz="2000" b="0" dirty="0">
                <a:latin typeface="+mn-lt"/>
              </a:rPr>
              <a:t>The</a:t>
            </a:r>
            <a:r>
              <a:rPr lang="en-US" sz="2000" dirty="0">
                <a:latin typeface="+mn-lt"/>
              </a:rPr>
              <a:t> </a:t>
            </a:r>
            <a:r>
              <a:rPr kumimoji="0" lang="en-GB" sz="2000" b="0" i="0" u="none" strike="noStrike" kern="1200" cap="none" spc="0" normalizeH="0" baseline="0" noProof="0" dirty="0">
                <a:ln>
                  <a:noFill/>
                </a:ln>
                <a:effectLst/>
                <a:uLnTx/>
                <a:uFillTx/>
                <a:latin typeface="+mn-lt"/>
                <a:ea typeface="+mn-ea"/>
                <a:cs typeface="+mn-cs"/>
              </a:rPr>
              <a:t>Programme was established in 2006 between South Dublin County Council &amp; IT Tallaght.</a:t>
            </a:r>
            <a:br>
              <a:rPr kumimoji="0" lang="en-GB" sz="2000" b="0" i="0" u="none" strike="noStrike" kern="1200" cap="none" spc="0" normalizeH="0" baseline="0" noProof="0" dirty="0">
                <a:ln>
                  <a:noFill/>
                </a:ln>
                <a:effectLst/>
                <a:uLnTx/>
                <a:uFillTx/>
                <a:latin typeface="+mn-lt"/>
                <a:ea typeface="+mn-ea"/>
                <a:cs typeface="+mn-cs"/>
              </a:rPr>
            </a:br>
            <a:br>
              <a:rPr kumimoji="0" lang="en-GB" sz="2000" b="0" i="0" u="none" strike="noStrike" kern="1200" cap="none" spc="0" normalizeH="0" baseline="0" noProof="0" dirty="0">
                <a:ln>
                  <a:noFill/>
                </a:ln>
                <a:effectLst/>
                <a:uLnTx/>
                <a:uFillTx/>
                <a:latin typeface="+mn-lt"/>
                <a:ea typeface="+mn-ea"/>
                <a:cs typeface="+mn-cs"/>
              </a:rPr>
            </a:br>
            <a:r>
              <a:rPr kumimoji="0" lang="en-GB" sz="2000" b="0" i="0" u="none" strike="noStrike" kern="1200" cap="none" spc="0" normalizeH="0" baseline="0" noProof="0" dirty="0">
                <a:ln>
                  <a:noFill/>
                </a:ln>
                <a:effectLst/>
                <a:uLnTx/>
                <a:uFillTx/>
                <a:latin typeface="+mn-lt"/>
                <a:ea typeface="+mn-ea"/>
                <a:cs typeface="+mn-cs"/>
              </a:rPr>
              <a:t>In 2019, IT Tallaght merged into Technological University Dublin (TU Dublin).</a:t>
            </a:r>
            <a:br>
              <a:rPr kumimoji="0" lang="en-GB" sz="2000" b="0" i="0" u="none" strike="noStrike" kern="1200" cap="none" spc="0" normalizeH="0" baseline="0" noProof="0" dirty="0">
                <a:ln>
                  <a:noFill/>
                </a:ln>
                <a:effectLst/>
                <a:uLnTx/>
                <a:uFillTx/>
                <a:latin typeface="+mn-lt"/>
                <a:ea typeface="+mn-ea"/>
                <a:cs typeface="+mn-cs"/>
              </a:rPr>
            </a:br>
            <a:br>
              <a:rPr kumimoji="0" lang="en-GB" sz="2000" b="0" i="0" u="none" strike="noStrike" kern="1200" cap="none" spc="0" normalizeH="0" baseline="0" noProof="0" dirty="0">
                <a:ln>
                  <a:noFill/>
                </a:ln>
                <a:effectLst/>
                <a:uLnTx/>
                <a:uFillTx/>
                <a:latin typeface="+mn-lt"/>
                <a:ea typeface="+mn-ea"/>
                <a:cs typeface="+mn-cs"/>
              </a:rPr>
            </a:br>
            <a:r>
              <a:rPr kumimoji="0" lang="en-GB" sz="2000" b="0" i="0" u="none" strike="noStrike" kern="1200" cap="none" spc="0" normalizeH="0" baseline="0" noProof="0" dirty="0">
                <a:ln>
                  <a:noFill/>
                </a:ln>
                <a:effectLst/>
                <a:uLnTx/>
                <a:uFillTx/>
                <a:latin typeface="+mn-lt"/>
                <a:ea typeface="+mn-ea"/>
                <a:cs typeface="+mn-cs"/>
              </a:rPr>
              <a:t>Aim of bursary: Encourage students from disadvantaged areas to stay in</a:t>
            </a:r>
            <a:r>
              <a:rPr lang="en-GB" sz="2000" b="0" kern="1200" spc="0" dirty="0">
                <a:latin typeface="+mn-lt"/>
                <a:ea typeface="+mn-ea"/>
                <a:cs typeface="+mn-cs"/>
              </a:rPr>
              <a:t> </a:t>
            </a:r>
            <a:r>
              <a:rPr kumimoji="0" lang="en-GB" sz="2000" b="0" i="0" u="none" strike="noStrike" kern="1200" cap="none" spc="0" normalizeH="0" baseline="0" noProof="0" dirty="0">
                <a:ln>
                  <a:noFill/>
                </a:ln>
                <a:effectLst/>
                <a:uLnTx/>
                <a:uFillTx/>
                <a:latin typeface="+mn-lt"/>
                <a:ea typeface="+mn-ea"/>
                <a:cs typeface="+mn-cs"/>
              </a:rPr>
              <a:t>higher education</a:t>
            </a:r>
            <a:br>
              <a:rPr kumimoji="0" lang="en-GB" sz="2000" b="0" i="0" u="none" strike="noStrike" kern="1200" cap="none" spc="0" normalizeH="0" baseline="0" noProof="0" dirty="0">
                <a:ln>
                  <a:noFill/>
                </a:ln>
                <a:effectLst/>
                <a:uLnTx/>
                <a:uFillTx/>
                <a:latin typeface="+mn-lt"/>
                <a:ea typeface="+mn-ea"/>
                <a:cs typeface="+mn-cs"/>
              </a:rPr>
            </a:br>
            <a:br>
              <a:rPr kumimoji="0" lang="en-GB" sz="2000" b="0" i="0" u="none" strike="noStrike" kern="1200" cap="none" spc="0" normalizeH="0" baseline="0" noProof="0" dirty="0">
                <a:ln>
                  <a:noFill/>
                </a:ln>
                <a:effectLst/>
                <a:uLnTx/>
                <a:uFillTx/>
                <a:latin typeface="+mn-lt"/>
                <a:ea typeface="+mn-ea"/>
                <a:cs typeface="+mn-cs"/>
              </a:rPr>
            </a:br>
            <a:r>
              <a:rPr kumimoji="0" lang="en-GB" sz="2000" b="0" i="0" u="none" strike="noStrike" kern="1200" cap="none" spc="0" normalizeH="0" baseline="0" noProof="0" dirty="0">
                <a:ln>
                  <a:noFill/>
                </a:ln>
                <a:effectLst/>
                <a:uLnTx/>
                <a:uFillTx/>
                <a:latin typeface="+mn-lt"/>
                <a:ea typeface="+mn-ea"/>
                <a:cs typeface="+mn-cs"/>
              </a:rPr>
              <a:t>Provides funding for additional education-related expenses.</a:t>
            </a:r>
            <a:endParaRPr lang="en-IE" sz="2000" dirty="0">
              <a:latin typeface="+mn-lt"/>
            </a:endParaRPr>
          </a:p>
        </p:txBody>
      </p:sp>
      <p:sp>
        <p:nvSpPr>
          <p:cNvPr id="3" name="Text Placeholder 2">
            <a:extLst>
              <a:ext uri="{FF2B5EF4-FFF2-40B4-BE49-F238E27FC236}">
                <a16:creationId xmlns:a16="http://schemas.microsoft.com/office/drawing/2014/main" id="{E7E957FE-34D6-068B-7095-006A2F5D501C}"/>
              </a:ext>
            </a:extLst>
          </p:cNvPr>
          <p:cNvSpPr>
            <a:spLocks noGrp="1"/>
          </p:cNvSpPr>
          <p:nvPr>
            <p:ph type="body" sz="quarter" idx="11"/>
          </p:nvPr>
        </p:nvSpPr>
        <p:spPr/>
        <p:txBody>
          <a:bodyPr/>
          <a:lstStyle/>
          <a:p>
            <a:r>
              <a:rPr lang="en-US" dirty="0"/>
              <a:t>Community Administration</a:t>
            </a:r>
          </a:p>
          <a:p>
            <a:endParaRPr lang="en-IE" dirty="0"/>
          </a:p>
        </p:txBody>
      </p:sp>
      <p:sp>
        <p:nvSpPr>
          <p:cNvPr id="4" name="Text Placeholder 3">
            <a:extLst>
              <a:ext uri="{FF2B5EF4-FFF2-40B4-BE49-F238E27FC236}">
                <a16:creationId xmlns:a16="http://schemas.microsoft.com/office/drawing/2014/main" id="{265E874E-CE3C-35F9-2D82-84158CA227A4}"/>
              </a:ext>
            </a:extLst>
          </p:cNvPr>
          <p:cNvSpPr>
            <a:spLocks noGrp="1"/>
          </p:cNvSpPr>
          <p:nvPr>
            <p:ph type="body" sz="quarter" idx="12"/>
          </p:nvPr>
        </p:nvSpPr>
        <p:spPr>
          <a:xfrm>
            <a:off x="504470" y="609601"/>
            <a:ext cx="6239602" cy="352060"/>
          </a:xfrm>
        </p:spPr>
        <p:txBody>
          <a:bodyPr>
            <a:noAutofit/>
          </a:bodyPr>
          <a:lstStyle/>
          <a:p>
            <a:r>
              <a:rPr lang="en-GB" sz="2400" dirty="0"/>
              <a:t>SDCC/ TUD Education Bursary - overview</a:t>
            </a:r>
            <a:endParaRPr lang="en-IE" sz="2400" dirty="0"/>
          </a:p>
        </p:txBody>
      </p:sp>
    </p:spTree>
    <p:extLst>
      <p:ext uri="{BB962C8B-B14F-4D97-AF65-F5344CB8AC3E}">
        <p14:creationId xmlns:p14="http://schemas.microsoft.com/office/powerpoint/2010/main" val="4266882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DD5CD-77FE-0459-4ECD-B263D36ABB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D17107-3EBC-186E-C229-919B36A15A3D}"/>
              </a:ext>
            </a:extLst>
          </p:cNvPr>
          <p:cNvSpPr>
            <a:spLocks noGrp="1"/>
          </p:cNvSpPr>
          <p:nvPr>
            <p:ph type="title"/>
          </p:nvPr>
        </p:nvSpPr>
        <p:spPr>
          <a:xfrm>
            <a:off x="623392" y="1412776"/>
            <a:ext cx="8088927" cy="3646254"/>
          </a:xfrm>
        </p:spPr>
        <p:txBody>
          <a:bodyPr>
            <a:normAutofit fontScale="90000"/>
          </a:bodyPr>
          <a:lstStyle/>
          <a:p>
            <a:pPr marL="0">
              <a:spcBef>
                <a:spcPct val="0"/>
              </a:spcBef>
              <a:spcAft>
                <a:spcPts val="600"/>
              </a:spcAft>
            </a:pPr>
            <a:br>
              <a:rPr lang="en-GB" sz="1600" dirty="0">
                <a:latin typeface="Arial" panose="020B0604020202020204" pitchFamily="34" charset="0"/>
                <a:ea typeface="Aptos" panose="020B0004020202020204" pitchFamily="34" charset="0"/>
              </a:rPr>
            </a:br>
            <a:br>
              <a:rPr lang="en-GB" sz="16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r>
              <a:rPr lang="en-GB" sz="2200" u="sng" dirty="0">
                <a:latin typeface="+mn-lt"/>
                <a:ea typeface="Aptos" panose="020B0004020202020204" pitchFamily="34" charset="0"/>
              </a:rPr>
              <a:t>How it works:</a:t>
            </a:r>
            <a:br>
              <a:rPr lang="en-GB" sz="2200" b="0" dirty="0">
                <a:latin typeface="+mn-lt"/>
                <a:ea typeface="Aptos" panose="020B0004020202020204" pitchFamily="34" charset="0"/>
              </a:rPr>
            </a:br>
            <a:br>
              <a:rPr lang="en-GB" sz="2200" b="0" dirty="0">
                <a:latin typeface="+mn-lt"/>
                <a:ea typeface="Aptos" panose="020B0004020202020204" pitchFamily="34" charset="0"/>
              </a:rPr>
            </a:br>
            <a:r>
              <a:rPr lang="en-GB" sz="2200" b="0" dirty="0">
                <a:latin typeface="+mn-lt"/>
                <a:ea typeface="Aptos" panose="020B0004020202020204" pitchFamily="34" charset="0"/>
              </a:rPr>
              <a:t>8 awards for first-year students.</a:t>
            </a:r>
            <a:br>
              <a:rPr lang="en-GB" sz="2200" b="0" dirty="0">
                <a:latin typeface="+mn-lt"/>
                <a:ea typeface="Aptos" panose="020B0004020202020204" pitchFamily="34" charset="0"/>
              </a:rPr>
            </a:br>
            <a:br>
              <a:rPr lang="en-GB" sz="2200" b="0" dirty="0">
                <a:latin typeface="+mn-lt"/>
                <a:ea typeface="Aptos" panose="020B0004020202020204" pitchFamily="34" charset="0"/>
              </a:rPr>
            </a:br>
            <a:r>
              <a:rPr lang="en-GB" sz="2200" b="0" dirty="0">
                <a:latin typeface="+mn-lt"/>
                <a:ea typeface="Aptos" panose="020B0004020202020204" pitchFamily="34" charset="0"/>
              </a:rPr>
              <a:t>8 awards for second-year students (continuing from the previous year).</a:t>
            </a:r>
            <a:br>
              <a:rPr lang="en-GB" sz="2200" b="0" dirty="0">
                <a:latin typeface="+mn-lt"/>
                <a:ea typeface="Aptos" panose="020B0004020202020204" pitchFamily="34" charset="0"/>
              </a:rPr>
            </a:br>
            <a:br>
              <a:rPr lang="en-GB" sz="2200" b="0" dirty="0">
                <a:latin typeface="+mn-lt"/>
                <a:ea typeface="Aptos" panose="020B0004020202020204" pitchFamily="34" charset="0"/>
              </a:rPr>
            </a:br>
            <a:r>
              <a:rPr lang="en-GB" sz="2200" b="0" dirty="0">
                <a:latin typeface="+mn-lt"/>
                <a:ea typeface="Aptos" panose="020B0004020202020204" pitchFamily="34" charset="0"/>
              </a:rPr>
              <a:t>Value: €2,500 per student.</a:t>
            </a:r>
            <a:br>
              <a:rPr lang="en-GB" sz="2200" b="0" dirty="0">
                <a:latin typeface="+mn-lt"/>
                <a:ea typeface="Aptos" panose="020B0004020202020204" pitchFamily="34" charset="0"/>
              </a:rPr>
            </a:br>
            <a:br>
              <a:rPr lang="en-GB" sz="2200" b="0" dirty="0">
                <a:latin typeface="+mn-lt"/>
                <a:ea typeface="Aptos" panose="020B0004020202020204" pitchFamily="34" charset="0"/>
              </a:rPr>
            </a:br>
            <a:r>
              <a:rPr lang="en-GB" sz="2200" b="0" dirty="0">
                <a:latin typeface="+mn-lt"/>
                <a:ea typeface="Aptos" panose="020B0004020202020204" pitchFamily="34" charset="0"/>
              </a:rPr>
              <a:t>Second-year payment is subject to successful completion of first year.</a:t>
            </a:r>
            <a:br>
              <a:rPr lang="en-IE" sz="1600" dirty="0">
                <a:latin typeface="Arial" panose="020B0604020202020204" pitchFamily="34" charset="0"/>
                <a:ea typeface="Aptos" panose="020B0004020202020204" pitchFamily="34" charset="0"/>
              </a:rPr>
            </a:br>
            <a:br>
              <a:rPr lang="en-US" sz="1800" dirty="0"/>
            </a:br>
            <a:br>
              <a:rPr lang="en-US" sz="1800" dirty="0"/>
            </a:br>
            <a:br>
              <a:rPr lang="en-US" sz="1800" dirty="0"/>
            </a:br>
            <a:br>
              <a:rPr lang="en-US" sz="1800" dirty="0"/>
            </a:br>
            <a:br>
              <a:rPr lang="en-US" sz="1800" dirty="0"/>
            </a:br>
            <a:br>
              <a:rPr lang="en-US" sz="1800" dirty="0"/>
            </a:br>
            <a:r>
              <a:rPr kumimoji="0" lang="en-GB" sz="1700" b="0" i="0" u="none" strike="noStrike" kern="1200" cap="none" spc="0" normalizeH="0" baseline="0" noProof="0" dirty="0">
                <a:ln>
                  <a:noFill/>
                </a:ln>
                <a:effectLst/>
                <a:uLnTx/>
                <a:uFillTx/>
                <a:latin typeface="Arial" panose="020B0604020202020204" pitchFamily="34" charset="0"/>
                <a:ea typeface="+mn-ea"/>
              </a:rPr>
              <a:t>.</a:t>
            </a:r>
            <a:br>
              <a:rPr kumimoji="0" lang="en-GB" sz="1700" b="0" i="0" u="none" strike="noStrike" kern="1200" cap="none" spc="0" normalizeH="0" baseline="0" noProof="0" dirty="0">
                <a:ln>
                  <a:noFill/>
                </a:ln>
                <a:solidFill>
                  <a:srgbClr val="000000"/>
                </a:solidFill>
                <a:effectLst/>
                <a:uLnTx/>
                <a:uFillTx/>
                <a:latin typeface="Calibri" panose="020F0502020204030204"/>
                <a:ea typeface="+mn-ea"/>
                <a:cs typeface="+mn-cs"/>
              </a:rPr>
            </a:br>
            <a:endParaRPr lang="en-IE" sz="1600" dirty="0"/>
          </a:p>
        </p:txBody>
      </p:sp>
      <p:sp>
        <p:nvSpPr>
          <p:cNvPr id="3" name="Text Placeholder 2">
            <a:extLst>
              <a:ext uri="{FF2B5EF4-FFF2-40B4-BE49-F238E27FC236}">
                <a16:creationId xmlns:a16="http://schemas.microsoft.com/office/drawing/2014/main" id="{951C9E4F-A177-CC05-B42E-2D40771126F7}"/>
              </a:ext>
            </a:extLst>
          </p:cNvPr>
          <p:cNvSpPr>
            <a:spLocks noGrp="1"/>
          </p:cNvSpPr>
          <p:nvPr>
            <p:ph type="body" sz="quarter" idx="11"/>
          </p:nvPr>
        </p:nvSpPr>
        <p:spPr/>
        <p:txBody>
          <a:bodyPr/>
          <a:lstStyle/>
          <a:p>
            <a:r>
              <a:rPr lang="en-US" dirty="0"/>
              <a:t>Community Administration</a:t>
            </a:r>
            <a:endParaRPr lang="en-IE" dirty="0"/>
          </a:p>
        </p:txBody>
      </p:sp>
      <p:sp>
        <p:nvSpPr>
          <p:cNvPr id="4" name="Text Placeholder 3">
            <a:extLst>
              <a:ext uri="{FF2B5EF4-FFF2-40B4-BE49-F238E27FC236}">
                <a16:creationId xmlns:a16="http://schemas.microsoft.com/office/drawing/2014/main" id="{4A96638D-1018-EA11-F4C0-91566344AF45}"/>
              </a:ext>
            </a:extLst>
          </p:cNvPr>
          <p:cNvSpPr>
            <a:spLocks noGrp="1"/>
          </p:cNvSpPr>
          <p:nvPr>
            <p:ph type="body" sz="quarter" idx="12"/>
          </p:nvPr>
        </p:nvSpPr>
        <p:spPr>
          <a:xfrm>
            <a:off x="504470" y="609601"/>
            <a:ext cx="6239602" cy="352060"/>
          </a:xfrm>
        </p:spPr>
        <p:txBody>
          <a:bodyPr>
            <a:noAutofit/>
          </a:bodyPr>
          <a:lstStyle/>
          <a:p>
            <a:r>
              <a:rPr lang="en-GB" sz="2400" dirty="0"/>
              <a:t>SDCC/ TUD Education Bursary</a:t>
            </a:r>
            <a:endParaRPr lang="en-IE" sz="2400" dirty="0"/>
          </a:p>
        </p:txBody>
      </p:sp>
    </p:spTree>
    <p:extLst>
      <p:ext uri="{BB962C8B-B14F-4D97-AF65-F5344CB8AC3E}">
        <p14:creationId xmlns:p14="http://schemas.microsoft.com/office/powerpoint/2010/main" val="2230471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AFC93-38F9-949E-4B80-14478E64CC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16D1CA-1A9B-E3E8-A20F-19E5DAE374CD}"/>
              </a:ext>
            </a:extLst>
          </p:cNvPr>
          <p:cNvSpPr>
            <a:spLocks noGrp="1"/>
          </p:cNvSpPr>
          <p:nvPr>
            <p:ph type="title"/>
          </p:nvPr>
        </p:nvSpPr>
        <p:spPr>
          <a:xfrm>
            <a:off x="407368" y="1340768"/>
            <a:ext cx="10513168" cy="4680520"/>
          </a:xfrm>
        </p:spPr>
        <p:txBody>
          <a:bodyPr>
            <a:normAutofit fontScale="90000"/>
          </a:bodyPr>
          <a:lstStyle/>
          <a:p>
            <a:pPr marL="342900" indent="-342900">
              <a:spcBef>
                <a:spcPct val="0"/>
              </a:spcBef>
              <a:spcAft>
                <a:spcPts val="600"/>
              </a:spcAft>
              <a:buFont typeface="Wingdings" panose="05000000000000000000" pitchFamily="2" charset="2"/>
              <a:buChar char="§"/>
            </a:pPr>
            <a:br>
              <a:rPr lang="en-GB" sz="2200" b="0" dirty="0">
                <a:latin typeface="Arial" panose="020B0604020202020204" pitchFamily="34" charset="0"/>
                <a:ea typeface="Aptos" panose="020B0004020202020204" pitchFamily="34" charset="0"/>
              </a:rPr>
            </a:br>
            <a:br>
              <a:rPr lang="en-GB" sz="2200" b="0" dirty="0">
                <a:latin typeface="Arial" panose="020B0604020202020204" pitchFamily="34" charset="0"/>
                <a:ea typeface="Aptos" panose="020B0004020202020204" pitchFamily="34" charset="0"/>
              </a:rPr>
            </a:br>
            <a:br>
              <a:rPr lang="en-GB" sz="2200" b="0" dirty="0">
                <a:latin typeface="Arial" panose="020B0604020202020204" pitchFamily="34" charset="0"/>
                <a:ea typeface="Aptos" panose="020B0004020202020204" pitchFamily="34" charset="0"/>
              </a:rPr>
            </a:br>
            <a:br>
              <a:rPr lang="en-GB" sz="2200" b="0" dirty="0">
                <a:latin typeface="Arial" panose="020B0604020202020204" pitchFamily="34" charset="0"/>
                <a:ea typeface="Aptos" panose="020B0004020202020204" pitchFamily="34" charset="0"/>
              </a:rPr>
            </a:br>
            <a:br>
              <a:rPr lang="en-GB" sz="2200" b="0" dirty="0">
                <a:latin typeface="Arial" panose="020B0604020202020204" pitchFamily="34" charset="0"/>
                <a:ea typeface="Aptos" panose="020B0004020202020204" pitchFamily="34" charset="0"/>
              </a:rPr>
            </a:br>
            <a:r>
              <a:rPr lang="en-GB" sz="2200" b="0" dirty="0">
                <a:latin typeface="Arial" panose="020B0604020202020204" pitchFamily="34" charset="0"/>
                <a:ea typeface="Aptos" panose="020B0004020202020204" pitchFamily="34" charset="0"/>
              </a:rPr>
              <a:t>Students must be registered on a Level 6, 7 or 8 Programme at TU Dublin.</a:t>
            </a:r>
            <a:br>
              <a:rPr lang="en-GB" sz="2200" b="0" dirty="0">
                <a:latin typeface="Arial" panose="020B0604020202020204" pitchFamily="34" charset="0"/>
                <a:ea typeface="Aptos" panose="020B0004020202020204" pitchFamily="34" charset="0"/>
              </a:rPr>
            </a:br>
            <a:br>
              <a:rPr lang="en-GB" sz="2200" b="0" dirty="0">
                <a:latin typeface="Arial" panose="020B0604020202020204" pitchFamily="34" charset="0"/>
                <a:ea typeface="Aptos" panose="020B0004020202020204" pitchFamily="34" charset="0"/>
              </a:rPr>
            </a:br>
            <a:r>
              <a:rPr lang="en-GB" sz="2200" b="0" dirty="0">
                <a:latin typeface="Arial" panose="020B0604020202020204" pitchFamily="34" charset="0"/>
                <a:ea typeface="Aptos" panose="020B0004020202020204" pitchFamily="34" charset="0"/>
              </a:rPr>
              <a:t>First-year award: given to the highest Leaving Certificate scorer from selected partner DEIS schools in SDCC area.</a:t>
            </a:r>
            <a:br>
              <a:rPr lang="en-GB" sz="2200" b="0" dirty="0">
                <a:latin typeface="Arial" panose="020B0604020202020204" pitchFamily="34" charset="0"/>
                <a:ea typeface="Aptos" panose="020B0004020202020204" pitchFamily="34" charset="0"/>
              </a:rPr>
            </a:br>
            <a:br>
              <a:rPr lang="en-GB" sz="2200" b="0" dirty="0">
                <a:latin typeface="Arial" panose="020B0604020202020204" pitchFamily="34" charset="0"/>
                <a:ea typeface="Aptos" panose="020B0004020202020204" pitchFamily="34" charset="0"/>
              </a:rPr>
            </a:br>
            <a:r>
              <a:rPr lang="en-GB" sz="2000" b="0" dirty="0">
                <a:latin typeface="Arial" panose="020B0604020202020204" pitchFamily="34" charset="0"/>
                <a:ea typeface="Aptos" panose="020B0004020202020204" pitchFamily="34" charset="0"/>
              </a:rPr>
              <a:t>Collinstown Park Community College</a:t>
            </a:r>
            <a:br>
              <a:rPr lang="en-GB" sz="2000" b="0" dirty="0">
                <a:latin typeface="Arial" panose="020B0604020202020204" pitchFamily="34" charset="0"/>
                <a:ea typeface="Aptos" panose="020B0004020202020204" pitchFamily="34" charset="0"/>
              </a:rPr>
            </a:br>
            <a:r>
              <a:rPr lang="en-GB" sz="2000" b="0" dirty="0" err="1">
                <a:latin typeface="Arial" panose="020B0604020202020204" pitchFamily="34" charset="0"/>
                <a:ea typeface="Aptos" panose="020B0004020202020204" pitchFamily="34" charset="0"/>
              </a:rPr>
              <a:t>Deansrath</a:t>
            </a:r>
            <a:r>
              <a:rPr lang="en-GB" sz="2000" b="0" dirty="0">
                <a:latin typeface="Arial" panose="020B0604020202020204" pitchFamily="34" charset="0"/>
                <a:ea typeface="Aptos" panose="020B0004020202020204" pitchFamily="34" charset="0"/>
              </a:rPr>
              <a:t> Community College</a:t>
            </a:r>
            <a:br>
              <a:rPr lang="en-GB" sz="2000" b="0" dirty="0">
                <a:latin typeface="Arial" panose="020B0604020202020204" pitchFamily="34" charset="0"/>
                <a:ea typeface="Aptos" panose="020B0004020202020204" pitchFamily="34" charset="0"/>
              </a:rPr>
            </a:br>
            <a:r>
              <a:rPr lang="en-GB" sz="2000" b="0" dirty="0">
                <a:latin typeface="Arial" panose="020B0604020202020204" pitchFamily="34" charset="0"/>
                <a:ea typeface="Aptos" panose="020B0004020202020204" pitchFamily="34" charset="0"/>
              </a:rPr>
              <a:t>St Kevin’s Community College</a:t>
            </a:r>
            <a:br>
              <a:rPr lang="en-GB" sz="2000" b="0" dirty="0">
                <a:latin typeface="Arial" panose="020B0604020202020204" pitchFamily="34" charset="0"/>
                <a:ea typeface="Aptos" panose="020B0004020202020204" pitchFamily="34" charset="0"/>
              </a:rPr>
            </a:br>
            <a:r>
              <a:rPr lang="en-GB" sz="2000" b="0" dirty="0">
                <a:latin typeface="Arial" panose="020B0604020202020204" pitchFamily="34" charset="0"/>
                <a:ea typeface="Aptos" panose="020B0004020202020204" pitchFamily="34" charset="0"/>
              </a:rPr>
              <a:t>St Aidan’s Community School</a:t>
            </a:r>
            <a:br>
              <a:rPr lang="en-GB" sz="2000" b="0" dirty="0">
                <a:latin typeface="Arial" panose="020B0604020202020204" pitchFamily="34" charset="0"/>
                <a:ea typeface="Aptos" panose="020B0004020202020204" pitchFamily="34" charset="0"/>
              </a:rPr>
            </a:br>
            <a:r>
              <a:rPr lang="en-GB" sz="2000" b="0" dirty="0">
                <a:latin typeface="Arial" panose="020B0604020202020204" pitchFamily="34" charset="0"/>
                <a:ea typeface="Aptos" panose="020B0004020202020204" pitchFamily="34" charset="0"/>
              </a:rPr>
              <a:t>Killinarden Community School</a:t>
            </a:r>
            <a:br>
              <a:rPr lang="en-GB" sz="2000" b="0" dirty="0">
                <a:latin typeface="Arial" panose="020B0604020202020204" pitchFamily="34" charset="0"/>
                <a:ea typeface="Aptos" panose="020B0004020202020204" pitchFamily="34" charset="0"/>
              </a:rPr>
            </a:br>
            <a:r>
              <a:rPr lang="en-GB" sz="2000" b="0" dirty="0">
                <a:latin typeface="Arial" panose="020B0604020202020204" pitchFamily="34" charset="0"/>
                <a:ea typeface="Aptos" panose="020B0004020202020204" pitchFamily="34" charset="0"/>
              </a:rPr>
              <a:t>St Mark’s Community School</a:t>
            </a:r>
            <a:br>
              <a:rPr lang="en-GB" sz="2000" b="0" dirty="0">
                <a:latin typeface="Arial" panose="020B0604020202020204" pitchFamily="34" charset="0"/>
                <a:ea typeface="Aptos" panose="020B0004020202020204" pitchFamily="34" charset="0"/>
              </a:rPr>
            </a:br>
            <a:r>
              <a:rPr lang="en-GB" sz="2000" b="0" dirty="0">
                <a:latin typeface="Arial" panose="020B0604020202020204" pitchFamily="34" charset="0"/>
                <a:ea typeface="Aptos" panose="020B0004020202020204" pitchFamily="34" charset="0"/>
              </a:rPr>
              <a:t>Coláiste de </a:t>
            </a:r>
            <a:r>
              <a:rPr lang="en-GB" sz="2000" b="0" dirty="0" err="1">
                <a:latin typeface="Arial" panose="020B0604020202020204" pitchFamily="34" charset="0"/>
                <a:ea typeface="Aptos" panose="020B0004020202020204" pitchFamily="34" charset="0"/>
              </a:rPr>
              <a:t>híde</a:t>
            </a:r>
            <a:br>
              <a:rPr lang="en-GB" sz="2000" b="0" dirty="0">
                <a:latin typeface="Arial" panose="020B0604020202020204" pitchFamily="34" charset="0"/>
                <a:ea typeface="Aptos" panose="020B0004020202020204" pitchFamily="34" charset="0"/>
              </a:rPr>
            </a:br>
            <a:r>
              <a:rPr lang="en-GB" sz="2000" b="0" dirty="0">
                <a:latin typeface="Arial" panose="020B0604020202020204" pitchFamily="34" charset="0"/>
                <a:ea typeface="Aptos" panose="020B0004020202020204" pitchFamily="34" charset="0"/>
              </a:rPr>
              <a:t>Tallaght Community School</a:t>
            </a:r>
            <a:br>
              <a:rPr lang="en-GB" sz="2000" b="0" dirty="0">
                <a:latin typeface="Arial" panose="020B0604020202020204" pitchFamily="34" charset="0"/>
                <a:ea typeface="Aptos" panose="020B0004020202020204" pitchFamily="34" charset="0"/>
              </a:rPr>
            </a:br>
            <a:r>
              <a:rPr lang="en-GB" sz="2000" b="0" dirty="0">
                <a:latin typeface="Arial" panose="020B0604020202020204" pitchFamily="34" charset="0"/>
                <a:ea typeface="Aptos" panose="020B0004020202020204" pitchFamily="34" charset="0"/>
              </a:rPr>
              <a:t>Mount Seskin Community College</a:t>
            </a:r>
            <a:br>
              <a:rPr lang="en-GB" sz="2000" b="0" dirty="0">
                <a:latin typeface="Arial" panose="020B0604020202020204" pitchFamily="34" charset="0"/>
                <a:ea typeface="Aptos" panose="020B0004020202020204" pitchFamily="34" charset="0"/>
              </a:rPr>
            </a:br>
            <a:br>
              <a:rPr lang="en-GB" sz="2000" b="0" dirty="0">
                <a:latin typeface="Arial" panose="020B0604020202020204" pitchFamily="34" charset="0"/>
                <a:ea typeface="Aptos" panose="020B0004020202020204" pitchFamily="34" charset="0"/>
              </a:rPr>
            </a:br>
            <a:r>
              <a:rPr lang="en-GB" sz="2000" b="0" dirty="0">
                <a:latin typeface="Arial" panose="020B0604020202020204" pitchFamily="34" charset="0"/>
                <a:ea typeface="Aptos" panose="020B0004020202020204" pitchFamily="34" charset="0"/>
              </a:rPr>
              <a:t>*</a:t>
            </a:r>
            <a:r>
              <a:rPr lang="en-GB" sz="2000" dirty="0">
                <a:latin typeface="Arial" panose="020B0604020202020204" pitchFamily="34" charset="0"/>
                <a:ea typeface="Aptos" panose="020B0004020202020204" pitchFamily="34" charset="0"/>
              </a:rPr>
              <a:t>Current</a:t>
            </a:r>
            <a:r>
              <a:rPr lang="en-GB" sz="2000" b="0" dirty="0">
                <a:latin typeface="Arial" panose="020B0604020202020204" pitchFamily="34" charset="0"/>
                <a:ea typeface="Aptos" panose="020B0004020202020204" pitchFamily="34" charset="0"/>
              </a:rPr>
              <a:t> </a:t>
            </a:r>
            <a:r>
              <a:rPr lang="en-GB" sz="2000" dirty="0">
                <a:latin typeface="Arial" panose="020B0604020202020204" pitchFamily="34" charset="0"/>
                <a:ea typeface="Aptos" panose="020B0004020202020204" pitchFamily="34" charset="0"/>
              </a:rPr>
              <a:t>Budget for 8 schools – seeking increase due to updated partner Deis School List*</a:t>
            </a:r>
            <a:br>
              <a:rPr lang="en-GB" sz="2000" b="0" dirty="0">
                <a:latin typeface="Arial" panose="020B0604020202020204" pitchFamily="34" charset="0"/>
                <a:ea typeface="Aptos" panose="020B0004020202020204" pitchFamily="34" charset="0"/>
              </a:rPr>
            </a:br>
            <a:br>
              <a:rPr lang="en-GB" sz="2000" b="0" dirty="0">
                <a:latin typeface="Arial" panose="020B0604020202020204" pitchFamily="34" charset="0"/>
                <a:ea typeface="Aptos" panose="020B0004020202020204" pitchFamily="34" charset="0"/>
              </a:rPr>
            </a:br>
            <a:br>
              <a:rPr lang="en-IE" sz="2000" dirty="0">
                <a:latin typeface="Arial" panose="020B0604020202020204" pitchFamily="34" charset="0"/>
                <a:ea typeface="Aptos" panose="020B0004020202020204" pitchFamily="34" charset="0"/>
              </a:rPr>
            </a:br>
            <a:br>
              <a:rPr lang="en-US" sz="1800" dirty="0"/>
            </a:br>
            <a:br>
              <a:rPr lang="en-US" sz="1800" dirty="0"/>
            </a:br>
            <a:br>
              <a:rPr lang="en-US" sz="1800" dirty="0"/>
            </a:br>
            <a:br>
              <a:rPr lang="en-US" sz="1800" dirty="0"/>
            </a:br>
            <a:br>
              <a:rPr lang="en-US" sz="1800" dirty="0"/>
            </a:br>
            <a:br>
              <a:rPr lang="en-US" sz="1800" dirty="0"/>
            </a:br>
            <a:r>
              <a:rPr kumimoji="0" lang="en-GB" sz="1700" b="0" i="0" u="none" strike="noStrike" kern="1200" cap="none" spc="0" normalizeH="0" baseline="0" noProof="0" dirty="0">
                <a:ln>
                  <a:noFill/>
                </a:ln>
                <a:effectLst/>
                <a:uLnTx/>
                <a:uFillTx/>
                <a:latin typeface="Arial" panose="020B0604020202020204" pitchFamily="34" charset="0"/>
                <a:ea typeface="+mn-ea"/>
              </a:rPr>
              <a:t>.</a:t>
            </a:r>
            <a:br>
              <a:rPr kumimoji="0" lang="en-GB" sz="1700" b="0" i="0" u="none" strike="noStrike" kern="1200" cap="none" spc="0" normalizeH="0" baseline="0" noProof="0" dirty="0">
                <a:ln>
                  <a:noFill/>
                </a:ln>
                <a:solidFill>
                  <a:srgbClr val="000000"/>
                </a:solidFill>
                <a:effectLst/>
                <a:uLnTx/>
                <a:uFillTx/>
                <a:latin typeface="Calibri" panose="020F0502020204030204"/>
                <a:ea typeface="+mn-ea"/>
                <a:cs typeface="+mn-cs"/>
              </a:rPr>
            </a:br>
            <a:endParaRPr lang="en-IE" sz="1600" dirty="0"/>
          </a:p>
        </p:txBody>
      </p:sp>
      <p:sp>
        <p:nvSpPr>
          <p:cNvPr id="3" name="Text Placeholder 2">
            <a:extLst>
              <a:ext uri="{FF2B5EF4-FFF2-40B4-BE49-F238E27FC236}">
                <a16:creationId xmlns:a16="http://schemas.microsoft.com/office/drawing/2014/main" id="{8E226714-3836-91C1-F0B3-7D922389DEDF}"/>
              </a:ext>
            </a:extLst>
          </p:cNvPr>
          <p:cNvSpPr>
            <a:spLocks noGrp="1"/>
          </p:cNvSpPr>
          <p:nvPr>
            <p:ph type="body" sz="quarter" idx="11"/>
          </p:nvPr>
        </p:nvSpPr>
        <p:spPr/>
        <p:txBody>
          <a:bodyPr/>
          <a:lstStyle/>
          <a:p>
            <a:r>
              <a:rPr lang="en-US" dirty="0"/>
              <a:t>Community Administration</a:t>
            </a:r>
            <a:endParaRPr lang="en-IE" dirty="0"/>
          </a:p>
        </p:txBody>
      </p:sp>
      <p:sp>
        <p:nvSpPr>
          <p:cNvPr id="4" name="Text Placeholder 3">
            <a:extLst>
              <a:ext uri="{FF2B5EF4-FFF2-40B4-BE49-F238E27FC236}">
                <a16:creationId xmlns:a16="http://schemas.microsoft.com/office/drawing/2014/main" id="{D1AF595F-7D40-38D3-566A-EAD5E33B3A63}"/>
              </a:ext>
            </a:extLst>
          </p:cNvPr>
          <p:cNvSpPr>
            <a:spLocks noGrp="1"/>
          </p:cNvSpPr>
          <p:nvPr>
            <p:ph type="body" sz="quarter" idx="12"/>
          </p:nvPr>
        </p:nvSpPr>
        <p:spPr>
          <a:xfrm>
            <a:off x="504470" y="609601"/>
            <a:ext cx="6239602" cy="352060"/>
          </a:xfrm>
        </p:spPr>
        <p:txBody>
          <a:bodyPr>
            <a:noAutofit/>
          </a:bodyPr>
          <a:lstStyle/>
          <a:p>
            <a:r>
              <a:rPr lang="en-GB" sz="2400" u="sng" dirty="0">
                <a:latin typeface="Arial" panose="020B0604020202020204" pitchFamily="34" charset="0"/>
                <a:ea typeface="Aptos" panose="020B0004020202020204" pitchFamily="34" charset="0"/>
              </a:rPr>
              <a:t>Eligibility: </a:t>
            </a:r>
            <a:r>
              <a:rPr lang="en-GB" sz="2400" dirty="0"/>
              <a:t>SDCC/TUD Education Bursary</a:t>
            </a:r>
            <a:endParaRPr lang="en-IE" sz="2400" dirty="0"/>
          </a:p>
        </p:txBody>
      </p:sp>
    </p:spTree>
    <p:extLst>
      <p:ext uri="{BB962C8B-B14F-4D97-AF65-F5344CB8AC3E}">
        <p14:creationId xmlns:p14="http://schemas.microsoft.com/office/powerpoint/2010/main" val="3977844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7A59A-BCB8-FD62-AF6F-138EF89DF4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5B174F-0C55-F980-892A-B61D5919A2ED}"/>
              </a:ext>
            </a:extLst>
          </p:cNvPr>
          <p:cNvSpPr>
            <a:spLocks noGrp="1"/>
          </p:cNvSpPr>
          <p:nvPr>
            <p:ph type="title"/>
          </p:nvPr>
        </p:nvSpPr>
        <p:spPr>
          <a:xfrm>
            <a:off x="623392" y="1412776"/>
            <a:ext cx="8088927" cy="3646254"/>
          </a:xfrm>
        </p:spPr>
        <p:txBody>
          <a:bodyPr>
            <a:normAutofit fontScale="90000"/>
          </a:bodyPr>
          <a:lstStyle/>
          <a:p>
            <a:pPr marL="0">
              <a:spcBef>
                <a:spcPct val="0"/>
              </a:spcBef>
              <a:spcAft>
                <a:spcPts val="600"/>
              </a:spcAft>
            </a:pP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r>
              <a:rPr lang="en-GB" sz="2200" b="0" dirty="0">
                <a:latin typeface="Arial" panose="020B0604020202020204" pitchFamily="34" charset="0"/>
                <a:ea typeface="Aptos" panose="020B0004020202020204" pitchFamily="34" charset="0"/>
              </a:rPr>
              <a:t>Designed to reduce financial barriers to students in higher education.</a:t>
            </a:r>
            <a:br>
              <a:rPr lang="en-GB" sz="2200" b="0" dirty="0">
                <a:latin typeface="Arial" panose="020B0604020202020204" pitchFamily="34" charset="0"/>
                <a:ea typeface="Aptos" panose="020B0004020202020204" pitchFamily="34" charset="0"/>
              </a:rPr>
            </a:br>
            <a:br>
              <a:rPr lang="en-GB" sz="2200" b="0" dirty="0">
                <a:latin typeface="Arial" panose="020B0604020202020204" pitchFamily="34" charset="0"/>
                <a:ea typeface="Aptos" panose="020B0004020202020204" pitchFamily="34" charset="0"/>
              </a:rPr>
            </a:br>
            <a:r>
              <a:rPr lang="en-GB" sz="2200" b="0" dirty="0">
                <a:latin typeface="Arial" panose="020B0604020202020204" pitchFamily="34" charset="0"/>
                <a:ea typeface="Aptos" panose="020B0004020202020204" pitchFamily="34" charset="0"/>
              </a:rPr>
              <a:t>Focus on local disadvantaged communities in South Dublin County.</a:t>
            </a:r>
            <a:br>
              <a:rPr lang="en-GB" sz="2200" b="0" dirty="0">
                <a:latin typeface="Arial" panose="020B0604020202020204" pitchFamily="34" charset="0"/>
                <a:ea typeface="Aptos" panose="020B0004020202020204" pitchFamily="34" charset="0"/>
              </a:rPr>
            </a:br>
            <a:br>
              <a:rPr lang="en-GB" sz="2200" b="0" dirty="0">
                <a:latin typeface="Arial" panose="020B0604020202020204" pitchFamily="34" charset="0"/>
                <a:ea typeface="Aptos" panose="020B0004020202020204" pitchFamily="34" charset="0"/>
              </a:rPr>
            </a:br>
            <a:r>
              <a:rPr lang="en-GB" sz="2200" b="0" dirty="0">
                <a:latin typeface="Arial" panose="020B0604020202020204" pitchFamily="34" charset="0"/>
                <a:ea typeface="Aptos" panose="020B0004020202020204" pitchFamily="34" charset="0"/>
              </a:rPr>
              <a:t>Promotes educational progression &amp; achievement.</a:t>
            </a:r>
            <a:br>
              <a:rPr lang="en-IE" sz="1600" dirty="0">
                <a:latin typeface="Arial" panose="020B0604020202020204" pitchFamily="34" charset="0"/>
                <a:ea typeface="Aptos" panose="020B0004020202020204" pitchFamily="34" charset="0"/>
              </a:rPr>
            </a:br>
            <a:br>
              <a:rPr lang="en-US" sz="1800" dirty="0"/>
            </a:br>
            <a:br>
              <a:rPr lang="en-US" sz="1800" dirty="0"/>
            </a:br>
            <a:br>
              <a:rPr lang="en-US" sz="1800" dirty="0"/>
            </a:br>
            <a:br>
              <a:rPr lang="en-US" sz="1800" dirty="0"/>
            </a:br>
            <a:br>
              <a:rPr lang="en-US" sz="1800" dirty="0"/>
            </a:br>
            <a:br>
              <a:rPr lang="en-US" sz="1800" dirty="0"/>
            </a:br>
            <a:r>
              <a:rPr kumimoji="0" lang="en-GB" sz="1700" b="0" i="0" u="none" strike="noStrike" kern="1200" cap="none" spc="0" normalizeH="0" baseline="0" noProof="0" dirty="0">
                <a:ln>
                  <a:noFill/>
                </a:ln>
                <a:effectLst/>
                <a:uLnTx/>
                <a:uFillTx/>
                <a:latin typeface="Arial" panose="020B0604020202020204" pitchFamily="34" charset="0"/>
                <a:ea typeface="+mn-ea"/>
              </a:rPr>
              <a:t>.</a:t>
            </a:r>
            <a:br>
              <a:rPr kumimoji="0" lang="en-GB" sz="1700" b="0" i="0" u="none" strike="noStrike" kern="1200" cap="none" spc="0" normalizeH="0" baseline="0" noProof="0" dirty="0">
                <a:ln>
                  <a:noFill/>
                </a:ln>
                <a:solidFill>
                  <a:srgbClr val="000000"/>
                </a:solidFill>
                <a:effectLst/>
                <a:uLnTx/>
                <a:uFillTx/>
                <a:latin typeface="Calibri" panose="020F0502020204030204"/>
                <a:ea typeface="+mn-ea"/>
                <a:cs typeface="+mn-cs"/>
              </a:rPr>
            </a:br>
            <a:endParaRPr lang="en-IE" sz="1600" dirty="0"/>
          </a:p>
        </p:txBody>
      </p:sp>
      <p:sp>
        <p:nvSpPr>
          <p:cNvPr id="3" name="Text Placeholder 2">
            <a:extLst>
              <a:ext uri="{FF2B5EF4-FFF2-40B4-BE49-F238E27FC236}">
                <a16:creationId xmlns:a16="http://schemas.microsoft.com/office/drawing/2014/main" id="{FB52FE40-C6FA-893A-EBCC-3F0C7DB499BF}"/>
              </a:ext>
            </a:extLst>
          </p:cNvPr>
          <p:cNvSpPr>
            <a:spLocks noGrp="1"/>
          </p:cNvSpPr>
          <p:nvPr>
            <p:ph type="body" sz="quarter" idx="11"/>
          </p:nvPr>
        </p:nvSpPr>
        <p:spPr/>
        <p:txBody>
          <a:bodyPr/>
          <a:lstStyle/>
          <a:p>
            <a:r>
              <a:rPr lang="en-US" dirty="0"/>
              <a:t>Community Administration</a:t>
            </a:r>
            <a:endParaRPr lang="en-IE" dirty="0"/>
          </a:p>
        </p:txBody>
      </p:sp>
      <p:sp>
        <p:nvSpPr>
          <p:cNvPr id="4" name="Text Placeholder 3">
            <a:extLst>
              <a:ext uri="{FF2B5EF4-FFF2-40B4-BE49-F238E27FC236}">
                <a16:creationId xmlns:a16="http://schemas.microsoft.com/office/drawing/2014/main" id="{2F204F96-EE1D-2294-39AD-8763AF4CA087}"/>
              </a:ext>
            </a:extLst>
          </p:cNvPr>
          <p:cNvSpPr>
            <a:spLocks noGrp="1"/>
          </p:cNvSpPr>
          <p:nvPr>
            <p:ph type="body" sz="quarter" idx="12"/>
          </p:nvPr>
        </p:nvSpPr>
        <p:spPr>
          <a:xfrm>
            <a:off x="504470" y="609601"/>
            <a:ext cx="6239602" cy="352060"/>
          </a:xfrm>
        </p:spPr>
        <p:txBody>
          <a:bodyPr>
            <a:noAutofit/>
          </a:bodyPr>
          <a:lstStyle/>
          <a:p>
            <a:r>
              <a:rPr lang="en-GB" sz="2400" dirty="0"/>
              <a:t>Key Aim: SDCC/TUD Education Bursary</a:t>
            </a:r>
            <a:endParaRPr lang="en-IE" sz="2400" dirty="0"/>
          </a:p>
        </p:txBody>
      </p:sp>
    </p:spTree>
    <p:extLst>
      <p:ext uri="{BB962C8B-B14F-4D97-AF65-F5344CB8AC3E}">
        <p14:creationId xmlns:p14="http://schemas.microsoft.com/office/powerpoint/2010/main" val="898797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00B24-A067-E156-ABAF-F53F13EFD4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ED1826-2E42-0C00-3105-FD274C31137A}"/>
              </a:ext>
            </a:extLst>
          </p:cNvPr>
          <p:cNvSpPr>
            <a:spLocks noGrp="1"/>
          </p:cNvSpPr>
          <p:nvPr>
            <p:ph type="title"/>
          </p:nvPr>
        </p:nvSpPr>
        <p:spPr>
          <a:xfrm>
            <a:off x="623392" y="1412776"/>
            <a:ext cx="8088927" cy="3646254"/>
          </a:xfrm>
        </p:spPr>
        <p:txBody>
          <a:bodyPr>
            <a:normAutofit fontScale="90000"/>
          </a:bodyPr>
          <a:lstStyle/>
          <a:p>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r>
              <a:rPr lang="en-GB" sz="2200" b="0" dirty="0">
                <a:latin typeface="+mn-lt"/>
              </a:rPr>
              <a:t>Fifteen students were honoured in 2024: eight first-years starting their studies and seven second-years continuing with programme support. Each received €2,500 for 2024/2025. A runner-up from TU Dublin’s Access Programme also earned a special grant for their dedication.</a:t>
            </a:r>
            <a:br>
              <a:rPr lang="en-GB" sz="2200" b="0" dirty="0">
                <a:latin typeface="+mn-lt"/>
              </a:rPr>
            </a:br>
            <a:br>
              <a:rPr lang="en-GB" sz="2200" b="0" dirty="0">
                <a:latin typeface="+mn-lt"/>
              </a:rPr>
            </a:br>
            <a:r>
              <a:rPr lang="en-GB" sz="2200" b="0" dirty="0">
                <a:latin typeface="+mn-lt"/>
              </a:rPr>
              <a:t>Cllr Mick Duff, representing the Mayor, thanked TU Dublin for its partnership: “Your support makes this possible, and we look forward to continuing it.” To the students, he added: “Your achievements and places at TU Dublin are commendable. Congratulations to all.</a:t>
            </a:r>
            <a:br>
              <a:rPr lang="en-GB" sz="2200" dirty="0">
                <a:latin typeface="Arial" panose="020B0604020202020204" pitchFamily="34" charset="0"/>
                <a:ea typeface="Aptos" panose="020B0004020202020204" pitchFamily="34" charset="0"/>
              </a:rPr>
            </a:br>
            <a:br>
              <a:rPr lang="en-GB" sz="2400" dirty="0"/>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GB" sz="2200" dirty="0">
                <a:latin typeface="Arial" panose="020B0604020202020204" pitchFamily="34" charset="0"/>
                <a:ea typeface="Aptos" panose="020B0004020202020204" pitchFamily="34" charset="0"/>
              </a:rPr>
            </a:br>
            <a:br>
              <a:rPr lang="en-IE" sz="1600" dirty="0">
                <a:latin typeface="Arial" panose="020B0604020202020204" pitchFamily="34" charset="0"/>
                <a:ea typeface="Aptos" panose="020B0004020202020204" pitchFamily="34" charset="0"/>
              </a:rPr>
            </a:br>
            <a:br>
              <a:rPr lang="en-US" sz="1800" dirty="0"/>
            </a:br>
            <a:br>
              <a:rPr lang="en-US" sz="1800" dirty="0"/>
            </a:br>
            <a:br>
              <a:rPr lang="en-US" sz="1800" dirty="0"/>
            </a:br>
            <a:br>
              <a:rPr lang="en-US" sz="1800" dirty="0"/>
            </a:br>
            <a:br>
              <a:rPr lang="en-US" sz="1800" dirty="0"/>
            </a:br>
            <a:br>
              <a:rPr lang="en-US" sz="1800" dirty="0"/>
            </a:br>
            <a:r>
              <a:rPr kumimoji="0" lang="en-GB" sz="1700" b="0" i="0" u="none" strike="noStrike" kern="1200" cap="none" spc="0" normalizeH="0" baseline="0" noProof="0" dirty="0">
                <a:ln>
                  <a:noFill/>
                </a:ln>
                <a:effectLst/>
                <a:uLnTx/>
                <a:uFillTx/>
                <a:latin typeface="Arial" panose="020B0604020202020204" pitchFamily="34" charset="0"/>
                <a:ea typeface="+mn-ea"/>
              </a:rPr>
              <a:t>.</a:t>
            </a:r>
            <a:br>
              <a:rPr kumimoji="0" lang="en-GB" sz="1700" b="0" i="0" u="none" strike="noStrike" kern="1200" cap="none" spc="0" normalizeH="0" baseline="0" noProof="0" dirty="0">
                <a:ln>
                  <a:noFill/>
                </a:ln>
                <a:solidFill>
                  <a:srgbClr val="000000"/>
                </a:solidFill>
                <a:effectLst/>
                <a:uLnTx/>
                <a:uFillTx/>
                <a:latin typeface="Calibri" panose="020F0502020204030204"/>
                <a:ea typeface="+mn-ea"/>
                <a:cs typeface="+mn-cs"/>
              </a:rPr>
            </a:br>
            <a:endParaRPr lang="en-IE" sz="1600" dirty="0"/>
          </a:p>
        </p:txBody>
      </p:sp>
      <p:sp>
        <p:nvSpPr>
          <p:cNvPr id="3" name="Text Placeholder 2">
            <a:extLst>
              <a:ext uri="{FF2B5EF4-FFF2-40B4-BE49-F238E27FC236}">
                <a16:creationId xmlns:a16="http://schemas.microsoft.com/office/drawing/2014/main" id="{015D1CB7-7EFD-0B6F-739D-31EB4271453F}"/>
              </a:ext>
            </a:extLst>
          </p:cNvPr>
          <p:cNvSpPr>
            <a:spLocks noGrp="1"/>
          </p:cNvSpPr>
          <p:nvPr>
            <p:ph type="body" sz="quarter" idx="11"/>
          </p:nvPr>
        </p:nvSpPr>
        <p:spPr/>
        <p:txBody>
          <a:bodyPr/>
          <a:lstStyle/>
          <a:p>
            <a:r>
              <a:rPr lang="en-US"/>
              <a:t>Community Administration</a:t>
            </a:r>
            <a:endParaRPr lang="en-IE" dirty="0"/>
          </a:p>
        </p:txBody>
      </p:sp>
      <p:sp>
        <p:nvSpPr>
          <p:cNvPr id="4" name="Text Placeholder 3">
            <a:extLst>
              <a:ext uri="{FF2B5EF4-FFF2-40B4-BE49-F238E27FC236}">
                <a16:creationId xmlns:a16="http://schemas.microsoft.com/office/drawing/2014/main" id="{EF92ACAD-A0AC-B271-6ECD-2376B2CBA843}"/>
              </a:ext>
            </a:extLst>
          </p:cNvPr>
          <p:cNvSpPr>
            <a:spLocks noGrp="1"/>
          </p:cNvSpPr>
          <p:nvPr>
            <p:ph type="body" sz="quarter" idx="12"/>
          </p:nvPr>
        </p:nvSpPr>
        <p:spPr>
          <a:xfrm>
            <a:off x="504470" y="609601"/>
            <a:ext cx="7679762" cy="352060"/>
          </a:xfrm>
        </p:spPr>
        <p:txBody>
          <a:bodyPr>
            <a:noAutofit/>
          </a:bodyPr>
          <a:lstStyle/>
          <a:p>
            <a:r>
              <a:rPr lang="en-GB" sz="2400" dirty="0"/>
              <a:t>Awards Ceremony TUD Education Bursary 2024/25</a:t>
            </a:r>
            <a:endParaRPr lang="en-IE" sz="2400" dirty="0"/>
          </a:p>
        </p:txBody>
      </p:sp>
    </p:spTree>
    <p:extLst>
      <p:ext uri="{BB962C8B-B14F-4D97-AF65-F5344CB8AC3E}">
        <p14:creationId xmlns:p14="http://schemas.microsoft.com/office/powerpoint/2010/main" val="3760486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2C338-5420-D089-C10C-E088F0E74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C5719F-7FA5-9FCD-DA87-418B5FBD5872}"/>
              </a:ext>
            </a:extLst>
          </p:cNvPr>
          <p:cNvSpPr>
            <a:spLocks noGrp="1"/>
          </p:cNvSpPr>
          <p:nvPr>
            <p:ph type="title"/>
          </p:nvPr>
        </p:nvSpPr>
        <p:spPr>
          <a:xfrm>
            <a:off x="623392" y="1412776"/>
            <a:ext cx="8088927" cy="3646254"/>
          </a:xfrm>
        </p:spPr>
        <p:txBody>
          <a:bodyPr>
            <a:normAutofit/>
          </a:bodyPr>
          <a:lstStyle/>
          <a:p>
            <a:pPr marL="0">
              <a:spcBef>
                <a:spcPct val="0"/>
              </a:spcBef>
              <a:spcAft>
                <a:spcPts val="600"/>
              </a:spcAft>
            </a:pPr>
            <a:br>
              <a:rPr lang="en-IE" sz="1600" dirty="0">
                <a:latin typeface="Arial" panose="020B0604020202020204" pitchFamily="34" charset="0"/>
                <a:ea typeface="Aptos" panose="020B0004020202020204" pitchFamily="34" charset="0"/>
              </a:rPr>
            </a:br>
            <a:br>
              <a:rPr lang="en-US" sz="1800" dirty="0"/>
            </a:br>
            <a:r>
              <a:rPr kumimoji="0" lang="en-GB" sz="1700" b="0" i="0" u="none" strike="noStrike" kern="1200" cap="none" spc="0" normalizeH="0" baseline="0" noProof="0" dirty="0">
                <a:ln>
                  <a:noFill/>
                </a:ln>
                <a:effectLst/>
                <a:uLnTx/>
                <a:uFillTx/>
                <a:latin typeface="Arial" panose="020B0604020202020204" pitchFamily="34" charset="0"/>
                <a:ea typeface="+mn-ea"/>
              </a:rPr>
              <a:t>.</a:t>
            </a:r>
            <a:br>
              <a:rPr kumimoji="0" lang="en-GB" sz="1700" b="0" i="0" u="none" strike="noStrike" kern="1200" cap="none" spc="0" normalizeH="0" baseline="0" noProof="0" dirty="0">
                <a:ln>
                  <a:noFill/>
                </a:ln>
                <a:solidFill>
                  <a:srgbClr val="000000"/>
                </a:solidFill>
                <a:effectLst/>
                <a:uLnTx/>
                <a:uFillTx/>
                <a:latin typeface="Calibri" panose="020F0502020204030204"/>
                <a:ea typeface="+mn-ea"/>
                <a:cs typeface="+mn-cs"/>
              </a:rPr>
            </a:br>
            <a:endParaRPr lang="en-IE" sz="1600" dirty="0"/>
          </a:p>
        </p:txBody>
      </p:sp>
      <p:sp>
        <p:nvSpPr>
          <p:cNvPr id="3" name="Text Placeholder 2">
            <a:extLst>
              <a:ext uri="{FF2B5EF4-FFF2-40B4-BE49-F238E27FC236}">
                <a16:creationId xmlns:a16="http://schemas.microsoft.com/office/drawing/2014/main" id="{75465200-2E6D-45CA-B7DC-A330A97973C0}"/>
              </a:ext>
            </a:extLst>
          </p:cNvPr>
          <p:cNvSpPr>
            <a:spLocks noGrp="1"/>
          </p:cNvSpPr>
          <p:nvPr>
            <p:ph type="body" sz="quarter" idx="11"/>
          </p:nvPr>
        </p:nvSpPr>
        <p:spPr/>
        <p:txBody>
          <a:bodyPr/>
          <a:lstStyle/>
          <a:p>
            <a:r>
              <a:rPr lang="en-US" dirty="0"/>
              <a:t>Community Administration and Finance</a:t>
            </a:r>
          </a:p>
          <a:p>
            <a:endParaRPr lang="en-IE" dirty="0"/>
          </a:p>
        </p:txBody>
      </p:sp>
      <p:sp>
        <p:nvSpPr>
          <p:cNvPr id="4" name="Text Placeholder 3">
            <a:extLst>
              <a:ext uri="{FF2B5EF4-FFF2-40B4-BE49-F238E27FC236}">
                <a16:creationId xmlns:a16="http://schemas.microsoft.com/office/drawing/2014/main" id="{70100EB7-4569-1AC9-F234-9D0AF43B528E}"/>
              </a:ext>
            </a:extLst>
          </p:cNvPr>
          <p:cNvSpPr>
            <a:spLocks noGrp="1"/>
          </p:cNvSpPr>
          <p:nvPr>
            <p:ph type="body" sz="quarter" idx="12"/>
          </p:nvPr>
        </p:nvSpPr>
        <p:spPr>
          <a:xfrm>
            <a:off x="504469" y="609601"/>
            <a:ext cx="8207849" cy="352060"/>
          </a:xfrm>
        </p:spPr>
        <p:txBody>
          <a:bodyPr>
            <a:noAutofit/>
          </a:bodyPr>
          <a:lstStyle/>
          <a:p>
            <a:r>
              <a:rPr lang="en-GB" sz="2400" dirty="0"/>
              <a:t>Awards Ceremony TUD Education Bursary 2024/25</a:t>
            </a:r>
            <a:endParaRPr lang="en-IE" sz="2400" dirty="0"/>
          </a:p>
        </p:txBody>
      </p:sp>
      <p:pic>
        <p:nvPicPr>
          <p:cNvPr id="5" name="Picture 4">
            <a:extLst>
              <a:ext uri="{FF2B5EF4-FFF2-40B4-BE49-F238E27FC236}">
                <a16:creationId xmlns:a16="http://schemas.microsoft.com/office/drawing/2014/main" id="{7B76B7A9-7F2A-2B2E-6313-335AA7167E61}"/>
              </a:ext>
            </a:extLst>
          </p:cNvPr>
          <p:cNvPicPr>
            <a:picLocks noChangeAspect="1"/>
          </p:cNvPicPr>
          <p:nvPr/>
        </p:nvPicPr>
        <p:blipFill>
          <a:blip r:embed="rId2"/>
          <a:stretch>
            <a:fillRect/>
          </a:stretch>
        </p:blipFill>
        <p:spPr>
          <a:xfrm>
            <a:off x="911424" y="1258322"/>
            <a:ext cx="4188315" cy="2164268"/>
          </a:xfrm>
          <a:prstGeom prst="rect">
            <a:avLst/>
          </a:prstGeom>
        </p:spPr>
      </p:pic>
      <p:pic>
        <p:nvPicPr>
          <p:cNvPr id="6" name="Picture 5">
            <a:extLst>
              <a:ext uri="{FF2B5EF4-FFF2-40B4-BE49-F238E27FC236}">
                <a16:creationId xmlns:a16="http://schemas.microsoft.com/office/drawing/2014/main" id="{1760F440-7250-823B-F101-B81502C26FC6}"/>
              </a:ext>
            </a:extLst>
          </p:cNvPr>
          <p:cNvPicPr>
            <a:picLocks noChangeAspect="1"/>
          </p:cNvPicPr>
          <p:nvPr/>
        </p:nvPicPr>
        <p:blipFill>
          <a:blip r:embed="rId3"/>
          <a:stretch>
            <a:fillRect/>
          </a:stretch>
        </p:blipFill>
        <p:spPr>
          <a:xfrm>
            <a:off x="904148" y="3743951"/>
            <a:ext cx="4188315" cy="2164268"/>
          </a:xfrm>
          <a:prstGeom prst="rect">
            <a:avLst/>
          </a:prstGeom>
        </p:spPr>
      </p:pic>
      <p:pic>
        <p:nvPicPr>
          <p:cNvPr id="8" name="Picture 7">
            <a:extLst>
              <a:ext uri="{FF2B5EF4-FFF2-40B4-BE49-F238E27FC236}">
                <a16:creationId xmlns:a16="http://schemas.microsoft.com/office/drawing/2014/main" id="{03A239EE-4A40-CD4C-ED5D-59F6484C2B60}"/>
              </a:ext>
            </a:extLst>
          </p:cNvPr>
          <p:cNvPicPr>
            <a:picLocks noChangeAspect="1"/>
          </p:cNvPicPr>
          <p:nvPr/>
        </p:nvPicPr>
        <p:blipFill>
          <a:blip r:embed="rId4"/>
          <a:stretch>
            <a:fillRect/>
          </a:stretch>
        </p:blipFill>
        <p:spPr>
          <a:xfrm>
            <a:off x="5906214" y="1816672"/>
            <a:ext cx="4817754" cy="3211836"/>
          </a:xfrm>
          <a:prstGeom prst="rect">
            <a:avLst/>
          </a:prstGeom>
        </p:spPr>
      </p:pic>
    </p:spTree>
    <p:extLst>
      <p:ext uri="{BB962C8B-B14F-4D97-AF65-F5344CB8AC3E}">
        <p14:creationId xmlns:p14="http://schemas.microsoft.com/office/powerpoint/2010/main" val="2010475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A6E94-187C-E7E2-0DA9-2BE00BDC92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175565-16CC-3594-9CB1-049CE671FD2E}"/>
              </a:ext>
            </a:extLst>
          </p:cNvPr>
          <p:cNvSpPr>
            <a:spLocks noGrp="1"/>
          </p:cNvSpPr>
          <p:nvPr>
            <p:ph type="title"/>
          </p:nvPr>
        </p:nvSpPr>
        <p:spPr>
          <a:xfrm>
            <a:off x="623392" y="1412776"/>
            <a:ext cx="8088927" cy="3646254"/>
          </a:xfrm>
        </p:spPr>
        <p:txBody>
          <a:bodyPr>
            <a:normAutofit/>
          </a:bodyPr>
          <a:lstStyle/>
          <a:p>
            <a:pPr marL="0">
              <a:spcBef>
                <a:spcPct val="0"/>
              </a:spcBef>
              <a:spcAft>
                <a:spcPts val="600"/>
              </a:spcAft>
            </a:pPr>
            <a:br>
              <a:rPr lang="en-IE" sz="1600" dirty="0">
                <a:latin typeface="Arial" panose="020B0604020202020204" pitchFamily="34" charset="0"/>
                <a:ea typeface="Aptos" panose="020B0004020202020204" pitchFamily="34" charset="0"/>
              </a:rPr>
            </a:br>
            <a:br>
              <a:rPr lang="en-US" sz="1800" dirty="0"/>
            </a:br>
            <a:r>
              <a:rPr kumimoji="0" lang="en-GB" sz="1700" b="0" i="0" u="none" strike="noStrike" kern="1200" cap="none" spc="0" normalizeH="0" baseline="0" noProof="0" dirty="0">
                <a:ln>
                  <a:noFill/>
                </a:ln>
                <a:effectLst/>
                <a:uLnTx/>
                <a:uFillTx/>
                <a:latin typeface="Arial" panose="020B0604020202020204" pitchFamily="34" charset="0"/>
                <a:ea typeface="+mn-ea"/>
              </a:rPr>
              <a:t>.</a:t>
            </a:r>
            <a:br>
              <a:rPr kumimoji="0" lang="en-GB" sz="1700" b="0" i="0" u="none" strike="noStrike" kern="1200" cap="none" spc="0" normalizeH="0" baseline="0" noProof="0" dirty="0">
                <a:ln>
                  <a:noFill/>
                </a:ln>
                <a:solidFill>
                  <a:srgbClr val="000000"/>
                </a:solidFill>
                <a:effectLst/>
                <a:uLnTx/>
                <a:uFillTx/>
                <a:latin typeface="Calibri" panose="020F0502020204030204"/>
                <a:ea typeface="+mn-ea"/>
                <a:cs typeface="+mn-cs"/>
              </a:rPr>
            </a:br>
            <a:endParaRPr lang="en-IE" sz="1600" dirty="0"/>
          </a:p>
        </p:txBody>
      </p:sp>
      <p:sp>
        <p:nvSpPr>
          <p:cNvPr id="3" name="Text Placeholder 2">
            <a:extLst>
              <a:ext uri="{FF2B5EF4-FFF2-40B4-BE49-F238E27FC236}">
                <a16:creationId xmlns:a16="http://schemas.microsoft.com/office/drawing/2014/main" id="{BE3E164B-268F-A03E-4EC0-0F2E3C24F156}"/>
              </a:ext>
            </a:extLst>
          </p:cNvPr>
          <p:cNvSpPr>
            <a:spLocks noGrp="1"/>
          </p:cNvSpPr>
          <p:nvPr>
            <p:ph type="body" sz="quarter" idx="11"/>
          </p:nvPr>
        </p:nvSpPr>
        <p:spPr/>
        <p:txBody>
          <a:bodyPr/>
          <a:lstStyle/>
          <a:p>
            <a:r>
              <a:rPr lang="en-US" dirty="0"/>
              <a:t>Community Administration</a:t>
            </a:r>
            <a:endParaRPr lang="en-IE" dirty="0"/>
          </a:p>
        </p:txBody>
      </p:sp>
      <p:sp>
        <p:nvSpPr>
          <p:cNvPr id="4" name="Text Placeholder 3">
            <a:extLst>
              <a:ext uri="{FF2B5EF4-FFF2-40B4-BE49-F238E27FC236}">
                <a16:creationId xmlns:a16="http://schemas.microsoft.com/office/drawing/2014/main" id="{3EEA34B2-5F6A-57B6-A7E9-C4FAA79D056E}"/>
              </a:ext>
            </a:extLst>
          </p:cNvPr>
          <p:cNvSpPr>
            <a:spLocks noGrp="1"/>
          </p:cNvSpPr>
          <p:nvPr>
            <p:ph type="body" sz="quarter" idx="12"/>
          </p:nvPr>
        </p:nvSpPr>
        <p:spPr>
          <a:xfrm>
            <a:off x="504470" y="609601"/>
            <a:ext cx="7319722" cy="352060"/>
          </a:xfrm>
        </p:spPr>
        <p:txBody>
          <a:bodyPr>
            <a:noAutofit/>
          </a:bodyPr>
          <a:lstStyle/>
          <a:p>
            <a:r>
              <a:rPr lang="en-GB" sz="2400" dirty="0"/>
              <a:t>Awards Ceremony TUD Education Bursary 2024/25</a:t>
            </a:r>
            <a:endParaRPr lang="en-IE" sz="2400" dirty="0"/>
          </a:p>
        </p:txBody>
      </p:sp>
      <p:pic>
        <p:nvPicPr>
          <p:cNvPr id="5" name="Picture 4">
            <a:extLst>
              <a:ext uri="{FF2B5EF4-FFF2-40B4-BE49-F238E27FC236}">
                <a16:creationId xmlns:a16="http://schemas.microsoft.com/office/drawing/2014/main" id="{8634A3C9-692C-60CC-A407-6CEAC6BB8F5F}"/>
              </a:ext>
            </a:extLst>
          </p:cNvPr>
          <p:cNvPicPr>
            <a:picLocks noChangeAspect="1"/>
          </p:cNvPicPr>
          <p:nvPr/>
        </p:nvPicPr>
        <p:blipFill>
          <a:blip r:embed="rId2"/>
          <a:stretch>
            <a:fillRect/>
          </a:stretch>
        </p:blipFill>
        <p:spPr>
          <a:xfrm>
            <a:off x="5735960" y="2163698"/>
            <a:ext cx="4884549" cy="3768981"/>
          </a:xfrm>
          <a:prstGeom prst="rect">
            <a:avLst/>
          </a:prstGeom>
        </p:spPr>
      </p:pic>
      <p:pic>
        <p:nvPicPr>
          <p:cNvPr id="6" name="Picture 5">
            <a:extLst>
              <a:ext uri="{FF2B5EF4-FFF2-40B4-BE49-F238E27FC236}">
                <a16:creationId xmlns:a16="http://schemas.microsoft.com/office/drawing/2014/main" id="{3820794E-A48F-CA42-0812-8501D0659465}"/>
              </a:ext>
            </a:extLst>
          </p:cNvPr>
          <p:cNvPicPr>
            <a:picLocks noChangeAspect="1"/>
          </p:cNvPicPr>
          <p:nvPr/>
        </p:nvPicPr>
        <p:blipFill>
          <a:blip r:embed="rId3"/>
          <a:stretch>
            <a:fillRect/>
          </a:stretch>
        </p:blipFill>
        <p:spPr>
          <a:xfrm>
            <a:off x="767408" y="1196752"/>
            <a:ext cx="4788014" cy="3718241"/>
          </a:xfrm>
          <a:prstGeom prst="rect">
            <a:avLst/>
          </a:prstGeom>
        </p:spPr>
      </p:pic>
    </p:spTree>
    <p:extLst>
      <p:ext uri="{BB962C8B-B14F-4D97-AF65-F5344CB8AC3E}">
        <p14:creationId xmlns:p14="http://schemas.microsoft.com/office/powerpoint/2010/main" val="2921228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2C9F6-8453-8150-FFF2-280F817CB2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8FE096-18FF-2710-637D-C12290C42A34}"/>
              </a:ext>
            </a:extLst>
          </p:cNvPr>
          <p:cNvSpPr>
            <a:spLocks noGrp="1"/>
          </p:cNvSpPr>
          <p:nvPr>
            <p:ph type="title"/>
          </p:nvPr>
        </p:nvSpPr>
        <p:spPr>
          <a:xfrm>
            <a:off x="623392" y="1412776"/>
            <a:ext cx="8088927" cy="3646254"/>
          </a:xfrm>
        </p:spPr>
        <p:txBody>
          <a:bodyPr>
            <a:normAutofit/>
          </a:bodyPr>
          <a:lstStyle/>
          <a:p>
            <a:pPr marL="0">
              <a:spcBef>
                <a:spcPct val="0"/>
              </a:spcBef>
              <a:spcAft>
                <a:spcPts val="600"/>
              </a:spcAft>
            </a:pPr>
            <a:br>
              <a:rPr lang="en-IE" sz="1600" dirty="0">
                <a:latin typeface="Arial" panose="020B0604020202020204" pitchFamily="34" charset="0"/>
                <a:ea typeface="Aptos" panose="020B0004020202020204" pitchFamily="34" charset="0"/>
              </a:rPr>
            </a:br>
            <a:br>
              <a:rPr lang="en-US" sz="1800" dirty="0"/>
            </a:br>
            <a:r>
              <a:rPr kumimoji="0" lang="en-GB" sz="1700" b="0" i="0" u="none" strike="noStrike" kern="1200" cap="none" spc="0" normalizeH="0" baseline="0" noProof="0" dirty="0">
                <a:ln>
                  <a:noFill/>
                </a:ln>
                <a:effectLst/>
                <a:uLnTx/>
                <a:uFillTx/>
                <a:latin typeface="Arial" panose="020B0604020202020204" pitchFamily="34" charset="0"/>
                <a:ea typeface="+mn-ea"/>
              </a:rPr>
              <a:t>.</a:t>
            </a:r>
            <a:br>
              <a:rPr kumimoji="0" lang="en-GB" sz="1700" b="0" i="0" u="none" strike="noStrike" kern="1200" cap="none" spc="0" normalizeH="0" baseline="0" noProof="0" dirty="0">
                <a:ln>
                  <a:noFill/>
                </a:ln>
                <a:solidFill>
                  <a:srgbClr val="000000"/>
                </a:solidFill>
                <a:effectLst/>
                <a:uLnTx/>
                <a:uFillTx/>
                <a:latin typeface="Calibri" panose="020F0502020204030204"/>
                <a:ea typeface="+mn-ea"/>
                <a:cs typeface="+mn-cs"/>
              </a:rPr>
            </a:br>
            <a:endParaRPr lang="en-IE" sz="1600" dirty="0"/>
          </a:p>
        </p:txBody>
      </p:sp>
      <p:sp>
        <p:nvSpPr>
          <p:cNvPr id="3" name="Text Placeholder 2">
            <a:extLst>
              <a:ext uri="{FF2B5EF4-FFF2-40B4-BE49-F238E27FC236}">
                <a16:creationId xmlns:a16="http://schemas.microsoft.com/office/drawing/2014/main" id="{9E5EEE16-8980-2F05-BF23-9CAF009A6FF6}"/>
              </a:ext>
            </a:extLst>
          </p:cNvPr>
          <p:cNvSpPr>
            <a:spLocks noGrp="1"/>
          </p:cNvSpPr>
          <p:nvPr>
            <p:ph type="body" sz="quarter" idx="11"/>
          </p:nvPr>
        </p:nvSpPr>
        <p:spPr/>
        <p:txBody>
          <a:bodyPr/>
          <a:lstStyle/>
          <a:p>
            <a:r>
              <a:rPr lang="en-US" dirty="0"/>
              <a:t>Community Administration</a:t>
            </a:r>
          </a:p>
          <a:p>
            <a:endParaRPr lang="en-IE" dirty="0"/>
          </a:p>
        </p:txBody>
      </p:sp>
      <p:sp>
        <p:nvSpPr>
          <p:cNvPr id="4" name="Text Placeholder 3">
            <a:extLst>
              <a:ext uri="{FF2B5EF4-FFF2-40B4-BE49-F238E27FC236}">
                <a16:creationId xmlns:a16="http://schemas.microsoft.com/office/drawing/2014/main" id="{3BE3D9C1-C508-B376-81A4-8DC3B5B40BFB}"/>
              </a:ext>
            </a:extLst>
          </p:cNvPr>
          <p:cNvSpPr>
            <a:spLocks noGrp="1"/>
          </p:cNvSpPr>
          <p:nvPr>
            <p:ph type="body" sz="quarter" idx="12"/>
          </p:nvPr>
        </p:nvSpPr>
        <p:spPr>
          <a:xfrm>
            <a:off x="490526" y="581568"/>
            <a:ext cx="7693705" cy="352060"/>
          </a:xfrm>
        </p:spPr>
        <p:txBody>
          <a:bodyPr>
            <a:noAutofit/>
          </a:bodyPr>
          <a:lstStyle/>
          <a:p>
            <a:r>
              <a:rPr lang="en-GB" sz="2400" dirty="0"/>
              <a:t>Awards Ceremony TUD Education Bursary 2024/25</a:t>
            </a:r>
            <a:endParaRPr lang="en-IE" sz="2400" dirty="0"/>
          </a:p>
        </p:txBody>
      </p:sp>
      <p:pic>
        <p:nvPicPr>
          <p:cNvPr id="7" name="Picture 6">
            <a:extLst>
              <a:ext uri="{FF2B5EF4-FFF2-40B4-BE49-F238E27FC236}">
                <a16:creationId xmlns:a16="http://schemas.microsoft.com/office/drawing/2014/main" id="{DCFAE819-9850-6914-E9E0-C67CF3334C43}"/>
              </a:ext>
            </a:extLst>
          </p:cNvPr>
          <p:cNvPicPr>
            <a:picLocks noChangeAspect="1"/>
          </p:cNvPicPr>
          <p:nvPr/>
        </p:nvPicPr>
        <p:blipFill>
          <a:blip r:embed="rId2"/>
          <a:srcRect l="12901" t="3693" b="3693"/>
          <a:stretch>
            <a:fillRect/>
          </a:stretch>
        </p:blipFill>
        <p:spPr>
          <a:xfrm>
            <a:off x="505064" y="1124744"/>
            <a:ext cx="4886284" cy="3463769"/>
          </a:xfrm>
          <a:prstGeom prst="rect">
            <a:avLst/>
          </a:prstGeom>
        </p:spPr>
      </p:pic>
      <p:pic>
        <p:nvPicPr>
          <p:cNvPr id="8" name="Picture 7">
            <a:extLst>
              <a:ext uri="{FF2B5EF4-FFF2-40B4-BE49-F238E27FC236}">
                <a16:creationId xmlns:a16="http://schemas.microsoft.com/office/drawing/2014/main" id="{3EB6B2A4-96C8-E5D4-66B5-430EC9312D6C}"/>
              </a:ext>
            </a:extLst>
          </p:cNvPr>
          <p:cNvPicPr>
            <a:picLocks noChangeAspect="1"/>
          </p:cNvPicPr>
          <p:nvPr/>
        </p:nvPicPr>
        <p:blipFill>
          <a:blip r:embed="rId3"/>
          <a:srcRect l="9397" t="1701" r="5896" b="4850"/>
          <a:stretch>
            <a:fillRect/>
          </a:stretch>
        </p:blipFill>
        <p:spPr>
          <a:xfrm>
            <a:off x="5535261" y="1628800"/>
            <a:ext cx="5601299" cy="4119964"/>
          </a:xfrm>
          <a:prstGeom prst="rect">
            <a:avLst/>
          </a:prstGeom>
        </p:spPr>
      </p:pic>
    </p:spTree>
    <p:extLst>
      <p:ext uri="{BB962C8B-B14F-4D97-AF65-F5344CB8AC3E}">
        <p14:creationId xmlns:p14="http://schemas.microsoft.com/office/powerpoint/2010/main" val="2691394175"/>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 PowerPoint Template (1) (1) (1)</Template>
  <TotalTime>250</TotalTime>
  <Words>754</Words>
  <Application>Microsoft Office PowerPoint</Application>
  <PresentationFormat>Widescreen</PresentationFormat>
  <Paragraphs>35</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Wingdings</vt:lpstr>
      <vt:lpstr>SDCC Master</vt:lpstr>
      <vt:lpstr>SDCC/ TUD Education &amp; Student Life Bursary</vt:lpstr>
      <vt:lpstr> The Programme was established in 2006 between South Dublin County Council &amp; IT Tallaght.  In 2019, IT Tallaght merged into Technological University Dublin (TU Dublin).  Aim of bursary: Encourage students from disadvantaged areas to stay in higher education  Provides funding for additional education-related expenses.</vt:lpstr>
      <vt:lpstr>    How it works:  8 awards for first-year students.  8 awards for second-year students (continuing from the previous year).  Value: €2,500 per student.  Second-year payment is subject to successful completion of first year.       . </vt:lpstr>
      <vt:lpstr>     Students must be registered on a Level 6, 7 or 8 Programme at TU Dublin.  First-year award: given to the highest Leaving Certificate scorer from selected partner DEIS schools in SDCC area.  Collinstown Park Community College Deansrath Community College St Kevin’s Community College St Aidan’s Community School Killinarden Community School St Mark’s Community School Coláiste de híde Tallaght Community School Mount Seskin Community College  *Current Budget for 8 schools – seeking increase due to updated partner Deis School List*         . </vt:lpstr>
      <vt:lpstr>    Designed to reduce financial barriers to students in higher education.  Focus on local disadvantaged communities in South Dublin County.  Promotes educational progression &amp; achievement.       . </vt:lpstr>
      <vt:lpstr>                             Fifteen students were honoured in 2024: eight first-years starting their studies and seven second-years continuing with programme support. Each received €2,500 for 2024/2025. A runner-up from TU Dublin’s Access Programme also earned a special grant for their dedication.  Cllr Mick Duff, representing the Mayor, thanked TU Dublin for its partnership: “Your support makes this possible, and we look forward to continuing it.” To the students, he added: “Your achievements and places at TU Dublin are commendable. Congratulations to all.                              . </vt:lpstr>
      <vt:lpstr>  . </vt:lpstr>
      <vt:lpstr>  . </vt:lpstr>
      <vt:lpstr>  . </vt:lpstr>
      <vt:lpstr> *New initiative 2024/2025*  Replaced Sports Bursary Award  This initiative offers an opportunity to enhance student engagement. Through the bursaries, students can develop essential leadership skills, strengthen their professional practice and competencies, and contribute to the ongoing growth and development of sports clubs, societies, and volunteering activities.  Contribution from SDCC is €10,000. Award to individuals is €1000 per person. Total contribution from SDCC is €10,000</vt:lpstr>
      <vt:lpstr>                          What next:   Seeking an Increased budget to facilitate an award to all Partner Deis Schools  Allocating a budget for a possible ‘Deserving Student Award’.  Continuous Review of awards scheme with TUD to ensure most deserving students are in receipt of the bursaries.  .                              .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Fionnuala Keane</dc:creator>
  <cp:lastModifiedBy>Fionnuala Keane</cp:lastModifiedBy>
  <cp:revision>6</cp:revision>
  <dcterms:created xsi:type="dcterms:W3CDTF">2025-07-23T16:01:34Z</dcterms:created>
  <dcterms:modified xsi:type="dcterms:W3CDTF">2025-09-09T16:18:56Z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