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77" r:id="rId3"/>
    <p:sldId id="278" r:id="rId4"/>
    <p:sldId id="284" r:id="rId5"/>
    <p:sldId id="285" r:id="rId6"/>
    <p:sldId id="287" r:id="rId7"/>
    <p:sldId id="279" r:id="rId8"/>
    <p:sldId id="280" r:id="rId9"/>
    <p:sldId id="282" r:id="rId10"/>
    <p:sldId id="288" r:id="rId11"/>
    <p:sldId id="289" r:id="rId12"/>
    <p:sldId id="274" r:id="rId13"/>
  </p:sldIdLst>
  <p:sldSz cx="12192000" cy="6858000"/>
  <p:notesSz cx="20104100" cy="1130935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1B5B"/>
    <a:srgbClr val="52534D"/>
    <a:srgbClr val="C7E634"/>
    <a:srgbClr val="8AD6F7"/>
    <a:srgbClr val="52534C"/>
    <a:srgbClr val="535555"/>
    <a:srgbClr val="FFF689"/>
    <a:srgbClr val="363A92"/>
    <a:srgbClr val="7DA6D7"/>
    <a:srgbClr val="FFA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58"/>
  </p:normalViewPr>
  <p:slideViewPr>
    <p:cSldViewPr>
      <p:cViewPr varScale="1">
        <p:scale>
          <a:sx n="108" d="100"/>
          <a:sy n="108" d="100"/>
        </p:scale>
        <p:origin x="600" y="11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F6A2F78-8593-D34B-A54B-A913B4ADD88D}" type="datetimeFigureOut">
              <a:rPr lang="en-US" smtClean="0"/>
              <a:t>9/9/2025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F374F5B9-8B24-7A4E-B5A9-4C8F6F8C6B31}" type="slidenum">
              <a:rPr lang="en-US" smtClean="0"/>
              <a:t>‹#›</a:t>
            </a:fld>
            <a:endParaRPr lang="en-US"/>
          </a:p>
        </p:txBody>
      </p:sp>
    </p:spTree>
    <p:extLst>
      <p:ext uri="{BB962C8B-B14F-4D97-AF65-F5344CB8AC3E}">
        <p14:creationId xmlns:p14="http://schemas.microsoft.com/office/powerpoint/2010/main" val="1869470124"/>
      </p:ext>
    </p:extLst>
  </p:cSld>
  <p:clrMap bg1="lt1" tx1="dk1" bg2="lt2" tx2="dk2" accent1="accent1" accent2="accent2" accent3="accent3" accent4="accent4" accent5="accent5" accent6="accent6" hlink="hlink" folHlink="folHlink"/>
  <p:notesStyle>
    <a:lvl1pPr marL="0" algn="l" defTabSz="554401" rtl="0" eaLnBrk="1" latinLnBrk="0" hangingPunct="1">
      <a:defRPr sz="728" kern="1200">
        <a:solidFill>
          <a:schemeClr val="tx1"/>
        </a:solidFill>
        <a:latin typeface="+mn-lt"/>
        <a:ea typeface="+mn-ea"/>
        <a:cs typeface="+mn-cs"/>
      </a:defRPr>
    </a:lvl1pPr>
    <a:lvl2pPr marL="277200" algn="l" defTabSz="554401" rtl="0" eaLnBrk="1" latinLnBrk="0" hangingPunct="1">
      <a:defRPr sz="728" kern="1200">
        <a:solidFill>
          <a:schemeClr val="tx1"/>
        </a:solidFill>
        <a:latin typeface="+mn-lt"/>
        <a:ea typeface="+mn-ea"/>
        <a:cs typeface="+mn-cs"/>
      </a:defRPr>
    </a:lvl2pPr>
    <a:lvl3pPr marL="554401" algn="l" defTabSz="554401" rtl="0" eaLnBrk="1" latinLnBrk="0" hangingPunct="1">
      <a:defRPr sz="728" kern="1200">
        <a:solidFill>
          <a:schemeClr val="tx1"/>
        </a:solidFill>
        <a:latin typeface="+mn-lt"/>
        <a:ea typeface="+mn-ea"/>
        <a:cs typeface="+mn-cs"/>
      </a:defRPr>
    </a:lvl3pPr>
    <a:lvl4pPr marL="831601" algn="l" defTabSz="554401" rtl="0" eaLnBrk="1" latinLnBrk="0" hangingPunct="1">
      <a:defRPr sz="728" kern="1200">
        <a:solidFill>
          <a:schemeClr val="tx1"/>
        </a:solidFill>
        <a:latin typeface="+mn-lt"/>
        <a:ea typeface="+mn-ea"/>
        <a:cs typeface="+mn-cs"/>
      </a:defRPr>
    </a:lvl4pPr>
    <a:lvl5pPr marL="1108801" algn="l" defTabSz="554401" rtl="0" eaLnBrk="1" latinLnBrk="0" hangingPunct="1">
      <a:defRPr sz="728" kern="1200">
        <a:solidFill>
          <a:schemeClr val="tx1"/>
        </a:solidFill>
        <a:latin typeface="+mn-lt"/>
        <a:ea typeface="+mn-ea"/>
        <a:cs typeface="+mn-cs"/>
      </a:defRPr>
    </a:lvl5pPr>
    <a:lvl6pPr marL="1386002" algn="l" defTabSz="554401" rtl="0" eaLnBrk="1" latinLnBrk="0" hangingPunct="1">
      <a:defRPr sz="728" kern="1200">
        <a:solidFill>
          <a:schemeClr val="tx1"/>
        </a:solidFill>
        <a:latin typeface="+mn-lt"/>
        <a:ea typeface="+mn-ea"/>
        <a:cs typeface="+mn-cs"/>
      </a:defRPr>
    </a:lvl6pPr>
    <a:lvl7pPr marL="1663202" algn="l" defTabSz="554401" rtl="0" eaLnBrk="1" latinLnBrk="0" hangingPunct="1">
      <a:defRPr sz="728" kern="1200">
        <a:solidFill>
          <a:schemeClr val="tx1"/>
        </a:solidFill>
        <a:latin typeface="+mn-lt"/>
        <a:ea typeface="+mn-ea"/>
        <a:cs typeface="+mn-cs"/>
      </a:defRPr>
    </a:lvl7pPr>
    <a:lvl8pPr marL="1940403" algn="l" defTabSz="554401" rtl="0" eaLnBrk="1" latinLnBrk="0" hangingPunct="1">
      <a:defRPr sz="728" kern="1200">
        <a:solidFill>
          <a:schemeClr val="tx1"/>
        </a:solidFill>
        <a:latin typeface="+mn-lt"/>
        <a:ea typeface="+mn-ea"/>
        <a:cs typeface="+mn-cs"/>
      </a:defRPr>
    </a:lvl8pPr>
    <a:lvl9pPr marL="2217603" algn="l" defTabSz="554401" rtl="0" eaLnBrk="1" latinLnBrk="0" hangingPunct="1">
      <a:defRPr sz="72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1D95CDCD-42B4-F2ED-08FF-8F67E72B46F6}"/>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8" name="Date Placeholder 77">
            <a:extLst>
              <a:ext uri="{FF2B5EF4-FFF2-40B4-BE49-F238E27FC236}">
                <a16:creationId xmlns:a16="http://schemas.microsoft.com/office/drawing/2014/main" id="{262636F5-0CB7-769F-E345-661FECC807EB}"/>
              </a:ext>
            </a:extLst>
          </p:cNvPr>
          <p:cNvSpPr>
            <a:spLocks noGrp="1"/>
          </p:cNvSpPr>
          <p:nvPr>
            <p:ph type="dt" sz="half" idx="13"/>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1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141"/>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290546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1903931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4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878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0270"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0270"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Tree>
    <p:extLst>
      <p:ext uri="{BB962C8B-B14F-4D97-AF65-F5344CB8AC3E}">
        <p14:creationId xmlns:p14="http://schemas.microsoft.com/office/powerpoint/2010/main" val="242064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0667"/>
            <a:ext cx="3974145" cy="2143502"/>
          </a:xfrm>
          <a:prstGeom prst="rect">
            <a:avLst/>
          </a:prstGeom>
        </p:spPr>
        <p:txBody>
          <a:bodyPr lIns="0" tIns="0" rIns="0" bIns="0" anchor="t" anchorCtr="0"/>
          <a:lstStyle>
            <a:lvl1pPr>
              <a:defRPr sz="4609" b="0" i="0">
                <a:solidFill>
                  <a:srgbClr val="363A92"/>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rgbClr val="363A92"/>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Tree>
    <p:extLst>
      <p:ext uri="{BB962C8B-B14F-4D97-AF65-F5344CB8AC3E}">
        <p14:creationId xmlns:p14="http://schemas.microsoft.com/office/powerpoint/2010/main" val="792388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page">
    <p:bg>
      <p:bgPr>
        <a:solidFill>
          <a:srgbClr val="E6F5FD"/>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442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9676"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9676"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4883"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4883"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60090"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60090"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5298"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5298"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9676"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4883"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60090"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5298"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20647"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82436"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7015"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585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68288"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2867"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9106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54140"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871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6269"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239990"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456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5591531" cy="856798"/>
          </a:xfrm>
        </p:spPr>
        <p:txBody>
          <a:bodyPr/>
          <a:lstStyle>
            <a:lvl1pPr>
              <a:defRPr/>
            </a:lvl1pPr>
          </a:lstStyle>
          <a:p>
            <a:r>
              <a:rPr lang="en-US" dirty="0"/>
              <a:t>Meet the team</a:t>
            </a:r>
            <a:endParaRPr lang="en-GB" dirty="0"/>
          </a:p>
        </p:txBody>
      </p:sp>
    </p:spTree>
    <p:extLst>
      <p:ext uri="{BB962C8B-B14F-4D97-AF65-F5344CB8AC3E}">
        <p14:creationId xmlns:p14="http://schemas.microsoft.com/office/powerpoint/2010/main" val="2414836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chart/graph)">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p:txBody>
          <a:bodyPr/>
          <a:lstStyle>
            <a:lvl1pPr>
              <a:defRPr/>
            </a:lvl1pPr>
          </a:lstStyle>
          <a:p>
            <a:r>
              <a:rPr lang="en-US" dirty="0"/>
              <a:t>Page title goes here</a:t>
            </a:r>
            <a:endParaRPr lang="en-GB" dirty="0"/>
          </a:p>
        </p:txBody>
      </p:sp>
    </p:spTree>
    <p:extLst>
      <p:ext uri="{BB962C8B-B14F-4D97-AF65-F5344CB8AC3E}">
        <p14:creationId xmlns:p14="http://schemas.microsoft.com/office/powerpoint/2010/main" val="869744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083955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lvl1pPr>
              <a:defRPr>
                <a:solidFill>
                  <a:schemeClr val="bg1"/>
                </a:solidFill>
              </a:defRPr>
            </a:lvl1p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lvl1pPr>
              <a:defRPr>
                <a:solidFill>
                  <a:schemeClr val="bg1"/>
                </a:solidFill>
              </a:defRPr>
            </a:lvl1p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F9338E08-1F94-61DB-4B9B-CAE9DFE422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178408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4858"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4858"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pic>
        <p:nvPicPr>
          <p:cNvPr id="5" name="Picture 287">
            <a:extLst>
              <a:ext uri="{FF2B5EF4-FFF2-40B4-BE49-F238E27FC236}">
                <a16:creationId xmlns:a16="http://schemas.microsoft.com/office/drawing/2014/main" id="{01D2843D-9561-7F5C-2BDC-AE788D5EAE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245264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column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4900"/>
            <a:ext cx="3974145" cy="2139269"/>
          </a:xfrm>
          <a:prstGeom prst="rect">
            <a:avLst/>
          </a:prstGeom>
        </p:spPr>
        <p:txBody>
          <a:bodyPr lIns="0" tIns="0" rIns="0" bIns="0" anchor="t" anchorCtr="0"/>
          <a:lstStyle>
            <a:lvl1pPr>
              <a:defRPr sz="4609" b="0" i="0">
                <a:solidFill>
                  <a:schemeClr val="bg1"/>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chemeClr val="bg1"/>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pic>
        <p:nvPicPr>
          <p:cNvPr id="6" name="Picture 287">
            <a:extLst>
              <a:ext uri="{FF2B5EF4-FFF2-40B4-BE49-F238E27FC236}">
                <a16:creationId xmlns:a16="http://schemas.microsoft.com/office/drawing/2014/main" id="{2434586A-F002-EA2E-B9B4-907E950234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82300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1752600" y="-2286000"/>
            <a:ext cx="10935202" cy="10600487"/>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rgbClr val="363A92"/>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319626" y="6206296"/>
            <a:ext cx="1023399" cy="360000"/>
          </a:xfrm>
          <a:prstGeom prst="roundRect">
            <a:avLst>
              <a:gd name="adj" fmla="val 50000"/>
            </a:avLst>
          </a:prstGeom>
          <a:solidFill>
            <a:srgbClr val="C7E634"/>
          </a:solidFill>
          <a:ln>
            <a:noFill/>
          </a:ln>
        </p:spPr>
        <p:txBody>
          <a:bodyPr anchor="ctr" anchorCtr="0"/>
          <a:lstStyle>
            <a:lvl1pPr>
              <a:defRPr sz="1250" cap="all" baseline="0"/>
            </a:lvl1pPr>
          </a:lstStyle>
          <a:p>
            <a:pPr algn="ctr"/>
            <a:r>
              <a:rPr lang="en-GB"/>
              <a:t>May 2025</a:t>
            </a:r>
            <a:endParaRPr lang="en-GB" dirty="0"/>
          </a:p>
        </p:txBody>
      </p:sp>
    </p:spTree>
    <p:extLst>
      <p:ext uri="{BB962C8B-B14F-4D97-AF65-F5344CB8AC3E}">
        <p14:creationId xmlns:p14="http://schemas.microsoft.com/office/powerpoint/2010/main" val="30650089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eam page">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6471"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8747"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8747"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3025"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3025"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57303"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57303"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1580"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1580"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8747"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3025"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57303"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1580"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19718"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70165"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6085"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3996"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43746"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1007"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8827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17327"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5929"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255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190907"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0851"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5591531" cy="856798"/>
          </a:xfrm>
        </p:spPr>
        <p:txBody>
          <a:bodyPr/>
          <a:lstStyle>
            <a:lvl1pPr>
              <a:defRPr>
                <a:solidFill>
                  <a:schemeClr val="bg1"/>
                </a:solidFill>
              </a:defRPr>
            </a:lvl1pPr>
          </a:lstStyle>
          <a:p>
            <a:r>
              <a:rPr lang="en-US" dirty="0"/>
              <a:t>Meet the team</a:t>
            </a:r>
            <a:endParaRPr lang="en-GB" dirty="0"/>
          </a:p>
        </p:txBody>
      </p:sp>
      <p:pic>
        <p:nvPicPr>
          <p:cNvPr id="2" name="Picture 287">
            <a:extLst>
              <a:ext uri="{FF2B5EF4-FFF2-40B4-BE49-F238E27FC236}">
                <a16:creationId xmlns:a16="http://schemas.microsoft.com/office/drawing/2014/main" id="{95FB4A01-4184-0AA4-23AB-92F3A76DAB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3774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hart/graph)">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p:txBody>
          <a:bodyPr/>
          <a:lstStyle>
            <a:lvl1pPr>
              <a:defRPr>
                <a:solidFill>
                  <a:schemeClr val="bg1"/>
                </a:solidFill>
              </a:defRPr>
            </a:lvl1pPr>
          </a:lstStyle>
          <a:p>
            <a:r>
              <a:rPr lang="en-US" dirty="0"/>
              <a:t>Page title goes here</a:t>
            </a:r>
            <a:endParaRPr lang="en-GB" dirty="0"/>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7408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1"/>
        </a:solidFill>
        <a:effectLst/>
      </p:bgPr>
    </p:bg>
    <p:spTree>
      <p:nvGrpSpPr>
        <p:cNvPr id="1" name=""/>
        <p:cNvGrpSpPr/>
        <p:nvPr/>
      </p:nvGrpSpPr>
      <p:grpSpPr>
        <a:xfrm>
          <a:off x="0" y="0"/>
          <a:ext cx="0" cy="0"/>
          <a:chOff x="0" y="0"/>
          <a:chExt cx="0" cy="0"/>
        </a:xfrm>
      </p:grpSpPr>
      <p:grpSp>
        <p:nvGrpSpPr>
          <p:cNvPr id="67" name="Graphic 205">
            <a:extLst>
              <a:ext uri="{FF2B5EF4-FFF2-40B4-BE49-F238E27FC236}">
                <a16:creationId xmlns:a16="http://schemas.microsoft.com/office/drawing/2014/main" id="{D7F5DE37-9CC3-5D94-F7F3-3FF22F8C942B}"/>
              </a:ext>
            </a:extLst>
          </p:cNvPr>
          <p:cNvGrpSpPr/>
          <p:nvPr/>
        </p:nvGrpSpPr>
        <p:grpSpPr>
          <a:xfrm>
            <a:off x="1134286" y="1705674"/>
            <a:ext cx="15829624" cy="12687196"/>
            <a:chOff x="1837768" y="2789997"/>
            <a:chExt cx="26102390" cy="20922126"/>
          </a:xfrm>
          <a:solidFill>
            <a:srgbClr val="231F20"/>
          </a:solidFill>
        </p:grpSpPr>
        <p:sp>
          <p:nvSpPr>
            <p:cNvPr id="68" name="Freeform: Shape 67">
              <a:extLst>
                <a:ext uri="{FF2B5EF4-FFF2-40B4-BE49-F238E27FC236}">
                  <a16:creationId xmlns:a16="http://schemas.microsoft.com/office/drawing/2014/main" id="{96886C0C-1D27-E033-FD87-9625D78D2966}"/>
                </a:ext>
              </a:extLst>
            </p:cNvPr>
            <p:cNvSpPr/>
            <p:nvPr/>
          </p:nvSpPr>
          <p:spPr>
            <a:xfrm>
              <a:off x="10552711" y="2789997"/>
              <a:ext cx="17387446" cy="17387448"/>
            </a:xfrm>
            <a:custGeom>
              <a:avLst/>
              <a:gdLst>
                <a:gd name="connsiteX0" fmla="*/ 17387448 w 17387446"/>
                <a:gd name="connsiteY0" fmla="*/ 8693724 h 17387448"/>
                <a:gd name="connsiteX1" fmla="*/ 8693725 w 17387446"/>
                <a:gd name="connsiteY1" fmla="*/ 17387448 h 17387448"/>
                <a:gd name="connsiteX2" fmla="*/ 1 w 17387446"/>
                <a:gd name="connsiteY2" fmla="*/ 8693724 h 17387448"/>
                <a:gd name="connsiteX3" fmla="*/ 8693725 w 17387446"/>
                <a:gd name="connsiteY3" fmla="*/ 0 h 17387448"/>
                <a:gd name="connsiteX4" fmla="*/ 17387448 w 17387446"/>
                <a:gd name="connsiteY4" fmla="*/ 8693724 h 1738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7446" h="17387448">
                  <a:moveTo>
                    <a:pt x="17387448" y="8693724"/>
                  </a:moveTo>
                  <a:cubicBezTo>
                    <a:pt x="17387448" y="13495135"/>
                    <a:pt x="13495135" y="17387448"/>
                    <a:pt x="8693725" y="17387448"/>
                  </a:cubicBezTo>
                  <a:cubicBezTo>
                    <a:pt x="3892314" y="17387448"/>
                    <a:pt x="1" y="13495135"/>
                    <a:pt x="1" y="8693724"/>
                  </a:cubicBezTo>
                  <a:cubicBezTo>
                    <a:pt x="1" y="3892313"/>
                    <a:pt x="3892314" y="0"/>
                    <a:pt x="8693725" y="0"/>
                  </a:cubicBezTo>
                  <a:cubicBezTo>
                    <a:pt x="13495135" y="0"/>
                    <a:pt x="17387448" y="3892313"/>
                    <a:pt x="17387448" y="8693724"/>
                  </a:cubicBezTo>
                  <a:close/>
                </a:path>
              </a:pathLst>
            </a:custGeom>
            <a:gradFill>
              <a:gsLst>
                <a:gs pos="10000">
                  <a:srgbClr val="8AD6F7"/>
                </a:gs>
                <a:gs pos="70000">
                  <a:srgbClr val="8AD6F7">
                    <a:alpha val="0"/>
                  </a:srgbClr>
                </a:gs>
              </a:gsLst>
              <a:path path="circle">
                <a:fillToRect l="50000" t="50000" r="50000" b="50000"/>
              </a:path>
            </a:gradFill>
            <a:ln w="1050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D961DA2-CD05-9D73-FB27-C2CFBA134F74}"/>
                </a:ext>
              </a:extLst>
            </p:cNvPr>
            <p:cNvSpPr/>
            <p:nvPr/>
          </p:nvSpPr>
          <p:spPr>
            <a:xfrm>
              <a:off x="1837768" y="3146742"/>
              <a:ext cx="20565379" cy="20565381"/>
            </a:xfrm>
            <a:custGeom>
              <a:avLst/>
              <a:gdLst>
                <a:gd name="connsiteX0" fmla="*/ 20565380 w 20565379"/>
                <a:gd name="connsiteY0" fmla="*/ 10282690 h 20565381"/>
                <a:gd name="connsiteX1" fmla="*/ 10282690 w 20565379"/>
                <a:gd name="connsiteY1" fmla="*/ 20565380 h 20565381"/>
                <a:gd name="connsiteX2" fmla="*/ 0 w 20565379"/>
                <a:gd name="connsiteY2" fmla="*/ 10282690 h 20565381"/>
                <a:gd name="connsiteX3" fmla="*/ 10282690 w 20565379"/>
                <a:gd name="connsiteY3" fmla="*/ 0 h 20565381"/>
                <a:gd name="connsiteX4" fmla="*/ 20565380 w 20565379"/>
                <a:gd name="connsiteY4" fmla="*/ 10282690 h 2056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5379" h="20565381">
                  <a:moveTo>
                    <a:pt x="20565380" y="10282690"/>
                  </a:moveTo>
                  <a:cubicBezTo>
                    <a:pt x="20565380" y="15961663"/>
                    <a:pt x="15961662" y="20565380"/>
                    <a:pt x="10282690" y="20565380"/>
                  </a:cubicBezTo>
                  <a:cubicBezTo>
                    <a:pt x="4603717" y="20565380"/>
                    <a:pt x="0" y="15961663"/>
                    <a:pt x="0" y="10282690"/>
                  </a:cubicBezTo>
                  <a:cubicBezTo>
                    <a:pt x="0" y="4603717"/>
                    <a:pt x="4603717" y="0"/>
                    <a:pt x="10282690" y="0"/>
                  </a:cubicBezTo>
                  <a:cubicBezTo>
                    <a:pt x="15961662" y="0"/>
                    <a:pt x="20565380" y="4603717"/>
                    <a:pt x="20565380" y="10282690"/>
                  </a:cubicBezTo>
                  <a:close/>
                </a:path>
              </a:pathLst>
            </a:custGeom>
            <a:gradFill>
              <a:gsLst>
                <a:gs pos="10000">
                  <a:schemeClr val="accent2"/>
                </a:gs>
                <a:gs pos="70000">
                  <a:schemeClr val="accent2">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p:ph type="ctrTitle" hasCustomPrompt="1"/>
          </p:nvPr>
        </p:nvSpPr>
        <p:spPr>
          <a:xfrm>
            <a:off x="365837" y="2622732"/>
            <a:ext cx="4759732" cy="1612535"/>
          </a:xfrm>
          <a:prstGeom prst="rect">
            <a:avLst/>
          </a:prstGeom>
        </p:spPr>
        <p:txBody>
          <a:bodyPr wrap="square" lIns="0" tIns="0" rIns="0" bIns="0" anchor="ctr">
            <a:spAutoFit/>
          </a:bodyPr>
          <a:lstStyle>
            <a:lvl1pPr>
              <a:lnSpc>
                <a:spcPct val="80000"/>
              </a:lnSpc>
              <a:defRPr sz="6549" b="0" i="0" spc="-91">
                <a:solidFill>
                  <a:schemeClr val="bg1"/>
                </a:solidFill>
                <a:latin typeface="+mj-lt"/>
                <a:cs typeface="Arial" panose="020B0604020202020204" pitchFamily="34" charset="0"/>
              </a:defRPr>
            </a:lvl1pPr>
          </a:lstStyle>
          <a:p>
            <a:r>
              <a:rPr lang="en-IE" dirty="0"/>
              <a:t>Title of Presentation</a:t>
            </a:r>
            <a:endParaRPr dirty="0"/>
          </a:p>
        </p:txBody>
      </p:sp>
      <p:sp>
        <p:nvSpPr>
          <p:cNvPr id="5" name="Freeform: Shape 4">
            <a:extLst>
              <a:ext uri="{FF2B5EF4-FFF2-40B4-BE49-F238E27FC236}">
                <a16:creationId xmlns:a16="http://schemas.microsoft.com/office/drawing/2014/main" id="{8A767D97-889C-2345-4D4F-B654C7CA3BAB}"/>
              </a:ext>
            </a:extLst>
          </p:cNvPr>
          <p:cNvSpPr/>
          <p:nvPr userDrawn="1"/>
        </p:nvSpPr>
        <p:spPr>
          <a:xfrm>
            <a:off x="-7467597" y="-7353302"/>
            <a:ext cx="27127195" cy="21564607"/>
          </a:xfrm>
          <a:custGeom>
            <a:avLst/>
            <a:gdLst>
              <a:gd name="connsiteX0" fmla="*/ 7466998 w 27127195"/>
              <a:gd name="connsiteY0" fmla="*/ 7353302 h 21564607"/>
              <a:gd name="connsiteX1" fmla="*/ 7466998 w 27127195"/>
              <a:gd name="connsiteY1" fmla="*/ 14211302 h 21564607"/>
              <a:gd name="connsiteX2" fmla="*/ 19660197 w 27127195"/>
              <a:gd name="connsiteY2" fmla="*/ 14211302 h 21564607"/>
              <a:gd name="connsiteX3" fmla="*/ 19660197 w 27127195"/>
              <a:gd name="connsiteY3" fmla="*/ 7353302 h 21564607"/>
              <a:gd name="connsiteX4" fmla="*/ 0 w 27127195"/>
              <a:gd name="connsiteY4" fmla="*/ 0 h 21564607"/>
              <a:gd name="connsiteX5" fmla="*/ 27127195 w 27127195"/>
              <a:gd name="connsiteY5" fmla="*/ 0 h 21564607"/>
              <a:gd name="connsiteX6" fmla="*/ 27127195 w 27127195"/>
              <a:gd name="connsiteY6" fmla="*/ 21564607 h 21564607"/>
              <a:gd name="connsiteX7" fmla="*/ 0 w 27127195"/>
              <a:gd name="connsiteY7" fmla="*/ 21564607 h 2156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195" h="21564607">
                <a:moveTo>
                  <a:pt x="7466998" y="7353302"/>
                </a:moveTo>
                <a:lnTo>
                  <a:pt x="7466998" y="14211302"/>
                </a:lnTo>
                <a:lnTo>
                  <a:pt x="19660197" y="14211302"/>
                </a:lnTo>
                <a:lnTo>
                  <a:pt x="19660197" y="7353302"/>
                </a:lnTo>
                <a:close/>
                <a:moveTo>
                  <a:pt x="0" y="0"/>
                </a:moveTo>
                <a:lnTo>
                  <a:pt x="27127195" y="0"/>
                </a:lnTo>
                <a:lnTo>
                  <a:pt x="27127195" y="21564607"/>
                </a:lnTo>
                <a:lnTo>
                  <a:pt x="0" y="21564607"/>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04A275E1-BCD4-5F9A-9D95-6287391B4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C24F0A38-F350-0B1D-FC8B-0A843A038D03}"/>
              </a:ext>
            </a:extLst>
          </p:cNvPr>
          <p:cNvSpPr>
            <a:spLocks noGrp="1"/>
          </p:cNvSpPr>
          <p:nvPr>
            <p:ph type="dt" sz="half" idx="14"/>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
        <p:nvSpPr>
          <p:cNvPr id="4" name="Picture Placeholder 3">
            <a:extLst>
              <a:ext uri="{FF2B5EF4-FFF2-40B4-BE49-F238E27FC236}">
                <a16:creationId xmlns:a16="http://schemas.microsoft.com/office/drawing/2014/main" id="{0D39F2F9-695E-673C-434E-D3F76500BD2E}"/>
              </a:ext>
            </a:extLst>
          </p:cNvPr>
          <p:cNvSpPr>
            <a:spLocks noGrp="1"/>
          </p:cNvSpPr>
          <p:nvPr>
            <p:ph type="pic" sz="quarter" idx="13" hasCustomPrompt="1"/>
          </p:nvPr>
        </p:nvSpPr>
        <p:spPr>
          <a:xfrm>
            <a:off x="5818734" y="335970"/>
            <a:ext cx="6053640" cy="6186062"/>
          </a:xfrm>
          <a:prstGeom prst="roundRect">
            <a:avLst>
              <a:gd name="adj" fmla="val 9954"/>
            </a:avLst>
          </a:prstGeom>
        </p:spPr>
        <p:txBody>
          <a:bodyPr anchor="t"/>
          <a:lstStyle>
            <a:lvl1pPr algn="ctr">
              <a:defRPr sz="1455" b="1">
                <a:solidFill>
                  <a:schemeClr val="bg1"/>
                </a:solidFill>
                <a:latin typeface="+mn-lt"/>
                <a:cs typeface="Arial" panose="020B0604020202020204" pitchFamily="34" charset="0"/>
              </a:defRPr>
            </a:lvl1pPr>
          </a:lstStyle>
          <a:p>
            <a:r>
              <a:rPr lang="en-US" sz="1455" dirty="0">
                <a:latin typeface="Arial" panose="020B0604020202020204" pitchFamily="34" charset="0"/>
                <a:cs typeface="Arial" panose="020B0604020202020204" pitchFamily="34" charset="0"/>
              </a:rPr>
              <a:t>Click the icon to add a picture</a:t>
            </a:r>
            <a:endParaRPr lang="en-US" dirty="0"/>
          </a:p>
        </p:txBody>
      </p:sp>
    </p:spTree>
    <p:extLst>
      <p:ext uri="{BB962C8B-B14F-4D97-AF65-F5344CB8AC3E}">
        <p14:creationId xmlns:p14="http://schemas.microsoft.com/office/powerpoint/2010/main" val="1520367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Orang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C1F08-80E3-AE64-EBD1-75DD96482E8A}"/>
              </a:ext>
            </a:extLst>
          </p:cNvPr>
          <p:cNvGrpSpPr/>
          <p:nvPr userDrawn="1"/>
        </p:nvGrpSpPr>
        <p:grpSpPr>
          <a:xfrm>
            <a:off x="2280953" y="-2165350"/>
            <a:ext cx="11676754" cy="11341608"/>
            <a:chOff x="3750647" y="-3589043"/>
            <a:chExt cx="19254481" cy="18703151"/>
          </a:xfrm>
        </p:grpSpPr>
        <p:sp>
          <p:nvSpPr>
            <p:cNvPr id="5" name="Oval 4">
              <a:extLst>
                <a:ext uri="{FF2B5EF4-FFF2-40B4-BE49-F238E27FC236}">
                  <a16:creationId xmlns:a16="http://schemas.microsoft.com/office/drawing/2014/main" id="{477A4BCC-A4FE-4541-7B87-7A303B529BA9}"/>
                </a:ext>
              </a:extLst>
            </p:cNvPr>
            <p:cNvSpPr/>
            <p:nvPr/>
          </p:nvSpPr>
          <p:spPr>
            <a:xfrm>
              <a:off x="3750647" y="-3589043"/>
              <a:ext cx="17266235" cy="17266235"/>
            </a:xfrm>
            <a:prstGeom prst="ellipse">
              <a:avLst/>
            </a:prstGeom>
            <a:gradFill flip="none" rotWithShape="1">
              <a:gsLst>
                <a:gs pos="10000">
                  <a:schemeClr val="accent2"/>
                </a:gs>
                <a:gs pos="70000">
                  <a:schemeClr val="accent2">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99459E3-C0CA-C463-4734-7BFAADBE922A}"/>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2"/>
            </a:solidFill>
            <a:ln w="1046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C9BF77-CC40-D956-6619-09F72B287008}"/>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sp>
        <p:nvSpPr>
          <p:cNvPr id="6" name="Holder 6"/>
          <p:cNvSpPr>
            <a:spLocks noGrp="1"/>
          </p:cNvSpPr>
          <p:nvPr>
            <p:ph type="sldNum" sz="quarter" idx="7"/>
          </p:nvPr>
        </p:nvSpPr>
        <p:spPr>
          <a:xfrm>
            <a:off x="8857262"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stretch>
            <a:fillRect/>
          </a:stretch>
        </p:blipFill>
        <p:spPr>
          <a:xfrm>
            <a:off x="504470" y="6261375"/>
            <a:ext cx="985498" cy="263545"/>
          </a:xfrm>
          <a:prstGeom prst="rect">
            <a:avLst/>
          </a:prstGeom>
        </p:spPr>
      </p:pic>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12" name="Freeform: Shape 11">
            <a:extLst>
              <a:ext uri="{FF2B5EF4-FFF2-40B4-BE49-F238E27FC236}">
                <a16:creationId xmlns:a16="http://schemas.microsoft.com/office/drawing/2014/main" id="{9C67C992-11E7-E0EC-BF3D-DC37C902564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1843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Light Bl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3B4B51-43E4-6836-77BC-9C2E35378B61}"/>
              </a:ext>
            </a:extLst>
          </p:cNvPr>
          <p:cNvGrpSpPr/>
          <p:nvPr userDrawn="1"/>
        </p:nvGrpSpPr>
        <p:grpSpPr>
          <a:xfrm>
            <a:off x="2280953" y="-2165350"/>
            <a:ext cx="11676754" cy="11341608"/>
            <a:chOff x="3750647" y="-3589043"/>
            <a:chExt cx="19254481" cy="18703151"/>
          </a:xfrm>
        </p:grpSpPr>
        <p:sp>
          <p:nvSpPr>
            <p:cNvPr id="8" name="Freeform: Shape 7">
              <a:extLst>
                <a:ext uri="{FF2B5EF4-FFF2-40B4-BE49-F238E27FC236}">
                  <a16:creationId xmlns:a16="http://schemas.microsoft.com/office/drawing/2014/main" id="{8B6AF04B-BCAB-CC6E-7725-02DCE0AE7DE8}"/>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p>
          </p:txBody>
        </p:sp>
        <p:sp>
          <p:nvSpPr>
            <p:cNvPr id="6" name="Oval 5">
              <a:extLst>
                <a:ext uri="{FF2B5EF4-FFF2-40B4-BE49-F238E27FC236}">
                  <a16:creationId xmlns:a16="http://schemas.microsoft.com/office/drawing/2014/main" id="{B619595A-D422-0475-7B4F-A7622FD6FEE2}"/>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5EFB5AB-7E95-DBD0-7310-556679B39DCC}"/>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E9323F44-3B9D-0D87-3F54-3CAA45D74BFB}"/>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B47020B3-BFF4-4871-0BCD-6AA394021CCA}"/>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5" name="Holder 2">
            <a:extLst>
              <a:ext uri="{FF2B5EF4-FFF2-40B4-BE49-F238E27FC236}">
                <a16:creationId xmlns:a16="http://schemas.microsoft.com/office/drawing/2014/main" id="{92456CCE-692B-2393-BE13-10332DDA04AE}"/>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pic>
        <p:nvPicPr>
          <p:cNvPr id="7" name="Picture 6">
            <a:extLst>
              <a:ext uri="{FF2B5EF4-FFF2-40B4-BE49-F238E27FC236}">
                <a16:creationId xmlns:a16="http://schemas.microsoft.com/office/drawing/2014/main" id="{E8109DF4-2779-F112-1FDB-16EBDB58F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39728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Blue &amp; Green">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DB7AFF-01D2-6118-484B-C039048C55B8}"/>
              </a:ext>
            </a:extLst>
          </p:cNvPr>
          <p:cNvGrpSpPr/>
          <p:nvPr userDrawn="1"/>
        </p:nvGrpSpPr>
        <p:grpSpPr>
          <a:xfrm>
            <a:off x="2274398" y="-2171300"/>
            <a:ext cx="11689007" cy="11353509"/>
            <a:chOff x="3744035" y="-3598743"/>
            <a:chExt cx="19274686" cy="18722777"/>
          </a:xfrm>
        </p:grpSpPr>
        <p:sp>
          <p:nvSpPr>
            <p:cNvPr id="6" name="Freeform: Shape 5">
              <a:extLst>
                <a:ext uri="{FF2B5EF4-FFF2-40B4-BE49-F238E27FC236}">
                  <a16:creationId xmlns:a16="http://schemas.microsoft.com/office/drawing/2014/main" id="{F4762376-BD92-415F-0811-D7D48A2D63DE}"/>
                </a:ext>
              </a:extLst>
            </p:cNvPr>
            <p:cNvSpPr/>
            <p:nvPr/>
          </p:nvSpPr>
          <p:spPr>
            <a:xfrm>
              <a:off x="3744035" y="-3598743"/>
              <a:ext cx="17284353" cy="17284355"/>
            </a:xfrm>
            <a:custGeom>
              <a:avLst/>
              <a:gdLst>
                <a:gd name="connsiteX0" fmla="*/ 17284354 w 17284353"/>
                <a:gd name="connsiteY0" fmla="*/ 8642178 h 17284355"/>
                <a:gd name="connsiteX1" fmla="*/ 8642176 w 17284353"/>
                <a:gd name="connsiteY1" fmla="*/ 17284356 h 17284355"/>
                <a:gd name="connsiteX2" fmla="*/ -1 w 17284353"/>
                <a:gd name="connsiteY2" fmla="*/ 8642178 h 17284355"/>
                <a:gd name="connsiteX3" fmla="*/ 8642176 w 17284353"/>
                <a:gd name="connsiteY3" fmla="*/ 0 h 17284355"/>
                <a:gd name="connsiteX4" fmla="*/ 17284354 w 17284353"/>
                <a:gd name="connsiteY4" fmla="*/ 8642178 h 1728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4353" h="17284355">
                  <a:moveTo>
                    <a:pt x="17284354" y="8642178"/>
                  </a:moveTo>
                  <a:cubicBezTo>
                    <a:pt x="17284354" y="13415121"/>
                    <a:pt x="13415119" y="17284356"/>
                    <a:pt x="8642176" y="17284356"/>
                  </a:cubicBezTo>
                  <a:cubicBezTo>
                    <a:pt x="3869234" y="17284356"/>
                    <a:pt x="-1" y="13415121"/>
                    <a:pt x="-1" y="8642178"/>
                  </a:cubicBezTo>
                  <a:cubicBezTo>
                    <a:pt x="-1" y="3869235"/>
                    <a:pt x="3869234" y="0"/>
                    <a:pt x="8642176" y="0"/>
                  </a:cubicBezTo>
                  <a:cubicBezTo>
                    <a:pt x="13415118" y="0"/>
                    <a:pt x="17284354" y="3869235"/>
                    <a:pt x="17284354" y="8642178"/>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5D50729D-7816-EB05-7127-C00355CC3B30}"/>
                </a:ext>
              </a:extLst>
            </p:cNvPr>
            <p:cNvSpPr/>
            <p:nvPr/>
          </p:nvSpPr>
          <p:spPr>
            <a:xfrm>
              <a:off x="10265371" y="1517818"/>
              <a:ext cx="12753350" cy="12753352"/>
            </a:xfrm>
            <a:custGeom>
              <a:avLst/>
              <a:gdLst>
                <a:gd name="connsiteX0" fmla="*/ 12753351 w 12753350"/>
                <a:gd name="connsiteY0" fmla="*/ 6376676 h 12753352"/>
                <a:gd name="connsiteX1" fmla="*/ 6376675 w 12753350"/>
                <a:gd name="connsiteY1" fmla="*/ 12753352 h 12753352"/>
                <a:gd name="connsiteX2" fmla="*/ -1 w 12753350"/>
                <a:gd name="connsiteY2" fmla="*/ 6376676 h 12753352"/>
                <a:gd name="connsiteX3" fmla="*/ 6376675 w 12753350"/>
                <a:gd name="connsiteY3" fmla="*/ 0 h 12753352"/>
                <a:gd name="connsiteX4" fmla="*/ 12753351 w 12753350"/>
                <a:gd name="connsiteY4" fmla="*/ 6376676 h 1275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3350" h="12753352">
                  <a:moveTo>
                    <a:pt x="12753351" y="6376676"/>
                  </a:moveTo>
                  <a:cubicBezTo>
                    <a:pt x="12753351" y="9898417"/>
                    <a:pt x="9898416" y="12753352"/>
                    <a:pt x="6376675" y="12753352"/>
                  </a:cubicBezTo>
                  <a:cubicBezTo>
                    <a:pt x="2854934" y="12753352"/>
                    <a:pt x="-1" y="9898417"/>
                    <a:pt x="-1" y="6376676"/>
                  </a:cubicBezTo>
                  <a:cubicBezTo>
                    <a:pt x="-1" y="2854935"/>
                    <a:pt x="2854934" y="0"/>
                    <a:pt x="6376675" y="0"/>
                  </a:cubicBezTo>
                  <a:cubicBezTo>
                    <a:pt x="9898415" y="0"/>
                    <a:pt x="12753351" y="2854935"/>
                    <a:pt x="12753351" y="6376676"/>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79BF91C-4C2D-9FFC-FDFC-60EC080613E8}"/>
                </a:ext>
              </a:extLst>
            </p:cNvPr>
            <p:cNvSpPr/>
            <p:nvPr/>
          </p:nvSpPr>
          <p:spPr>
            <a:xfrm>
              <a:off x="10249542" y="3988359"/>
              <a:ext cx="11135674" cy="11135675"/>
            </a:xfrm>
            <a:custGeom>
              <a:avLst/>
              <a:gdLst>
                <a:gd name="connsiteX0" fmla="*/ 11135675 w 11135674"/>
                <a:gd name="connsiteY0" fmla="*/ 5567838 h 11135675"/>
                <a:gd name="connsiteX1" fmla="*/ 5567838 w 11135674"/>
                <a:gd name="connsiteY1" fmla="*/ 11135675 h 11135675"/>
                <a:gd name="connsiteX2" fmla="*/ 0 w 11135674"/>
                <a:gd name="connsiteY2" fmla="*/ 5567838 h 11135675"/>
                <a:gd name="connsiteX3" fmla="*/ 5567838 w 11135674"/>
                <a:gd name="connsiteY3" fmla="*/ -1 h 11135675"/>
                <a:gd name="connsiteX4" fmla="*/ 11135675 w 11135674"/>
                <a:gd name="connsiteY4" fmla="*/ 5567838 h 1113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74" h="11135675">
                  <a:moveTo>
                    <a:pt x="11135675" y="5567838"/>
                  </a:moveTo>
                  <a:cubicBezTo>
                    <a:pt x="11135675" y="8642870"/>
                    <a:pt x="8642869" y="11135675"/>
                    <a:pt x="5567838" y="11135675"/>
                  </a:cubicBezTo>
                  <a:cubicBezTo>
                    <a:pt x="2492805" y="11135675"/>
                    <a:pt x="0" y="8642870"/>
                    <a:pt x="0" y="5567838"/>
                  </a:cubicBezTo>
                  <a:cubicBezTo>
                    <a:pt x="0" y="2492805"/>
                    <a:pt x="2492805" y="-1"/>
                    <a:pt x="5567838" y="-1"/>
                  </a:cubicBezTo>
                  <a:cubicBezTo>
                    <a:pt x="8642869" y="-1"/>
                    <a:pt x="11135675" y="2492806"/>
                    <a:pt x="11135675" y="5567838"/>
                  </a:cubicBezTo>
                  <a:close/>
                </a:path>
              </a:pathLst>
            </a:custGeom>
            <a:solidFill>
              <a:srgbClr val="7AD750"/>
            </a:solidFill>
            <a:ln w="10482"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rgbClr val="363A92"/>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E9A10D50-2D74-BC33-7E02-EB1C77D63567}"/>
              </a:ext>
            </a:extLst>
          </p:cNvPr>
          <p:cNvSpPr>
            <a:spLocks noGrp="1"/>
          </p:cNvSpPr>
          <p:nvPr>
            <p:ph type="sldNum" sz="quarter" idx="7"/>
          </p:nvPr>
        </p:nvSpPr>
        <p:spPr>
          <a:xfrm>
            <a:off x="887473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8" name="Picture 7">
            <a:extLst>
              <a:ext uri="{FF2B5EF4-FFF2-40B4-BE49-F238E27FC236}">
                <a16:creationId xmlns:a16="http://schemas.microsoft.com/office/drawing/2014/main" id="{2EE2D94B-28A4-D766-3E2A-469CB7FE38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
        <p:nvSpPr>
          <p:cNvPr id="16" name="Holder 2">
            <a:extLst>
              <a:ext uri="{FF2B5EF4-FFF2-40B4-BE49-F238E27FC236}">
                <a16:creationId xmlns:a16="http://schemas.microsoft.com/office/drawing/2014/main" id="{61402B10-AEA1-A31D-67A0-06E5987C874F}"/>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rgbClr val="363A92"/>
                </a:solidFill>
                <a:latin typeface="+mj-lt"/>
                <a:cs typeface="Arial" panose="020B0604020202020204" pitchFamily="34" charset="0"/>
              </a:defRPr>
            </a:lvl1pPr>
          </a:lstStyle>
          <a:p>
            <a:r>
              <a:rPr lang="en-IE" dirty="0"/>
              <a:t>Section Divider Title Goes Here</a:t>
            </a:r>
            <a:endParaRPr dirty="0"/>
          </a:p>
        </p:txBody>
      </p:sp>
      <p:sp>
        <p:nvSpPr>
          <p:cNvPr id="12" name="Freeform: Shape 11">
            <a:extLst>
              <a:ext uri="{FF2B5EF4-FFF2-40B4-BE49-F238E27FC236}">
                <a16:creationId xmlns:a16="http://schemas.microsoft.com/office/drawing/2014/main" id="{0117FB28-8996-1B43-57DB-BF9AE3632DAC}"/>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7276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ull quote Blue">
    <p:bg>
      <p:bgPr>
        <a:solidFill>
          <a:schemeClr val="accent1"/>
        </a:solidFill>
        <a:effectLst/>
      </p:bgPr>
    </p:bg>
    <p:spTree>
      <p:nvGrpSpPr>
        <p:cNvPr id="1" name=""/>
        <p:cNvGrpSpPr/>
        <p:nvPr/>
      </p:nvGrpSpPr>
      <p:grpSpPr>
        <a:xfrm>
          <a:off x="0" y="0"/>
          <a:ext cx="0" cy="0"/>
          <a:chOff x="0" y="0"/>
          <a:chExt cx="0" cy="0"/>
        </a:xfrm>
      </p:grpSpPr>
      <p:sp>
        <p:nvSpPr>
          <p:cNvPr id="286" name="Freeform: Shape 285">
            <a:extLst>
              <a:ext uri="{FF2B5EF4-FFF2-40B4-BE49-F238E27FC236}">
                <a16:creationId xmlns:a16="http://schemas.microsoft.com/office/drawing/2014/main" id="{78709986-16DE-CBBE-EB88-DE01F826BDAC}"/>
              </a:ext>
            </a:extLst>
          </p:cNvPr>
          <p:cNvSpPr/>
          <p:nvPr userDrawn="1"/>
        </p:nvSpPr>
        <p:spPr>
          <a:xfrm>
            <a:off x="-9437244" y="2971800"/>
            <a:ext cx="23426795" cy="13187276"/>
          </a:xfrm>
          <a:custGeom>
            <a:avLst/>
            <a:gdLst>
              <a:gd name="connsiteX0" fmla="*/ 14393799 w 14393798"/>
              <a:gd name="connsiteY0" fmla="*/ 4051237 h 8102473"/>
              <a:gd name="connsiteX1" fmla="*/ 7196900 w 14393798"/>
              <a:gd name="connsiteY1" fmla="*/ 8102473 h 8102473"/>
              <a:gd name="connsiteX2" fmla="*/ 0 w 14393798"/>
              <a:gd name="connsiteY2" fmla="*/ 4051237 h 8102473"/>
              <a:gd name="connsiteX3" fmla="*/ 7196900 w 14393798"/>
              <a:gd name="connsiteY3" fmla="*/ 0 h 8102473"/>
              <a:gd name="connsiteX4" fmla="*/ 14393799 w 14393798"/>
              <a:gd name="connsiteY4" fmla="*/ 4051237 h 810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3798" h="8102473">
                <a:moveTo>
                  <a:pt x="14393799" y="4051237"/>
                </a:moveTo>
                <a:cubicBezTo>
                  <a:pt x="14393799" y="6288673"/>
                  <a:pt x="11171637" y="8102473"/>
                  <a:pt x="7196900" y="8102473"/>
                </a:cubicBezTo>
                <a:cubicBezTo>
                  <a:pt x="3222162" y="8102473"/>
                  <a:pt x="0" y="6288673"/>
                  <a:pt x="0" y="4051237"/>
                </a:cubicBezTo>
                <a:cubicBezTo>
                  <a:pt x="0" y="1813801"/>
                  <a:pt x="3222162" y="0"/>
                  <a:pt x="7196900" y="0"/>
                </a:cubicBezTo>
                <a:cubicBezTo>
                  <a:pt x="11171638" y="0"/>
                  <a:pt x="14393799" y="1813801"/>
                  <a:pt x="14393799" y="4051237"/>
                </a:cubicBezTo>
                <a:close/>
              </a:path>
            </a:pathLst>
          </a:custGeom>
          <a:gradFill>
            <a:gsLst>
              <a:gs pos="19000">
                <a:schemeClr val="accent2"/>
              </a:gs>
              <a:gs pos="51000">
                <a:schemeClr val="accent2">
                  <a:alpha val="0"/>
                </a:schemeClr>
              </a:gs>
            </a:gsLst>
            <a:path path="circle">
              <a:fillToRect l="50000" t="50000" r="50000" b="50000"/>
            </a:path>
          </a:gradFill>
          <a:ln w="6350" cap="flat">
            <a:noFill/>
            <a:prstDash val="solid"/>
            <a:miter/>
          </a:ln>
        </p:spPr>
        <p:txBody>
          <a:bodyPr rtlCol="0" anchor="ctr"/>
          <a:lstStyle/>
          <a:p>
            <a:endParaRPr lang="en-GB"/>
          </a:p>
        </p:txBody>
      </p:sp>
      <p:sp>
        <p:nvSpPr>
          <p:cNvPr id="2" name="Holder 2"/>
          <p:cNvSpPr>
            <a:spLocks noGrp="1"/>
          </p:cNvSpPr>
          <p:nvPr>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chemeClr val="bg1"/>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p:ph type="sldNum" sz="quarter" idx="7"/>
          </p:nvPr>
        </p:nvSpPr>
        <p:spPr>
          <a:xfrm>
            <a:off x="886396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p:ph type="body" sz="quarter" idx="12" hasCustomPrompt="1"/>
          </p:nvPr>
        </p:nvSpPr>
        <p:spPr>
          <a:xfrm>
            <a:off x="504470" y="609601"/>
            <a:ext cx="1012791" cy="352060"/>
          </a:xfrm>
          <a:prstGeom prst="roundRect">
            <a:avLst>
              <a:gd name="adj" fmla="val 50000"/>
            </a:avLst>
          </a:prstGeom>
          <a:solidFill>
            <a:schemeClr val="accent2"/>
          </a:solidFill>
        </p:spPr>
        <p:txBody>
          <a:bodyPr anchor="ctr"/>
          <a:lstStyle>
            <a:lvl1pPr algn="ctr">
              <a:defRPr sz="1273">
                <a:solidFill>
                  <a:srgbClr val="363A92"/>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p:ph type="body" sz="quarter" idx="13" hasCustomPrompt="1"/>
          </p:nvPr>
        </p:nvSpPr>
        <p:spPr>
          <a:xfrm>
            <a:off x="504918" y="4665359"/>
            <a:ext cx="4438181" cy="343670"/>
          </a:xfrm>
          <a:prstGeom prst="rect">
            <a:avLst/>
          </a:prstGeom>
        </p:spPr>
        <p:txBody>
          <a:bodyPr anchor="b"/>
          <a:lstStyle>
            <a:lvl1pPr algn="l">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sp>
        <p:nvSpPr>
          <p:cNvPr id="287" name="Freeform: Shape 286">
            <a:extLst>
              <a:ext uri="{FF2B5EF4-FFF2-40B4-BE49-F238E27FC236}">
                <a16:creationId xmlns:a16="http://schemas.microsoft.com/office/drawing/2014/main" id="{4F1B1314-1146-6AAC-0B3E-19921E6AD93B}"/>
              </a:ext>
            </a:extLst>
          </p:cNvPr>
          <p:cNvSpPr/>
          <p:nvPr userDrawn="1"/>
        </p:nvSpPr>
        <p:spPr>
          <a:xfrm>
            <a:off x="2674344" y="4189618"/>
            <a:ext cx="19278600" cy="10852173"/>
          </a:xfrm>
          <a:custGeom>
            <a:avLst/>
            <a:gdLst>
              <a:gd name="connsiteX0" fmla="*/ 13648182 w 13648182"/>
              <a:gd name="connsiteY0" fmla="*/ 3841369 h 7682738"/>
              <a:gd name="connsiteX1" fmla="*/ 6824091 w 13648182"/>
              <a:gd name="connsiteY1" fmla="*/ 7682738 h 7682738"/>
              <a:gd name="connsiteX2" fmla="*/ 0 w 13648182"/>
              <a:gd name="connsiteY2" fmla="*/ 3841369 h 7682738"/>
              <a:gd name="connsiteX3" fmla="*/ 6824091 w 13648182"/>
              <a:gd name="connsiteY3" fmla="*/ 0 h 7682738"/>
              <a:gd name="connsiteX4" fmla="*/ 13648182 w 13648182"/>
              <a:gd name="connsiteY4" fmla="*/ 3841369 h 76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8182" h="7682738">
                <a:moveTo>
                  <a:pt x="13648182" y="3841369"/>
                </a:moveTo>
                <a:cubicBezTo>
                  <a:pt x="13648182" y="5962898"/>
                  <a:pt x="10592932" y="7682738"/>
                  <a:pt x="6824091" y="7682738"/>
                </a:cubicBezTo>
                <a:cubicBezTo>
                  <a:pt x="3055249" y="7682738"/>
                  <a:pt x="0" y="5962898"/>
                  <a:pt x="0" y="3841369"/>
                </a:cubicBezTo>
                <a:cubicBezTo>
                  <a:pt x="0" y="1719839"/>
                  <a:pt x="3055249" y="0"/>
                  <a:pt x="6824091" y="0"/>
                </a:cubicBezTo>
                <a:cubicBezTo>
                  <a:pt x="10592932" y="0"/>
                  <a:pt x="13648182" y="1719839"/>
                  <a:pt x="13648182" y="3841369"/>
                </a:cubicBezTo>
                <a:close/>
              </a:path>
            </a:pathLst>
          </a:custGeom>
          <a:gradFill>
            <a:gsLst>
              <a:gs pos="10000">
                <a:srgbClr val="8AD6F7"/>
              </a:gs>
              <a:gs pos="49000">
                <a:srgbClr val="8AD6F7">
                  <a:alpha val="0"/>
                </a:srgbClr>
              </a:gs>
            </a:gsLst>
            <a:path path="circle">
              <a:fillToRect l="50000" t="50000" r="50000" b="50000"/>
            </a:path>
          </a:gradFill>
          <a:ln w="635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0352751-1872-1CD1-5081-FF4012D3C9B5}"/>
              </a:ext>
            </a:extLst>
          </p:cNvPr>
          <p:cNvSpPr/>
          <p:nvPr userDrawn="1"/>
        </p:nvSpPr>
        <p:spPr>
          <a:xfrm>
            <a:off x="-9708648" y="-9144000"/>
            <a:ext cx="31632408" cy="25146000"/>
          </a:xfrm>
          <a:custGeom>
            <a:avLst/>
            <a:gdLst>
              <a:gd name="connsiteX0" fmla="*/ 9708048 w 31632408"/>
              <a:gd name="connsiteY0" fmla="*/ 9144000 h 25146000"/>
              <a:gd name="connsiteX1" fmla="*/ 9708048 w 31632408"/>
              <a:gd name="connsiteY1" fmla="*/ 16002000 h 25146000"/>
              <a:gd name="connsiteX2" fmla="*/ 21901248 w 31632408"/>
              <a:gd name="connsiteY2" fmla="*/ 16002000 h 25146000"/>
              <a:gd name="connsiteX3" fmla="*/ 21901248 w 31632408"/>
              <a:gd name="connsiteY3" fmla="*/ 9144000 h 25146000"/>
              <a:gd name="connsiteX4" fmla="*/ 0 w 31632408"/>
              <a:gd name="connsiteY4" fmla="*/ 0 h 25146000"/>
              <a:gd name="connsiteX5" fmla="*/ 31632408 w 31632408"/>
              <a:gd name="connsiteY5" fmla="*/ 0 h 25146000"/>
              <a:gd name="connsiteX6" fmla="*/ 31632408 w 31632408"/>
              <a:gd name="connsiteY6" fmla="*/ 25146000 h 25146000"/>
              <a:gd name="connsiteX7" fmla="*/ 0 w 31632408"/>
              <a:gd name="connsiteY7" fmla="*/ 25146000 h 251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2408" h="25146000">
                <a:moveTo>
                  <a:pt x="9708048" y="9144000"/>
                </a:moveTo>
                <a:lnTo>
                  <a:pt x="9708048" y="16002000"/>
                </a:lnTo>
                <a:lnTo>
                  <a:pt x="21901248" y="16002000"/>
                </a:lnTo>
                <a:lnTo>
                  <a:pt x="21901248" y="9144000"/>
                </a:lnTo>
                <a:close/>
                <a:moveTo>
                  <a:pt x="0" y="0"/>
                </a:moveTo>
                <a:lnTo>
                  <a:pt x="31632408" y="0"/>
                </a:lnTo>
                <a:lnTo>
                  <a:pt x="31632408" y="25146000"/>
                </a:lnTo>
                <a:lnTo>
                  <a:pt x="0" y="251460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075565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ull Quote Light Blue &amp; Green">
    <p:bg>
      <p:bgPr>
        <a:solidFill>
          <a:schemeClr val="accent5"/>
        </a:solidFill>
        <a:effectLst/>
      </p:bgPr>
    </p:bg>
    <p:spTree>
      <p:nvGrpSpPr>
        <p:cNvPr id="1" name=""/>
        <p:cNvGrpSpPr/>
        <p:nvPr/>
      </p:nvGrpSpPr>
      <p:grpSpPr>
        <a:xfrm>
          <a:off x="0" y="0"/>
          <a:ext cx="0" cy="0"/>
          <a:chOff x="0" y="0"/>
          <a:chExt cx="0" cy="0"/>
        </a:xfrm>
      </p:grpSpPr>
      <p:grpSp>
        <p:nvGrpSpPr>
          <p:cNvPr id="8" name="Graphic 38">
            <a:extLst>
              <a:ext uri="{FF2B5EF4-FFF2-40B4-BE49-F238E27FC236}">
                <a16:creationId xmlns:a16="http://schemas.microsoft.com/office/drawing/2014/main" id="{1F104258-7732-4A9E-98DF-F0AE92DF029C}"/>
              </a:ext>
            </a:extLst>
          </p:cNvPr>
          <p:cNvGrpSpPr/>
          <p:nvPr userDrawn="1"/>
        </p:nvGrpSpPr>
        <p:grpSpPr>
          <a:xfrm>
            <a:off x="2363971" y="-4800600"/>
            <a:ext cx="11569023" cy="12755546"/>
            <a:chOff x="3898089" y="-7927802"/>
            <a:chExt cx="19076837" cy="21034840"/>
          </a:xfrm>
        </p:grpSpPr>
        <p:sp>
          <p:nvSpPr>
            <p:cNvPr id="10" name="Freeform: Shape 9">
              <a:extLst>
                <a:ext uri="{FF2B5EF4-FFF2-40B4-BE49-F238E27FC236}">
                  <a16:creationId xmlns:a16="http://schemas.microsoft.com/office/drawing/2014/main" id="{53013346-83B1-8747-4E9B-78A45E3F9B72}"/>
                </a:ext>
              </a:extLst>
            </p:cNvPr>
            <p:cNvSpPr/>
            <p:nvPr/>
          </p:nvSpPr>
          <p:spPr>
            <a:xfrm>
              <a:off x="3898089" y="-265867"/>
              <a:ext cx="13372905" cy="13372905"/>
            </a:xfrm>
            <a:custGeom>
              <a:avLst/>
              <a:gdLst>
                <a:gd name="connsiteX0" fmla="*/ 13372905 w 13372905"/>
                <a:gd name="connsiteY0" fmla="*/ 6686453 h 13372905"/>
                <a:gd name="connsiteX1" fmla="*/ 6686452 w 13372905"/>
                <a:gd name="connsiteY1" fmla="*/ 13372905 h 13372905"/>
                <a:gd name="connsiteX2" fmla="*/ -1 w 13372905"/>
                <a:gd name="connsiteY2" fmla="*/ 6686452 h 13372905"/>
                <a:gd name="connsiteX3" fmla="*/ 6686452 w 13372905"/>
                <a:gd name="connsiteY3" fmla="*/ -1 h 13372905"/>
                <a:gd name="connsiteX4" fmla="*/ 13372905 w 13372905"/>
                <a:gd name="connsiteY4" fmla="*/ 6686453 h 1337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905" h="13372905">
                  <a:moveTo>
                    <a:pt x="13372905" y="6686453"/>
                  </a:moveTo>
                  <a:cubicBezTo>
                    <a:pt x="13372905" y="10379278"/>
                    <a:pt x="10379278" y="13372905"/>
                    <a:pt x="6686452" y="13372905"/>
                  </a:cubicBezTo>
                  <a:cubicBezTo>
                    <a:pt x="2993626" y="13372905"/>
                    <a:pt x="-1" y="10379278"/>
                    <a:pt x="-1" y="6686452"/>
                  </a:cubicBezTo>
                  <a:cubicBezTo>
                    <a:pt x="-1" y="2993626"/>
                    <a:pt x="2993626" y="-1"/>
                    <a:pt x="6686452" y="-1"/>
                  </a:cubicBezTo>
                  <a:cubicBezTo>
                    <a:pt x="10379278" y="-1"/>
                    <a:pt x="13372905" y="2993626"/>
                    <a:pt x="13372905" y="6686453"/>
                  </a:cubicBezTo>
                  <a:close/>
                </a:path>
              </a:pathLst>
            </a:custGeom>
            <a:gradFill flip="none" rotWithShape="1">
              <a:gsLst>
                <a:gs pos="22000">
                  <a:schemeClr val="accent3"/>
                </a:gs>
                <a:gs pos="88000">
                  <a:srgbClr val="C7E634"/>
                </a:gs>
              </a:gsLst>
              <a:lin ang="8400000" scaled="0"/>
              <a:tileRect/>
            </a:gradFill>
            <a:ln w="1050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5CD514-47A9-83AD-F9A5-E62C1B578B4B}"/>
                </a:ext>
              </a:extLst>
            </p:cNvPr>
            <p:cNvSpPr/>
            <p:nvPr/>
          </p:nvSpPr>
          <p:spPr>
            <a:xfrm>
              <a:off x="5117073" y="-7927802"/>
              <a:ext cx="17857853" cy="17857853"/>
            </a:xfrm>
            <a:custGeom>
              <a:avLst/>
              <a:gdLst>
                <a:gd name="connsiteX0" fmla="*/ 17857852 w 17857853"/>
                <a:gd name="connsiteY0" fmla="*/ 8928927 h 17857853"/>
                <a:gd name="connsiteX1" fmla="*/ 8928926 w 17857853"/>
                <a:gd name="connsiteY1" fmla="*/ 17857854 h 17857853"/>
                <a:gd name="connsiteX2" fmla="*/ -1 w 17857853"/>
                <a:gd name="connsiteY2" fmla="*/ 8928926 h 17857853"/>
                <a:gd name="connsiteX3" fmla="*/ 8928926 w 17857853"/>
                <a:gd name="connsiteY3" fmla="*/ 0 h 17857853"/>
                <a:gd name="connsiteX4" fmla="*/ 17857852 w 17857853"/>
                <a:gd name="connsiteY4" fmla="*/ 8928927 h 17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7853" h="17857853">
                  <a:moveTo>
                    <a:pt x="17857852" y="8928927"/>
                  </a:moveTo>
                  <a:cubicBezTo>
                    <a:pt x="17857852" y="13860236"/>
                    <a:pt x="13860236" y="17857854"/>
                    <a:pt x="8928926" y="17857854"/>
                  </a:cubicBezTo>
                  <a:cubicBezTo>
                    <a:pt x="3997616" y="17857854"/>
                    <a:pt x="-1" y="13860236"/>
                    <a:pt x="-1" y="8928926"/>
                  </a:cubicBezTo>
                  <a:cubicBezTo>
                    <a:pt x="-1" y="3997617"/>
                    <a:pt x="3997616" y="0"/>
                    <a:pt x="8928926" y="0"/>
                  </a:cubicBezTo>
                  <a:cubicBezTo>
                    <a:pt x="13860236" y="0"/>
                    <a:pt x="17857852" y="3997616"/>
                    <a:pt x="17857852" y="8928927"/>
                  </a:cubicBezTo>
                  <a:close/>
                </a:path>
              </a:pathLst>
            </a:custGeom>
            <a:gradFill>
              <a:gsLst>
                <a:gs pos="10000">
                  <a:schemeClr val="accent3"/>
                </a:gs>
                <a:gs pos="72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67C9612-7BDD-0778-AF69-DCBD70396E61}"/>
                </a:ext>
              </a:extLst>
            </p:cNvPr>
            <p:cNvSpPr/>
            <p:nvPr/>
          </p:nvSpPr>
          <p:spPr>
            <a:xfrm>
              <a:off x="5864600" y="-4939903"/>
              <a:ext cx="11882054" cy="11882054"/>
            </a:xfrm>
            <a:custGeom>
              <a:avLst/>
              <a:gdLst>
                <a:gd name="connsiteX0" fmla="*/ 11882054 w 11882054"/>
                <a:gd name="connsiteY0" fmla="*/ 5941028 h 11882054"/>
                <a:gd name="connsiteX1" fmla="*/ 5941027 w 11882054"/>
                <a:gd name="connsiteY1" fmla="*/ 11882055 h 11882054"/>
                <a:gd name="connsiteX2" fmla="*/ -1 w 11882054"/>
                <a:gd name="connsiteY2" fmla="*/ 5941028 h 11882054"/>
                <a:gd name="connsiteX3" fmla="*/ 5941027 w 11882054"/>
                <a:gd name="connsiteY3" fmla="*/ 0 h 11882054"/>
                <a:gd name="connsiteX4" fmla="*/ 11882054 w 11882054"/>
                <a:gd name="connsiteY4" fmla="*/ 5941028 h 1188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054" h="11882054">
                  <a:moveTo>
                    <a:pt x="11882054" y="5941028"/>
                  </a:moveTo>
                  <a:cubicBezTo>
                    <a:pt x="11882054" y="9222166"/>
                    <a:pt x="9222166" y="11882055"/>
                    <a:pt x="5941027" y="11882055"/>
                  </a:cubicBezTo>
                  <a:cubicBezTo>
                    <a:pt x="2659888" y="11882055"/>
                    <a:pt x="-1" y="9222166"/>
                    <a:pt x="-1" y="5941028"/>
                  </a:cubicBezTo>
                  <a:cubicBezTo>
                    <a:pt x="-1" y="2659889"/>
                    <a:pt x="2659888" y="0"/>
                    <a:pt x="5941027" y="0"/>
                  </a:cubicBezTo>
                  <a:cubicBezTo>
                    <a:pt x="9222165" y="0"/>
                    <a:pt x="11882054" y="2659889"/>
                    <a:pt x="11882054" y="5941028"/>
                  </a:cubicBezTo>
                  <a:close/>
                </a:path>
              </a:pathLst>
            </a:custGeom>
            <a:gradFill>
              <a:gsLst>
                <a:gs pos="10000">
                  <a:schemeClr val="accent3"/>
                </a:gs>
                <a:gs pos="67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B6571B33-5BE8-79B6-9FEC-38933B1A7C57}"/>
              </a:ext>
            </a:extLst>
          </p:cNvPr>
          <p:cNvSpPr/>
          <p:nvPr userDrawn="1"/>
        </p:nvSpPr>
        <p:spPr>
          <a:xfrm>
            <a:off x="-4256423" y="-4800600"/>
            <a:ext cx="20704849" cy="16459200"/>
          </a:xfrm>
          <a:custGeom>
            <a:avLst/>
            <a:gdLst>
              <a:gd name="connsiteX0" fmla="*/ 4255824 w 20704849"/>
              <a:gd name="connsiteY0" fmla="*/ 4800600 h 16459200"/>
              <a:gd name="connsiteX1" fmla="*/ 4255824 w 20704849"/>
              <a:gd name="connsiteY1" fmla="*/ 11658600 h 16459200"/>
              <a:gd name="connsiteX2" fmla="*/ 16449024 w 20704849"/>
              <a:gd name="connsiteY2" fmla="*/ 11658600 h 16459200"/>
              <a:gd name="connsiteX3" fmla="*/ 16449024 w 20704849"/>
              <a:gd name="connsiteY3" fmla="*/ 4800600 h 16459200"/>
              <a:gd name="connsiteX4" fmla="*/ 0 w 20704849"/>
              <a:gd name="connsiteY4" fmla="*/ 0 h 16459200"/>
              <a:gd name="connsiteX5" fmla="*/ 20704849 w 20704849"/>
              <a:gd name="connsiteY5" fmla="*/ 0 h 16459200"/>
              <a:gd name="connsiteX6" fmla="*/ 20704849 w 20704849"/>
              <a:gd name="connsiteY6" fmla="*/ 16459200 h 16459200"/>
              <a:gd name="connsiteX7" fmla="*/ 0 w 20704849"/>
              <a:gd name="connsiteY7" fmla="*/ 1645920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4849" h="16459200">
                <a:moveTo>
                  <a:pt x="4255824" y="4800600"/>
                </a:moveTo>
                <a:lnTo>
                  <a:pt x="4255824" y="11658600"/>
                </a:lnTo>
                <a:lnTo>
                  <a:pt x="16449024" y="11658600"/>
                </a:lnTo>
                <a:lnTo>
                  <a:pt x="16449024" y="4800600"/>
                </a:lnTo>
                <a:close/>
                <a:moveTo>
                  <a:pt x="0" y="0"/>
                </a:moveTo>
                <a:lnTo>
                  <a:pt x="20704849" y="0"/>
                </a:lnTo>
                <a:lnTo>
                  <a:pt x="20704849" y="16459200"/>
                </a:lnTo>
                <a:lnTo>
                  <a:pt x="0" y="164592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Holder 2"/>
          <p:cNvSpPr>
            <a:spLocks noGrp="1"/>
          </p:cNvSpPr>
          <p:nvPr userDrawn="1">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rgbClr val="363A92"/>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userDrawn="1">
            <p:ph type="sldNum" sz="quarter" idx="7"/>
          </p:nvPr>
        </p:nvSpPr>
        <p:spPr>
          <a:xfrm>
            <a:off x="886432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userDrawn="1">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userDrawn="1">
            <p:ph type="body" sz="quarter" idx="12" hasCustomPrompt="1"/>
          </p:nvPr>
        </p:nvSpPr>
        <p:spPr>
          <a:xfrm>
            <a:off x="504470" y="609601"/>
            <a:ext cx="1012791" cy="352060"/>
          </a:xfrm>
          <a:prstGeom prst="roundRect">
            <a:avLst>
              <a:gd name="adj" fmla="val 50000"/>
            </a:avLst>
          </a:prstGeom>
          <a:solidFill>
            <a:schemeClr val="accent1"/>
          </a:solidFill>
        </p:spPr>
        <p:txBody>
          <a:bodyPr anchor="ctr"/>
          <a:lstStyle>
            <a:lvl1pPr algn="ctr">
              <a:defRPr sz="1273">
                <a:solidFill>
                  <a:schemeClr val="bg1"/>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userDrawn="1">
            <p:ph type="body" sz="quarter" idx="13" hasCustomPrompt="1"/>
          </p:nvPr>
        </p:nvSpPr>
        <p:spPr>
          <a:xfrm>
            <a:off x="504918" y="4665359"/>
            <a:ext cx="4438181" cy="343670"/>
          </a:xfrm>
          <a:prstGeom prst="rect">
            <a:avLst/>
          </a:prstGeom>
        </p:spPr>
        <p:txBody>
          <a:bodyPr anchor="b"/>
          <a:lstStyle>
            <a:lvl1pPr algn="l">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pic>
        <p:nvPicPr>
          <p:cNvPr id="4" name="Picture 3">
            <a:extLst>
              <a:ext uri="{FF2B5EF4-FFF2-40B4-BE49-F238E27FC236}">
                <a16:creationId xmlns:a16="http://schemas.microsoft.com/office/drawing/2014/main" id="{17EF8FB9-E4B7-3102-A32E-22B30CCEE2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2483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6096000" y="2309208"/>
            <a:ext cx="5499108" cy="2239587"/>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Add Thank you</a:t>
            </a:r>
            <a:endParaRPr dirty="0"/>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354000" y="5645152"/>
            <a:ext cx="1148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931383"/>
            <a:ext cx="12192000" cy="926617"/>
          </a:xfrm>
          <a:prstGeom prst="rect">
            <a:avLst/>
          </a:prstGeom>
        </p:spPr>
      </p:pic>
    </p:spTree>
    <p:extLst>
      <p:ext uri="{BB962C8B-B14F-4D97-AF65-F5344CB8AC3E}">
        <p14:creationId xmlns:p14="http://schemas.microsoft.com/office/powerpoint/2010/main" val="2488053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332B9E3F-BC93-25A0-C1FD-3DFA3E4687CD}"/>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702032" y="333080"/>
            <a:ext cx="985498" cy="262039"/>
          </a:xfrm>
          <a:prstGeom prst="rect">
            <a:avLst/>
          </a:prstGeom>
        </p:spPr>
      </p:pic>
      <p:sp>
        <p:nvSpPr>
          <p:cNvPr id="289" name="Title Placeholder 288">
            <a:extLst>
              <a:ext uri="{FF2B5EF4-FFF2-40B4-BE49-F238E27FC236}">
                <a16:creationId xmlns:a16="http://schemas.microsoft.com/office/drawing/2014/main" id="{D580A401-53F8-EF6C-DB1D-326643A22652}"/>
              </a:ext>
            </a:extLst>
          </p:cNvPr>
          <p:cNvSpPr>
            <a:spLocks noGrp="1"/>
          </p:cNvSpPr>
          <p:nvPr userDrawn="1">
            <p:ph type="title"/>
          </p:nvPr>
        </p:nvSpPr>
        <p:spPr>
          <a:xfrm>
            <a:off x="504469" y="471704"/>
            <a:ext cx="5591531" cy="856798"/>
          </a:xfrm>
          <a:prstGeom prst="rect">
            <a:avLst/>
          </a:prstGeom>
        </p:spPr>
        <p:txBody>
          <a:bodyPr vert="horz" lIns="0" tIns="0" rIns="0" bIns="0" rtlCol="0" anchor="ctr">
            <a:normAutofit/>
          </a:bodyPr>
          <a:lstStyle/>
          <a:p>
            <a:r>
              <a:rPr lang="en-US" dirty="0"/>
              <a:t>Page title goes here</a:t>
            </a:r>
            <a:endParaRPr lang="en-GB" dirty="0"/>
          </a:p>
        </p:txBody>
      </p:sp>
      <p:sp>
        <p:nvSpPr>
          <p:cNvPr id="290" name="Text Placeholder 289">
            <a:extLst>
              <a:ext uri="{FF2B5EF4-FFF2-40B4-BE49-F238E27FC236}">
                <a16:creationId xmlns:a16="http://schemas.microsoft.com/office/drawing/2014/main" id="{FE9BEEC8-3359-A4E6-D164-0797EBC22DAF}"/>
              </a:ext>
            </a:extLst>
          </p:cNvPr>
          <p:cNvSpPr>
            <a:spLocks noGrp="1"/>
          </p:cNvSpPr>
          <p:nvPr userDrawn="1">
            <p:ph type="body" idx="1"/>
          </p:nvPr>
        </p:nvSpPr>
        <p:spPr>
          <a:xfrm>
            <a:off x="504469" y="1572261"/>
            <a:ext cx="11182705" cy="434641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1" name="Date Placeholder 290">
            <a:extLst>
              <a:ext uri="{FF2B5EF4-FFF2-40B4-BE49-F238E27FC236}">
                <a16:creationId xmlns:a16="http://schemas.microsoft.com/office/drawing/2014/main" id="{10F94D1C-992C-8E20-F272-7F8747032356}"/>
              </a:ext>
            </a:extLst>
          </p:cNvPr>
          <p:cNvSpPr>
            <a:spLocks noGrp="1"/>
          </p:cNvSpPr>
          <p:nvPr userDrawn="1">
            <p:ph type="dt" sz="half" idx="2"/>
          </p:nvPr>
        </p:nvSpPr>
        <p:spPr>
          <a:xfrm>
            <a:off x="9753600" y="6206296"/>
            <a:ext cx="1219200" cy="360000"/>
          </a:xfrm>
          <a:prstGeom prst="rect">
            <a:avLst/>
          </a:prstGeom>
        </p:spPr>
        <p:txBody>
          <a:bodyPr vert="horz" lIns="0" tIns="0" rIns="0" bIns="0" rtlCol="0" anchor="b" anchorCtr="0"/>
          <a:lstStyle>
            <a:lvl1pPr algn="l">
              <a:defRPr sz="1200">
                <a:solidFill>
                  <a:schemeClr val="accent1"/>
                </a:solidFill>
              </a:defRPr>
            </a:lvl1pPr>
          </a:lstStyle>
          <a:p>
            <a:pPr algn="ctr"/>
            <a:r>
              <a:rPr lang="en-GB" dirty="0"/>
              <a:t>May 2025</a:t>
            </a:r>
          </a:p>
        </p:txBody>
      </p:sp>
      <p:sp>
        <p:nvSpPr>
          <p:cNvPr id="292" name="Footer Placeholder 291">
            <a:extLst>
              <a:ext uri="{FF2B5EF4-FFF2-40B4-BE49-F238E27FC236}">
                <a16:creationId xmlns:a16="http://schemas.microsoft.com/office/drawing/2014/main" id="{975D1B8B-0D5D-F878-48DB-90B36F1B457E}"/>
              </a:ext>
            </a:extLst>
          </p:cNvPr>
          <p:cNvSpPr>
            <a:spLocks noGrp="1"/>
          </p:cNvSpPr>
          <p:nvPr userDrawn="1">
            <p:ph type="ftr" sz="quarter" idx="3"/>
          </p:nvPr>
        </p:nvSpPr>
        <p:spPr>
          <a:xfrm>
            <a:off x="6096000" y="6206296"/>
            <a:ext cx="3429000" cy="360000"/>
          </a:xfrm>
          <a:prstGeom prst="rect">
            <a:avLst/>
          </a:prstGeom>
        </p:spPr>
        <p:txBody>
          <a:bodyPr vert="horz" lIns="0" tIns="0" rIns="0" bIns="0" rtlCol="0" anchor="b" anchorCtr="0"/>
          <a:lstStyle>
            <a:lvl1pPr algn="r">
              <a:defRPr sz="1200">
                <a:solidFill>
                  <a:schemeClr val="accent1"/>
                </a:solidFill>
              </a:defRPr>
            </a:lvl1pPr>
          </a:lstStyle>
          <a:p>
            <a:endParaRPr lang="en-GB" dirty="0"/>
          </a:p>
        </p:txBody>
      </p:sp>
      <p:sp>
        <p:nvSpPr>
          <p:cNvPr id="293" name="Slide Number Placeholder 292">
            <a:extLst>
              <a:ext uri="{FF2B5EF4-FFF2-40B4-BE49-F238E27FC236}">
                <a16:creationId xmlns:a16="http://schemas.microsoft.com/office/drawing/2014/main" id="{7C800FF4-D93B-AF38-B311-4DFDA3EE5636}"/>
              </a:ext>
            </a:extLst>
          </p:cNvPr>
          <p:cNvSpPr>
            <a:spLocks noGrp="1"/>
          </p:cNvSpPr>
          <p:nvPr userDrawn="1">
            <p:ph type="sldNum" sz="quarter" idx="4"/>
          </p:nvPr>
        </p:nvSpPr>
        <p:spPr>
          <a:xfrm>
            <a:off x="11049000" y="6206296"/>
            <a:ext cx="638530" cy="360000"/>
          </a:xfrm>
          <a:prstGeom prst="rect">
            <a:avLst/>
          </a:prstGeom>
        </p:spPr>
        <p:txBody>
          <a:bodyPr vert="horz" lIns="0" tIns="0" rIns="0" bIns="0" rtlCol="0" anchor="b" anchorCtr="0"/>
          <a:lstStyle>
            <a:lvl1pPr algn="r">
              <a:defRPr sz="1200">
                <a:solidFill>
                  <a:schemeClr val="accent1"/>
                </a:solidFill>
              </a:defRPr>
            </a:lvl1pPr>
          </a:lstStyle>
          <a:p>
            <a:fld id="{F4FB2FA0-B311-4FD1-A6C3-B0014DBF514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70" r:id="rId4"/>
    <p:sldLayoutId id="2147483671" r:id="rId5"/>
    <p:sldLayoutId id="2147483672" r:id="rId6"/>
    <p:sldLayoutId id="2147483673" r:id="rId7"/>
    <p:sldLayoutId id="2147483674" r:id="rId8"/>
    <p:sldLayoutId id="2147483697" r:id="rId9"/>
    <p:sldLayoutId id="2147483686" r:id="rId10"/>
    <p:sldLayoutId id="2147483680"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Lst>
  <p:txStyles>
    <p:titleStyle>
      <a:lvl1pPr eaLnBrk="1" hangingPunct="1">
        <a:defRPr sz="3300">
          <a:solidFill>
            <a:schemeClr val="accent1"/>
          </a:solidFill>
          <a:latin typeface="+mj-lt"/>
          <a:ea typeface="+mj-ea"/>
          <a:cs typeface="+mj-cs"/>
        </a:defRPr>
      </a:lvl1pPr>
    </p:titleStyle>
    <p:bodyStyle>
      <a:lvl1pPr marL="0" eaLnBrk="1" hangingPunct="1">
        <a:defRPr sz="1450">
          <a:solidFill>
            <a:schemeClr val="accent1"/>
          </a:solidFill>
          <a:latin typeface="+mn-lt"/>
          <a:ea typeface="+mn-ea"/>
          <a:cs typeface="+mn-cs"/>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6" userDrawn="1">
          <p15:clr>
            <a:srgbClr val="F26B43"/>
          </p15:clr>
        </p15:guide>
        <p15:guide id="4" pos="2630" userDrawn="1">
          <p15:clr>
            <a:srgbClr val="F26B43"/>
          </p15:clr>
        </p15:guide>
        <p15:guide id="5" pos="3427" userDrawn="1">
          <p15:clr>
            <a:srgbClr val="F26B43"/>
          </p15:clr>
        </p15:guide>
        <p15:guide id="6" pos="318" userDrawn="1">
          <p15:clr>
            <a:srgbClr val="F26B43"/>
          </p15:clr>
        </p15:guide>
        <p15:guide id="7" pos="736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41BB-59EA-A1A3-46CF-4A5994096217}"/>
              </a:ext>
            </a:extLst>
          </p:cNvPr>
          <p:cNvSpPr>
            <a:spLocks noGrp="1"/>
          </p:cNvSpPr>
          <p:nvPr>
            <p:ph type="ctrTitle"/>
          </p:nvPr>
        </p:nvSpPr>
        <p:spPr>
          <a:xfrm>
            <a:off x="4894609" y="1023515"/>
            <a:ext cx="6700065" cy="3939540"/>
          </a:xfrm>
        </p:spPr>
        <p:txBody>
          <a:bodyPr/>
          <a:lstStyle/>
          <a:p>
            <a:r>
              <a:rPr lang="en-US" sz="8000" dirty="0"/>
              <a:t>SDCC/ TUD Education &amp; Student Life Bursary</a:t>
            </a:r>
          </a:p>
        </p:txBody>
      </p:sp>
      <p:sp>
        <p:nvSpPr>
          <p:cNvPr id="3" name="Text Placeholder 2">
            <a:extLst>
              <a:ext uri="{FF2B5EF4-FFF2-40B4-BE49-F238E27FC236}">
                <a16:creationId xmlns:a16="http://schemas.microsoft.com/office/drawing/2014/main" id="{86033DE9-FC18-E1FB-2675-20D9FBCB756C}"/>
              </a:ext>
            </a:extLst>
          </p:cNvPr>
          <p:cNvSpPr>
            <a:spLocks noGrp="1"/>
          </p:cNvSpPr>
          <p:nvPr>
            <p:ph type="body" sz="quarter" idx="10"/>
          </p:nvPr>
        </p:nvSpPr>
        <p:spPr/>
        <p:txBody>
          <a:bodyPr>
            <a:normAutofit/>
          </a:bodyPr>
          <a:lstStyle/>
          <a:p>
            <a:r>
              <a:rPr lang="en-US" dirty="0"/>
              <a:t>Created by</a:t>
            </a:r>
            <a:br>
              <a:rPr lang="en-US" dirty="0"/>
            </a:br>
            <a:r>
              <a:rPr lang="en-US" dirty="0"/>
              <a:t>Fionnuala Keane</a:t>
            </a:r>
          </a:p>
        </p:txBody>
      </p:sp>
      <p:sp>
        <p:nvSpPr>
          <p:cNvPr id="4" name="Text Placeholder 3">
            <a:extLst>
              <a:ext uri="{FF2B5EF4-FFF2-40B4-BE49-F238E27FC236}">
                <a16:creationId xmlns:a16="http://schemas.microsoft.com/office/drawing/2014/main" id="{0D97371B-86FF-CF4D-6BCE-AD0FE91F864C}"/>
              </a:ext>
            </a:extLst>
          </p:cNvPr>
          <p:cNvSpPr>
            <a:spLocks noGrp="1"/>
          </p:cNvSpPr>
          <p:nvPr>
            <p:ph type="body" sz="quarter" idx="11"/>
          </p:nvPr>
        </p:nvSpPr>
        <p:spPr/>
        <p:txBody>
          <a:bodyPr>
            <a:normAutofit/>
          </a:bodyPr>
          <a:lstStyle/>
          <a:p>
            <a:r>
              <a:rPr lang="en-US" dirty="0"/>
              <a:t>Presented by</a:t>
            </a:r>
            <a:br>
              <a:rPr lang="en-US" dirty="0"/>
            </a:br>
            <a:r>
              <a:rPr lang="en-US" dirty="0"/>
              <a:t>Fionnuala Keane</a:t>
            </a:r>
          </a:p>
        </p:txBody>
      </p:sp>
      <p:sp>
        <p:nvSpPr>
          <p:cNvPr id="6" name="Date Placeholder 5">
            <a:extLst>
              <a:ext uri="{FF2B5EF4-FFF2-40B4-BE49-F238E27FC236}">
                <a16:creationId xmlns:a16="http://schemas.microsoft.com/office/drawing/2014/main" id="{241CC73E-20C9-2029-3F14-55629BD99A8A}"/>
              </a:ext>
            </a:extLst>
          </p:cNvPr>
          <p:cNvSpPr>
            <a:spLocks noGrp="1"/>
          </p:cNvSpPr>
          <p:nvPr>
            <p:ph type="dt" sz="half" idx="13"/>
          </p:nvPr>
        </p:nvSpPr>
        <p:spPr>
          <a:xfrm>
            <a:off x="319626" y="6206296"/>
            <a:ext cx="1527902" cy="360000"/>
          </a:xfrm>
        </p:spPr>
        <p:txBody>
          <a:bodyPr/>
          <a:lstStyle/>
          <a:p>
            <a:pPr algn="ctr"/>
            <a:r>
              <a:rPr lang="en-GB" dirty="0"/>
              <a:t>September 2025</a:t>
            </a:r>
          </a:p>
        </p:txBody>
      </p:sp>
    </p:spTree>
    <p:extLst>
      <p:ext uri="{BB962C8B-B14F-4D97-AF65-F5344CB8AC3E}">
        <p14:creationId xmlns:p14="http://schemas.microsoft.com/office/powerpoint/2010/main" val="193055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F5C0-3874-642A-CA6E-BD32D1640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15589-F369-5BBA-3940-CA342FEB1F74}"/>
              </a:ext>
            </a:extLst>
          </p:cNvPr>
          <p:cNvSpPr>
            <a:spLocks noGrp="1"/>
          </p:cNvSpPr>
          <p:nvPr>
            <p:ph type="title"/>
          </p:nvPr>
        </p:nvSpPr>
        <p:spPr>
          <a:xfrm>
            <a:off x="623392" y="1412776"/>
            <a:ext cx="8088927" cy="3646254"/>
          </a:xfrm>
        </p:spPr>
        <p:txBody>
          <a:bodyPr>
            <a:normAutofit/>
          </a:bodyPr>
          <a:lstStyle/>
          <a:p>
            <a:pPr>
              <a:spcBef>
                <a:spcPct val="0"/>
              </a:spcBef>
              <a:spcAft>
                <a:spcPts val="600"/>
              </a:spcAft>
            </a:pPr>
            <a:br>
              <a:rPr lang="en-US" sz="2000" dirty="0">
                <a:latin typeface="+mn-lt"/>
              </a:rPr>
            </a:br>
            <a:r>
              <a:rPr lang="en-US" sz="2000" dirty="0">
                <a:latin typeface="+mn-lt"/>
              </a:rPr>
              <a:t>*</a:t>
            </a:r>
            <a:r>
              <a:rPr lang="en-IE" sz="2000" b="0" dirty="0">
                <a:latin typeface="+mn-lt"/>
              </a:rPr>
              <a:t>New initiative 2024/2025*</a:t>
            </a:r>
            <a:br>
              <a:rPr lang="en-IE" sz="2000" b="0" dirty="0">
                <a:latin typeface="+mn-lt"/>
              </a:rPr>
            </a:br>
            <a:br>
              <a:rPr lang="en-IE" sz="2000" b="0" dirty="0">
                <a:latin typeface="+mn-lt"/>
              </a:rPr>
            </a:br>
            <a:r>
              <a:rPr lang="en-IE" sz="2000" b="0" dirty="0">
                <a:latin typeface="+mn-lt"/>
              </a:rPr>
              <a:t>Replaced Sports Bursary Award</a:t>
            </a:r>
            <a:br>
              <a:rPr kumimoji="0" lang="en-GB" sz="2000" b="0" i="0" u="none" strike="noStrike" kern="1200" cap="none" spc="0" normalizeH="0" baseline="0" noProof="0" dirty="0">
                <a:ln>
                  <a:noFill/>
                </a:ln>
                <a:effectLst/>
                <a:uLnTx/>
                <a:uFillTx/>
                <a:latin typeface="+mn-lt"/>
                <a:ea typeface="+mn-ea"/>
                <a:cs typeface="+mn-cs"/>
              </a:rPr>
            </a:br>
            <a:br>
              <a:rPr kumimoji="0" lang="en-GB" sz="2000" b="0" i="0" u="none" strike="noStrike" kern="1200" cap="none" spc="0" normalizeH="0" baseline="0" noProof="0" dirty="0">
                <a:ln>
                  <a:noFill/>
                </a:ln>
                <a:effectLst/>
                <a:uLnTx/>
                <a:uFillTx/>
                <a:latin typeface="+mn-lt"/>
                <a:ea typeface="+mn-ea"/>
                <a:cs typeface="+mn-cs"/>
              </a:rPr>
            </a:br>
            <a:r>
              <a:rPr lang="en-GB" sz="2000" b="0" dirty="0"/>
              <a:t>This initiative offers an opportunity to enhance student engagement. Through the bursaries, students can develop essential leadership skills, strengthen their professional practice and competencies, and contribute to the ongoing growth and development of sports clubs, societies, and volunteering activities</a:t>
            </a:r>
            <a:r>
              <a:rPr lang="en-GB" sz="2000" dirty="0"/>
              <a:t>.</a:t>
            </a:r>
            <a:br>
              <a:rPr kumimoji="0" lang="en-GB" sz="2000" b="0" i="0" u="none" strike="noStrike" kern="1200" cap="none" spc="0" normalizeH="0" baseline="0" noProof="0" dirty="0">
                <a:ln>
                  <a:noFill/>
                </a:ln>
                <a:effectLst/>
                <a:uLnTx/>
                <a:uFillTx/>
                <a:latin typeface="+mn-lt"/>
                <a:ea typeface="+mn-ea"/>
                <a:cs typeface="+mn-cs"/>
              </a:rPr>
            </a:b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Contribution from SDCC is €10,000. Award to individuals is €1000 per person. Total contribution from SDCC is €10,000</a:t>
            </a:r>
            <a:endParaRPr lang="en-IE" sz="2000" dirty="0">
              <a:latin typeface="+mn-lt"/>
            </a:endParaRPr>
          </a:p>
        </p:txBody>
      </p:sp>
      <p:sp>
        <p:nvSpPr>
          <p:cNvPr id="3" name="Text Placeholder 2">
            <a:extLst>
              <a:ext uri="{FF2B5EF4-FFF2-40B4-BE49-F238E27FC236}">
                <a16:creationId xmlns:a16="http://schemas.microsoft.com/office/drawing/2014/main" id="{5759D0BF-1EC5-5F01-10D3-AA4452B897A6}"/>
              </a:ext>
            </a:extLst>
          </p:cNvPr>
          <p:cNvSpPr>
            <a:spLocks noGrp="1"/>
          </p:cNvSpPr>
          <p:nvPr>
            <p:ph type="body" sz="quarter" idx="11"/>
          </p:nvPr>
        </p:nvSpPr>
        <p:spPr/>
        <p:txBody>
          <a:bodyPr/>
          <a:lstStyle/>
          <a:p>
            <a:r>
              <a:rPr lang="en-US" dirty="0"/>
              <a:t>Community Administration</a:t>
            </a:r>
          </a:p>
          <a:p>
            <a:endParaRPr lang="en-IE" dirty="0"/>
          </a:p>
        </p:txBody>
      </p:sp>
      <p:sp>
        <p:nvSpPr>
          <p:cNvPr id="4" name="Text Placeholder 3">
            <a:extLst>
              <a:ext uri="{FF2B5EF4-FFF2-40B4-BE49-F238E27FC236}">
                <a16:creationId xmlns:a16="http://schemas.microsoft.com/office/drawing/2014/main" id="{54D66881-D63A-5332-86CC-995712C1165E}"/>
              </a:ext>
            </a:extLst>
          </p:cNvPr>
          <p:cNvSpPr>
            <a:spLocks noGrp="1"/>
          </p:cNvSpPr>
          <p:nvPr>
            <p:ph type="body" sz="quarter" idx="12"/>
          </p:nvPr>
        </p:nvSpPr>
        <p:spPr>
          <a:xfrm>
            <a:off x="504470" y="609601"/>
            <a:ext cx="6239602" cy="352060"/>
          </a:xfrm>
        </p:spPr>
        <p:txBody>
          <a:bodyPr>
            <a:noAutofit/>
          </a:bodyPr>
          <a:lstStyle/>
          <a:p>
            <a:r>
              <a:rPr lang="en-GB" sz="2400" dirty="0"/>
              <a:t>SDCC/ TUD Student Life Bursary</a:t>
            </a:r>
            <a:endParaRPr lang="en-IE" sz="2400" dirty="0"/>
          </a:p>
        </p:txBody>
      </p:sp>
    </p:spTree>
    <p:extLst>
      <p:ext uri="{BB962C8B-B14F-4D97-AF65-F5344CB8AC3E}">
        <p14:creationId xmlns:p14="http://schemas.microsoft.com/office/powerpoint/2010/main" val="166517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AFF96-91A7-B6A3-E83F-37CD20008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D2B40-0B40-9EB3-09A3-15E10C2914AD}"/>
              </a:ext>
            </a:extLst>
          </p:cNvPr>
          <p:cNvSpPr>
            <a:spLocks noGrp="1"/>
          </p:cNvSpPr>
          <p:nvPr>
            <p:ph type="title"/>
          </p:nvPr>
        </p:nvSpPr>
        <p:spPr>
          <a:xfrm>
            <a:off x="623392" y="1412776"/>
            <a:ext cx="8088927" cy="3646254"/>
          </a:xfrm>
        </p:spPr>
        <p:txBody>
          <a:bodyPr>
            <a:normAutofit fontScale="90000"/>
          </a:bodyPr>
          <a:lstStyle/>
          <a:p>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r>
              <a:rPr lang="en-GB" sz="2200" dirty="0">
                <a:latin typeface="Arial" panose="020B0604020202020204" pitchFamily="34" charset="0"/>
                <a:ea typeface="Aptos" panose="020B0004020202020204" pitchFamily="34" charset="0"/>
              </a:rPr>
              <a:t>What next:</a:t>
            </a: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r>
              <a:rPr lang="en-GB" sz="2200" b="0" dirty="0">
                <a:latin typeface="Arial" panose="020B0604020202020204" pitchFamily="34" charset="0"/>
                <a:ea typeface="Aptos" panose="020B0004020202020204" pitchFamily="34" charset="0"/>
              </a:rPr>
              <a:t>Seeking an </a:t>
            </a:r>
            <a:r>
              <a:rPr lang="en-GB" sz="2200" b="0" dirty="0">
                <a:latin typeface="+mn-lt"/>
              </a:rPr>
              <a:t>Increased budget to facilitate an award to all Partner Deis Schools</a:t>
            </a:r>
            <a:br>
              <a:rPr lang="en-GB" sz="2200" b="0" dirty="0">
                <a:latin typeface="+mn-lt"/>
              </a:rPr>
            </a:br>
            <a:br>
              <a:rPr lang="en-GB" sz="2200" b="0" dirty="0">
                <a:latin typeface="+mn-lt"/>
              </a:rPr>
            </a:br>
            <a:r>
              <a:rPr lang="en-GB" sz="2200" b="0" dirty="0">
                <a:latin typeface="+mn-lt"/>
              </a:rPr>
              <a:t>Allocating a budget for </a:t>
            </a:r>
            <a:r>
              <a:rPr lang="en-GB" sz="2200" b="0">
                <a:latin typeface="+mn-lt"/>
              </a:rPr>
              <a:t>a possible ‘Deserving Student Award’.</a:t>
            </a:r>
            <a:br>
              <a:rPr lang="en-GB" sz="2200" b="0" dirty="0">
                <a:latin typeface="+mn-lt"/>
              </a:rPr>
            </a:br>
            <a:br>
              <a:rPr lang="en-GB" sz="2200" b="0" dirty="0">
                <a:latin typeface="+mn-lt"/>
              </a:rPr>
            </a:br>
            <a:r>
              <a:rPr lang="en-GB" sz="2200" b="0" dirty="0">
                <a:latin typeface="+mn-lt"/>
              </a:rPr>
              <a:t>Continuous Review of awards scheme with TUD to ensure most deserving students are in receipt of the bursaries. </a:t>
            </a:r>
            <a:br>
              <a:rPr lang="en-GB" sz="2200" b="0" dirty="0">
                <a:latin typeface="+mn-lt"/>
              </a:rPr>
            </a:br>
            <a:r>
              <a:rPr lang="en-GB" sz="2200" b="0" dirty="0">
                <a:latin typeface="+mn-lt"/>
              </a:rPr>
              <a:t>.</a:t>
            </a:r>
            <a:br>
              <a:rPr lang="en-GB" sz="2200" dirty="0">
                <a:latin typeface="Arial" panose="020B0604020202020204" pitchFamily="34" charset="0"/>
                <a:ea typeface="Aptos" panose="020B0004020202020204" pitchFamily="34" charset="0"/>
              </a:rPr>
            </a:br>
            <a:br>
              <a:rPr lang="en-GB" sz="2400" dirty="0"/>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IE" sz="1600" dirty="0">
                <a:latin typeface="Arial" panose="020B0604020202020204" pitchFamily="34" charset="0"/>
                <a:ea typeface="Aptos" panose="020B0004020202020204" pitchFamily="34" charset="0"/>
              </a:rPr>
            </a:br>
            <a:br>
              <a:rPr lang="en-US" sz="1800" dirty="0"/>
            </a:br>
            <a:br>
              <a:rPr lang="en-US" sz="1800" dirty="0"/>
            </a:br>
            <a:br>
              <a:rPr lang="en-US" sz="1800" dirty="0"/>
            </a:br>
            <a:br>
              <a:rPr lang="en-US" sz="1800" dirty="0"/>
            </a:br>
            <a:br>
              <a:rPr lang="en-US" sz="1800" dirty="0"/>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2A25DBF0-564A-C8FF-390D-12AE138494DA}"/>
              </a:ext>
            </a:extLst>
          </p:cNvPr>
          <p:cNvSpPr>
            <a:spLocks noGrp="1"/>
          </p:cNvSpPr>
          <p:nvPr>
            <p:ph type="body" sz="quarter" idx="11"/>
          </p:nvPr>
        </p:nvSpPr>
        <p:spPr/>
        <p:txBody>
          <a:bodyPr/>
          <a:lstStyle/>
          <a:p>
            <a:r>
              <a:rPr lang="en-US"/>
              <a:t>Community Administration</a:t>
            </a:r>
            <a:endParaRPr lang="en-IE" dirty="0"/>
          </a:p>
        </p:txBody>
      </p:sp>
      <p:sp>
        <p:nvSpPr>
          <p:cNvPr id="4" name="Text Placeholder 3">
            <a:extLst>
              <a:ext uri="{FF2B5EF4-FFF2-40B4-BE49-F238E27FC236}">
                <a16:creationId xmlns:a16="http://schemas.microsoft.com/office/drawing/2014/main" id="{74EAC0B3-F45C-5256-0787-9CFC05A45B80}"/>
              </a:ext>
            </a:extLst>
          </p:cNvPr>
          <p:cNvSpPr>
            <a:spLocks noGrp="1"/>
          </p:cNvSpPr>
          <p:nvPr>
            <p:ph type="body" sz="quarter" idx="12"/>
          </p:nvPr>
        </p:nvSpPr>
        <p:spPr>
          <a:xfrm>
            <a:off x="504470" y="609601"/>
            <a:ext cx="7679762" cy="352060"/>
          </a:xfrm>
        </p:spPr>
        <p:txBody>
          <a:bodyPr>
            <a:noAutofit/>
          </a:bodyPr>
          <a:lstStyle/>
          <a:p>
            <a:r>
              <a:rPr lang="en-GB" sz="2400" dirty="0"/>
              <a:t>TUD Education &amp; Student Life Bursary 2026/27</a:t>
            </a:r>
            <a:endParaRPr lang="en-IE" sz="2400" dirty="0"/>
          </a:p>
        </p:txBody>
      </p:sp>
    </p:spTree>
    <p:extLst>
      <p:ext uri="{BB962C8B-B14F-4D97-AF65-F5344CB8AC3E}">
        <p14:creationId xmlns:p14="http://schemas.microsoft.com/office/powerpoint/2010/main" val="10023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88A62-34D2-BA2F-EDF0-1C9ABC4C5CCB}"/>
              </a:ext>
            </a:extLst>
          </p:cNvPr>
          <p:cNvSpPr>
            <a:spLocks noGrp="1"/>
          </p:cNvSpPr>
          <p:nvPr>
            <p:ph type="ctrTitle"/>
          </p:nvPr>
        </p:nvSpPr>
        <p:spPr>
          <a:xfrm>
            <a:off x="5375920" y="2309208"/>
            <a:ext cx="6219188" cy="2239587"/>
          </a:xfrm>
        </p:spPr>
        <p:txBody>
          <a:bodyPr/>
          <a:lstStyle/>
          <a:p>
            <a:r>
              <a:rPr lang="en-GB" dirty="0"/>
              <a:t>Thank you!</a:t>
            </a:r>
          </a:p>
        </p:txBody>
      </p:sp>
    </p:spTree>
    <p:extLst>
      <p:ext uri="{BB962C8B-B14F-4D97-AF65-F5344CB8AC3E}">
        <p14:creationId xmlns:p14="http://schemas.microsoft.com/office/powerpoint/2010/main" val="2377547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2520-F4DE-402E-4098-377E0FF22C77}"/>
              </a:ext>
            </a:extLst>
          </p:cNvPr>
          <p:cNvSpPr>
            <a:spLocks noGrp="1"/>
          </p:cNvSpPr>
          <p:nvPr>
            <p:ph type="title"/>
          </p:nvPr>
        </p:nvSpPr>
        <p:spPr>
          <a:xfrm>
            <a:off x="623392" y="1412776"/>
            <a:ext cx="8088927" cy="3646254"/>
          </a:xfrm>
        </p:spPr>
        <p:txBody>
          <a:bodyPr>
            <a:normAutofit/>
          </a:bodyPr>
          <a:lstStyle/>
          <a:p>
            <a:pPr>
              <a:spcBef>
                <a:spcPct val="0"/>
              </a:spcBef>
              <a:spcAft>
                <a:spcPts val="600"/>
              </a:spcAft>
            </a:pPr>
            <a:br>
              <a:rPr lang="en-US" sz="2000" dirty="0">
                <a:latin typeface="+mn-lt"/>
              </a:rPr>
            </a:br>
            <a:r>
              <a:rPr lang="en-US" sz="2000" b="0" dirty="0">
                <a:latin typeface="+mn-lt"/>
              </a:rPr>
              <a:t>The</a:t>
            </a:r>
            <a:r>
              <a:rPr lang="en-US" sz="2000" dirty="0">
                <a:latin typeface="+mn-lt"/>
              </a:rPr>
              <a:t> </a:t>
            </a:r>
            <a:r>
              <a:rPr kumimoji="0" lang="en-GB" sz="2000" b="0" i="0" u="none" strike="noStrike" kern="1200" cap="none" spc="0" normalizeH="0" baseline="0" noProof="0" dirty="0">
                <a:ln>
                  <a:noFill/>
                </a:ln>
                <a:effectLst/>
                <a:uLnTx/>
                <a:uFillTx/>
                <a:latin typeface="+mn-lt"/>
                <a:ea typeface="+mn-ea"/>
                <a:cs typeface="+mn-cs"/>
              </a:rPr>
              <a:t>Programme was established in 2006 between South Dublin County Council &amp; IT Tallaght.</a:t>
            </a:r>
            <a:br>
              <a:rPr kumimoji="0" lang="en-GB" sz="2000" b="0" i="0" u="none" strike="noStrike" kern="1200" cap="none" spc="0" normalizeH="0" baseline="0" noProof="0" dirty="0">
                <a:ln>
                  <a:noFill/>
                </a:ln>
                <a:effectLst/>
                <a:uLnTx/>
                <a:uFillTx/>
                <a:latin typeface="+mn-lt"/>
                <a:ea typeface="+mn-ea"/>
                <a:cs typeface="+mn-cs"/>
              </a:rPr>
            </a:b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In 2019, IT Tallaght merged into Technological University Dublin (TU Dublin).</a:t>
            </a:r>
            <a:br>
              <a:rPr kumimoji="0" lang="en-GB" sz="2000" b="0" i="0" u="none" strike="noStrike" kern="1200" cap="none" spc="0" normalizeH="0" baseline="0" noProof="0" dirty="0">
                <a:ln>
                  <a:noFill/>
                </a:ln>
                <a:effectLst/>
                <a:uLnTx/>
                <a:uFillTx/>
                <a:latin typeface="+mn-lt"/>
                <a:ea typeface="+mn-ea"/>
                <a:cs typeface="+mn-cs"/>
              </a:rPr>
            </a:b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Aim of bursary: Encourage students from disadvantaged areas to stay in</a:t>
            </a:r>
            <a:r>
              <a:rPr lang="en-GB" sz="2000" b="0" kern="1200" spc="0" dirty="0">
                <a:latin typeface="+mn-lt"/>
                <a:ea typeface="+mn-ea"/>
                <a:cs typeface="+mn-cs"/>
              </a:rPr>
              <a:t> </a:t>
            </a:r>
            <a:r>
              <a:rPr kumimoji="0" lang="en-GB" sz="2000" b="0" i="0" u="none" strike="noStrike" kern="1200" cap="none" spc="0" normalizeH="0" baseline="0" noProof="0" dirty="0">
                <a:ln>
                  <a:noFill/>
                </a:ln>
                <a:effectLst/>
                <a:uLnTx/>
                <a:uFillTx/>
                <a:latin typeface="+mn-lt"/>
                <a:ea typeface="+mn-ea"/>
                <a:cs typeface="+mn-cs"/>
              </a:rPr>
              <a:t>higher education</a:t>
            </a:r>
            <a:br>
              <a:rPr kumimoji="0" lang="en-GB" sz="2000" b="0" i="0" u="none" strike="noStrike" kern="1200" cap="none" spc="0" normalizeH="0" baseline="0" noProof="0" dirty="0">
                <a:ln>
                  <a:noFill/>
                </a:ln>
                <a:effectLst/>
                <a:uLnTx/>
                <a:uFillTx/>
                <a:latin typeface="+mn-lt"/>
                <a:ea typeface="+mn-ea"/>
                <a:cs typeface="+mn-cs"/>
              </a:rPr>
            </a:b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Provides funding for additional education-related expenses.</a:t>
            </a:r>
            <a:endParaRPr lang="en-IE" sz="2000" dirty="0">
              <a:latin typeface="+mn-lt"/>
            </a:endParaRPr>
          </a:p>
        </p:txBody>
      </p:sp>
      <p:sp>
        <p:nvSpPr>
          <p:cNvPr id="3" name="Text Placeholder 2">
            <a:extLst>
              <a:ext uri="{FF2B5EF4-FFF2-40B4-BE49-F238E27FC236}">
                <a16:creationId xmlns:a16="http://schemas.microsoft.com/office/drawing/2014/main" id="{E7E957FE-34D6-068B-7095-006A2F5D501C}"/>
              </a:ext>
            </a:extLst>
          </p:cNvPr>
          <p:cNvSpPr>
            <a:spLocks noGrp="1"/>
          </p:cNvSpPr>
          <p:nvPr>
            <p:ph type="body" sz="quarter" idx="11"/>
          </p:nvPr>
        </p:nvSpPr>
        <p:spPr/>
        <p:txBody>
          <a:bodyPr/>
          <a:lstStyle/>
          <a:p>
            <a:r>
              <a:rPr lang="en-US" dirty="0"/>
              <a:t>Community Administration</a:t>
            </a:r>
          </a:p>
          <a:p>
            <a:endParaRPr lang="en-IE" dirty="0"/>
          </a:p>
        </p:txBody>
      </p:sp>
      <p:sp>
        <p:nvSpPr>
          <p:cNvPr id="4" name="Text Placeholder 3">
            <a:extLst>
              <a:ext uri="{FF2B5EF4-FFF2-40B4-BE49-F238E27FC236}">
                <a16:creationId xmlns:a16="http://schemas.microsoft.com/office/drawing/2014/main" id="{265E874E-CE3C-35F9-2D82-84158CA227A4}"/>
              </a:ext>
            </a:extLst>
          </p:cNvPr>
          <p:cNvSpPr>
            <a:spLocks noGrp="1"/>
          </p:cNvSpPr>
          <p:nvPr>
            <p:ph type="body" sz="quarter" idx="12"/>
          </p:nvPr>
        </p:nvSpPr>
        <p:spPr>
          <a:xfrm>
            <a:off x="504470" y="609601"/>
            <a:ext cx="6239602" cy="352060"/>
          </a:xfrm>
        </p:spPr>
        <p:txBody>
          <a:bodyPr>
            <a:noAutofit/>
          </a:bodyPr>
          <a:lstStyle/>
          <a:p>
            <a:r>
              <a:rPr lang="en-GB" sz="2400" dirty="0"/>
              <a:t>SDCC/ TUD Education Bursary - overview</a:t>
            </a:r>
            <a:endParaRPr lang="en-IE" sz="2400" dirty="0"/>
          </a:p>
        </p:txBody>
      </p:sp>
    </p:spTree>
    <p:extLst>
      <p:ext uri="{BB962C8B-B14F-4D97-AF65-F5344CB8AC3E}">
        <p14:creationId xmlns:p14="http://schemas.microsoft.com/office/powerpoint/2010/main" val="4266882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DD5CD-77FE-0459-4ECD-B263D36AB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17107-3EBC-186E-C229-919B36A15A3D}"/>
              </a:ext>
            </a:extLst>
          </p:cNvPr>
          <p:cNvSpPr>
            <a:spLocks noGrp="1"/>
          </p:cNvSpPr>
          <p:nvPr>
            <p:ph type="title"/>
          </p:nvPr>
        </p:nvSpPr>
        <p:spPr>
          <a:xfrm>
            <a:off x="623392" y="1412776"/>
            <a:ext cx="8088927" cy="3646254"/>
          </a:xfrm>
        </p:spPr>
        <p:txBody>
          <a:bodyPr>
            <a:normAutofit fontScale="90000"/>
          </a:bodyPr>
          <a:lstStyle/>
          <a:p>
            <a:pPr marL="0">
              <a:spcBef>
                <a:spcPct val="0"/>
              </a:spcBef>
              <a:spcAft>
                <a:spcPts val="600"/>
              </a:spcAft>
            </a:pPr>
            <a:br>
              <a:rPr lang="en-GB" sz="1600" dirty="0">
                <a:latin typeface="Arial" panose="020B0604020202020204" pitchFamily="34" charset="0"/>
                <a:ea typeface="Aptos" panose="020B0004020202020204" pitchFamily="34" charset="0"/>
              </a:rPr>
            </a:br>
            <a:br>
              <a:rPr lang="en-GB" sz="16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r>
              <a:rPr lang="en-GB" sz="2200" u="sng" dirty="0">
                <a:latin typeface="+mn-lt"/>
                <a:ea typeface="Aptos" panose="020B0004020202020204" pitchFamily="34" charset="0"/>
              </a:rPr>
              <a:t>How it works:</a:t>
            </a:r>
            <a:br>
              <a:rPr lang="en-GB" sz="2200" b="0" dirty="0">
                <a:latin typeface="+mn-lt"/>
                <a:ea typeface="Aptos" panose="020B0004020202020204" pitchFamily="34" charset="0"/>
              </a:rPr>
            </a:br>
            <a:br>
              <a:rPr lang="en-GB" sz="2200" b="0" dirty="0">
                <a:latin typeface="+mn-lt"/>
                <a:ea typeface="Aptos" panose="020B0004020202020204" pitchFamily="34" charset="0"/>
              </a:rPr>
            </a:br>
            <a:r>
              <a:rPr lang="en-GB" sz="2200" b="0" dirty="0">
                <a:latin typeface="+mn-lt"/>
                <a:ea typeface="Aptos" panose="020B0004020202020204" pitchFamily="34" charset="0"/>
              </a:rPr>
              <a:t>8 awards for first-year students.</a:t>
            </a:r>
            <a:br>
              <a:rPr lang="en-GB" sz="2200" b="0" dirty="0">
                <a:latin typeface="+mn-lt"/>
                <a:ea typeface="Aptos" panose="020B0004020202020204" pitchFamily="34" charset="0"/>
              </a:rPr>
            </a:br>
            <a:br>
              <a:rPr lang="en-GB" sz="2200" b="0" dirty="0">
                <a:latin typeface="+mn-lt"/>
                <a:ea typeface="Aptos" panose="020B0004020202020204" pitchFamily="34" charset="0"/>
              </a:rPr>
            </a:br>
            <a:r>
              <a:rPr lang="en-GB" sz="2200" b="0" dirty="0">
                <a:latin typeface="+mn-lt"/>
                <a:ea typeface="Aptos" panose="020B0004020202020204" pitchFamily="34" charset="0"/>
              </a:rPr>
              <a:t>8 awards for second-year students (continuing from the previous year).</a:t>
            </a:r>
            <a:br>
              <a:rPr lang="en-GB" sz="2200" b="0" dirty="0">
                <a:latin typeface="+mn-lt"/>
                <a:ea typeface="Aptos" panose="020B0004020202020204" pitchFamily="34" charset="0"/>
              </a:rPr>
            </a:br>
            <a:br>
              <a:rPr lang="en-GB" sz="2200" b="0" dirty="0">
                <a:latin typeface="+mn-lt"/>
                <a:ea typeface="Aptos" panose="020B0004020202020204" pitchFamily="34" charset="0"/>
              </a:rPr>
            </a:br>
            <a:r>
              <a:rPr lang="en-GB" sz="2200" b="0" dirty="0">
                <a:latin typeface="+mn-lt"/>
                <a:ea typeface="Aptos" panose="020B0004020202020204" pitchFamily="34" charset="0"/>
              </a:rPr>
              <a:t>Value: €2,500 per student.</a:t>
            </a:r>
            <a:br>
              <a:rPr lang="en-GB" sz="2200" b="0" dirty="0">
                <a:latin typeface="+mn-lt"/>
                <a:ea typeface="Aptos" panose="020B0004020202020204" pitchFamily="34" charset="0"/>
              </a:rPr>
            </a:br>
            <a:br>
              <a:rPr lang="en-GB" sz="2200" b="0" dirty="0">
                <a:latin typeface="+mn-lt"/>
                <a:ea typeface="Aptos" panose="020B0004020202020204" pitchFamily="34" charset="0"/>
              </a:rPr>
            </a:br>
            <a:r>
              <a:rPr lang="en-GB" sz="2200" b="0" dirty="0">
                <a:latin typeface="+mn-lt"/>
                <a:ea typeface="Aptos" panose="020B0004020202020204" pitchFamily="34" charset="0"/>
              </a:rPr>
              <a:t>Second-year payment is subject to successful completion of first year.</a:t>
            </a:r>
            <a:br>
              <a:rPr lang="en-IE" sz="1600" dirty="0">
                <a:latin typeface="Arial" panose="020B0604020202020204" pitchFamily="34" charset="0"/>
                <a:ea typeface="Aptos" panose="020B0004020202020204" pitchFamily="34" charset="0"/>
              </a:rPr>
            </a:br>
            <a:br>
              <a:rPr lang="en-US" sz="1800" dirty="0"/>
            </a:br>
            <a:br>
              <a:rPr lang="en-US" sz="1800" dirty="0"/>
            </a:br>
            <a:br>
              <a:rPr lang="en-US" sz="1800" dirty="0"/>
            </a:br>
            <a:br>
              <a:rPr lang="en-US" sz="1800" dirty="0"/>
            </a:br>
            <a:br>
              <a:rPr lang="en-US" sz="1800" dirty="0"/>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951C9E4F-A177-CC05-B42E-2D40771126F7}"/>
              </a:ext>
            </a:extLst>
          </p:cNvPr>
          <p:cNvSpPr>
            <a:spLocks noGrp="1"/>
          </p:cNvSpPr>
          <p:nvPr>
            <p:ph type="body" sz="quarter" idx="11"/>
          </p:nvPr>
        </p:nvSpPr>
        <p:spPr/>
        <p:txBody>
          <a:bodyPr/>
          <a:lstStyle/>
          <a:p>
            <a:r>
              <a:rPr lang="en-US" dirty="0"/>
              <a:t>Community Administration</a:t>
            </a:r>
            <a:endParaRPr lang="en-IE" dirty="0"/>
          </a:p>
        </p:txBody>
      </p:sp>
      <p:sp>
        <p:nvSpPr>
          <p:cNvPr id="4" name="Text Placeholder 3">
            <a:extLst>
              <a:ext uri="{FF2B5EF4-FFF2-40B4-BE49-F238E27FC236}">
                <a16:creationId xmlns:a16="http://schemas.microsoft.com/office/drawing/2014/main" id="{4A96638D-1018-EA11-F4C0-91566344AF45}"/>
              </a:ext>
            </a:extLst>
          </p:cNvPr>
          <p:cNvSpPr>
            <a:spLocks noGrp="1"/>
          </p:cNvSpPr>
          <p:nvPr>
            <p:ph type="body" sz="quarter" idx="12"/>
          </p:nvPr>
        </p:nvSpPr>
        <p:spPr>
          <a:xfrm>
            <a:off x="504470" y="609601"/>
            <a:ext cx="6239602" cy="352060"/>
          </a:xfrm>
        </p:spPr>
        <p:txBody>
          <a:bodyPr>
            <a:noAutofit/>
          </a:bodyPr>
          <a:lstStyle/>
          <a:p>
            <a:r>
              <a:rPr lang="en-GB" sz="2400" dirty="0"/>
              <a:t>SDCC/ TUD Education Bursary</a:t>
            </a:r>
            <a:endParaRPr lang="en-IE" sz="2400" dirty="0"/>
          </a:p>
        </p:txBody>
      </p:sp>
    </p:spTree>
    <p:extLst>
      <p:ext uri="{BB962C8B-B14F-4D97-AF65-F5344CB8AC3E}">
        <p14:creationId xmlns:p14="http://schemas.microsoft.com/office/powerpoint/2010/main" val="223047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AFC93-38F9-949E-4B80-14478E64C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6D1CA-1A9B-E3E8-A20F-19E5DAE374CD}"/>
              </a:ext>
            </a:extLst>
          </p:cNvPr>
          <p:cNvSpPr>
            <a:spLocks noGrp="1"/>
          </p:cNvSpPr>
          <p:nvPr>
            <p:ph type="title"/>
          </p:nvPr>
        </p:nvSpPr>
        <p:spPr>
          <a:xfrm>
            <a:off x="407368" y="1340768"/>
            <a:ext cx="10513168" cy="4680520"/>
          </a:xfrm>
        </p:spPr>
        <p:txBody>
          <a:bodyPr>
            <a:normAutofit fontScale="90000"/>
          </a:bodyPr>
          <a:lstStyle/>
          <a:p>
            <a:pPr marL="342900" indent="-342900">
              <a:spcBef>
                <a:spcPct val="0"/>
              </a:spcBef>
              <a:spcAft>
                <a:spcPts val="600"/>
              </a:spcAft>
              <a:buFont typeface="Wingdings" panose="05000000000000000000" pitchFamily="2" charset="2"/>
              <a:buChar char="§"/>
            </a:pP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r>
              <a:rPr lang="en-GB" sz="2200" b="0" dirty="0">
                <a:latin typeface="Arial" panose="020B0604020202020204" pitchFamily="34" charset="0"/>
                <a:ea typeface="Aptos" panose="020B0004020202020204" pitchFamily="34" charset="0"/>
              </a:rPr>
              <a:t>Students must be registered on a Level 6, 7 or 8 Programme at TU Dublin.</a:t>
            </a: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r>
              <a:rPr lang="en-GB" sz="2200" b="0" dirty="0">
                <a:latin typeface="Arial" panose="020B0604020202020204" pitchFamily="34" charset="0"/>
                <a:ea typeface="Aptos" panose="020B0004020202020204" pitchFamily="34" charset="0"/>
              </a:rPr>
              <a:t>First-year award: given to the highest Leaving Certificate scorer from selected partner DEIS schools in SDCC area.</a:t>
            </a: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Collinstown Park Community College</a:t>
            </a:r>
            <a:br>
              <a:rPr lang="en-GB" sz="2000" b="0" dirty="0">
                <a:latin typeface="Arial" panose="020B0604020202020204" pitchFamily="34" charset="0"/>
                <a:ea typeface="Aptos" panose="020B0004020202020204" pitchFamily="34" charset="0"/>
              </a:rPr>
            </a:br>
            <a:r>
              <a:rPr lang="en-GB" sz="2000" b="0" dirty="0" err="1">
                <a:latin typeface="Arial" panose="020B0604020202020204" pitchFamily="34" charset="0"/>
                <a:ea typeface="Aptos" panose="020B0004020202020204" pitchFamily="34" charset="0"/>
              </a:rPr>
              <a:t>Deansrath</a:t>
            </a:r>
            <a:r>
              <a:rPr lang="en-GB" sz="2000" b="0" dirty="0">
                <a:latin typeface="Arial" panose="020B0604020202020204" pitchFamily="34" charset="0"/>
                <a:ea typeface="Aptos" panose="020B0004020202020204" pitchFamily="34" charset="0"/>
              </a:rPr>
              <a:t> Community College</a:t>
            </a: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St Kevin’s Community College</a:t>
            </a: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St Aidan’s Community School</a:t>
            </a: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Killinarden Community School</a:t>
            </a: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St Mark’s Community School</a:t>
            </a: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Coláiste de </a:t>
            </a:r>
            <a:r>
              <a:rPr lang="en-GB" sz="2000" b="0" dirty="0" err="1">
                <a:latin typeface="Arial" panose="020B0604020202020204" pitchFamily="34" charset="0"/>
                <a:ea typeface="Aptos" panose="020B0004020202020204" pitchFamily="34" charset="0"/>
              </a:rPr>
              <a:t>híde</a:t>
            </a: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Tallaght Community School</a:t>
            </a: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Mount Seskin Community College</a:t>
            </a:r>
            <a:br>
              <a:rPr lang="en-GB" sz="2000" b="0" dirty="0">
                <a:latin typeface="Arial" panose="020B0604020202020204" pitchFamily="34" charset="0"/>
                <a:ea typeface="Aptos" panose="020B0004020202020204" pitchFamily="34" charset="0"/>
              </a:rPr>
            </a:br>
            <a:br>
              <a:rPr lang="en-GB" sz="2000" b="0" dirty="0">
                <a:latin typeface="Arial" panose="020B0604020202020204" pitchFamily="34" charset="0"/>
                <a:ea typeface="Aptos" panose="020B0004020202020204" pitchFamily="34" charset="0"/>
              </a:rPr>
            </a:br>
            <a:r>
              <a:rPr lang="en-GB" sz="2000" b="0" dirty="0">
                <a:latin typeface="Arial" panose="020B0604020202020204" pitchFamily="34" charset="0"/>
                <a:ea typeface="Aptos" panose="020B0004020202020204" pitchFamily="34" charset="0"/>
              </a:rPr>
              <a:t>*</a:t>
            </a:r>
            <a:r>
              <a:rPr lang="en-GB" sz="2000" dirty="0">
                <a:latin typeface="Arial" panose="020B0604020202020204" pitchFamily="34" charset="0"/>
                <a:ea typeface="Aptos" panose="020B0004020202020204" pitchFamily="34" charset="0"/>
              </a:rPr>
              <a:t>Current</a:t>
            </a:r>
            <a:r>
              <a:rPr lang="en-GB" sz="2000" b="0" dirty="0">
                <a:latin typeface="Arial" panose="020B0604020202020204" pitchFamily="34" charset="0"/>
                <a:ea typeface="Aptos" panose="020B0004020202020204" pitchFamily="34" charset="0"/>
              </a:rPr>
              <a:t> </a:t>
            </a:r>
            <a:r>
              <a:rPr lang="en-GB" sz="2000" dirty="0">
                <a:latin typeface="Arial" panose="020B0604020202020204" pitchFamily="34" charset="0"/>
                <a:ea typeface="Aptos" panose="020B0004020202020204" pitchFamily="34" charset="0"/>
              </a:rPr>
              <a:t>Budget for 8 schools – seeking increase due to updated partner Deis School List*</a:t>
            </a:r>
            <a:br>
              <a:rPr lang="en-GB" sz="2000" b="0" dirty="0">
                <a:latin typeface="Arial" panose="020B0604020202020204" pitchFamily="34" charset="0"/>
                <a:ea typeface="Aptos" panose="020B0004020202020204" pitchFamily="34" charset="0"/>
              </a:rPr>
            </a:br>
            <a:br>
              <a:rPr lang="en-GB" sz="2000" b="0" dirty="0">
                <a:latin typeface="Arial" panose="020B0604020202020204" pitchFamily="34" charset="0"/>
                <a:ea typeface="Aptos" panose="020B0004020202020204" pitchFamily="34" charset="0"/>
              </a:rPr>
            </a:br>
            <a:br>
              <a:rPr lang="en-IE" sz="2000" dirty="0">
                <a:latin typeface="Arial" panose="020B0604020202020204" pitchFamily="34" charset="0"/>
                <a:ea typeface="Aptos" panose="020B0004020202020204" pitchFamily="34" charset="0"/>
              </a:rPr>
            </a:br>
            <a:br>
              <a:rPr lang="en-US" sz="1800" dirty="0"/>
            </a:br>
            <a:br>
              <a:rPr lang="en-US" sz="1800" dirty="0"/>
            </a:br>
            <a:br>
              <a:rPr lang="en-US" sz="1800" dirty="0"/>
            </a:br>
            <a:br>
              <a:rPr lang="en-US" sz="1800" dirty="0"/>
            </a:br>
            <a:br>
              <a:rPr lang="en-US" sz="1800" dirty="0"/>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8E226714-3836-91C1-F0B3-7D922389DEDF}"/>
              </a:ext>
            </a:extLst>
          </p:cNvPr>
          <p:cNvSpPr>
            <a:spLocks noGrp="1"/>
          </p:cNvSpPr>
          <p:nvPr>
            <p:ph type="body" sz="quarter" idx="11"/>
          </p:nvPr>
        </p:nvSpPr>
        <p:spPr/>
        <p:txBody>
          <a:bodyPr/>
          <a:lstStyle/>
          <a:p>
            <a:r>
              <a:rPr lang="en-US" dirty="0"/>
              <a:t>Community Administration</a:t>
            </a:r>
            <a:endParaRPr lang="en-IE" dirty="0"/>
          </a:p>
        </p:txBody>
      </p:sp>
      <p:sp>
        <p:nvSpPr>
          <p:cNvPr id="4" name="Text Placeholder 3">
            <a:extLst>
              <a:ext uri="{FF2B5EF4-FFF2-40B4-BE49-F238E27FC236}">
                <a16:creationId xmlns:a16="http://schemas.microsoft.com/office/drawing/2014/main" id="{D1AF595F-7D40-38D3-566A-EAD5E33B3A63}"/>
              </a:ext>
            </a:extLst>
          </p:cNvPr>
          <p:cNvSpPr>
            <a:spLocks noGrp="1"/>
          </p:cNvSpPr>
          <p:nvPr>
            <p:ph type="body" sz="quarter" idx="12"/>
          </p:nvPr>
        </p:nvSpPr>
        <p:spPr>
          <a:xfrm>
            <a:off x="504470" y="609601"/>
            <a:ext cx="6239602" cy="352060"/>
          </a:xfrm>
        </p:spPr>
        <p:txBody>
          <a:bodyPr>
            <a:noAutofit/>
          </a:bodyPr>
          <a:lstStyle/>
          <a:p>
            <a:r>
              <a:rPr lang="en-GB" sz="2400" u="sng" dirty="0">
                <a:latin typeface="Arial" panose="020B0604020202020204" pitchFamily="34" charset="0"/>
                <a:ea typeface="Aptos" panose="020B0004020202020204" pitchFamily="34" charset="0"/>
              </a:rPr>
              <a:t>Eligibility: </a:t>
            </a:r>
            <a:r>
              <a:rPr lang="en-GB" sz="2400" dirty="0"/>
              <a:t>SDCC/TUD Education Bursary</a:t>
            </a:r>
            <a:endParaRPr lang="en-IE" sz="2400" dirty="0"/>
          </a:p>
        </p:txBody>
      </p:sp>
    </p:spTree>
    <p:extLst>
      <p:ext uri="{BB962C8B-B14F-4D97-AF65-F5344CB8AC3E}">
        <p14:creationId xmlns:p14="http://schemas.microsoft.com/office/powerpoint/2010/main" val="3977844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A59A-BCB8-FD62-AF6F-138EF89DF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B174F-0C55-F980-892A-B61D5919A2ED}"/>
              </a:ext>
            </a:extLst>
          </p:cNvPr>
          <p:cNvSpPr>
            <a:spLocks noGrp="1"/>
          </p:cNvSpPr>
          <p:nvPr>
            <p:ph type="title"/>
          </p:nvPr>
        </p:nvSpPr>
        <p:spPr>
          <a:xfrm>
            <a:off x="623392" y="1412776"/>
            <a:ext cx="8088927" cy="3646254"/>
          </a:xfrm>
        </p:spPr>
        <p:txBody>
          <a:bodyPr>
            <a:normAutofit fontScale="90000"/>
          </a:bodyPr>
          <a:lstStyle/>
          <a:p>
            <a:pPr marL="0">
              <a:spcBef>
                <a:spcPct val="0"/>
              </a:spcBef>
              <a:spcAft>
                <a:spcPts val="600"/>
              </a:spcAft>
            </a:pP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r>
              <a:rPr lang="en-GB" sz="2200" b="0" dirty="0">
                <a:latin typeface="Arial" panose="020B0604020202020204" pitchFamily="34" charset="0"/>
                <a:ea typeface="Aptos" panose="020B0004020202020204" pitchFamily="34" charset="0"/>
              </a:rPr>
              <a:t>Designed to reduce financial barriers to students in higher education.</a:t>
            </a: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r>
              <a:rPr lang="en-GB" sz="2200" b="0" dirty="0">
                <a:latin typeface="Arial" panose="020B0604020202020204" pitchFamily="34" charset="0"/>
                <a:ea typeface="Aptos" panose="020B0004020202020204" pitchFamily="34" charset="0"/>
              </a:rPr>
              <a:t>Focus on local disadvantaged communities in South Dublin County.</a:t>
            </a:r>
            <a:br>
              <a:rPr lang="en-GB" sz="2200" b="0" dirty="0">
                <a:latin typeface="Arial" panose="020B0604020202020204" pitchFamily="34" charset="0"/>
                <a:ea typeface="Aptos" panose="020B0004020202020204" pitchFamily="34" charset="0"/>
              </a:rPr>
            </a:br>
            <a:br>
              <a:rPr lang="en-GB" sz="2200" b="0" dirty="0">
                <a:latin typeface="Arial" panose="020B0604020202020204" pitchFamily="34" charset="0"/>
                <a:ea typeface="Aptos" panose="020B0004020202020204" pitchFamily="34" charset="0"/>
              </a:rPr>
            </a:br>
            <a:r>
              <a:rPr lang="en-GB" sz="2200" b="0" dirty="0">
                <a:latin typeface="Arial" panose="020B0604020202020204" pitchFamily="34" charset="0"/>
                <a:ea typeface="Aptos" panose="020B0004020202020204" pitchFamily="34" charset="0"/>
              </a:rPr>
              <a:t>Promotes educational progression &amp; achievement.</a:t>
            </a:r>
            <a:br>
              <a:rPr lang="en-IE" sz="1600" dirty="0">
                <a:latin typeface="Arial" panose="020B0604020202020204" pitchFamily="34" charset="0"/>
                <a:ea typeface="Aptos" panose="020B0004020202020204" pitchFamily="34" charset="0"/>
              </a:rPr>
            </a:br>
            <a:br>
              <a:rPr lang="en-US" sz="1800" dirty="0"/>
            </a:br>
            <a:br>
              <a:rPr lang="en-US" sz="1800" dirty="0"/>
            </a:br>
            <a:br>
              <a:rPr lang="en-US" sz="1800" dirty="0"/>
            </a:br>
            <a:br>
              <a:rPr lang="en-US" sz="1800" dirty="0"/>
            </a:br>
            <a:br>
              <a:rPr lang="en-US" sz="1800" dirty="0"/>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FB52FE40-C6FA-893A-EBCC-3F0C7DB499BF}"/>
              </a:ext>
            </a:extLst>
          </p:cNvPr>
          <p:cNvSpPr>
            <a:spLocks noGrp="1"/>
          </p:cNvSpPr>
          <p:nvPr>
            <p:ph type="body" sz="quarter" idx="11"/>
          </p:nvPr>
        </p:nvSpPr>
        <p:spPr/>
        <p:txBody>
          <a:bodyPr/>
          <a:lstStyle/>
          <a:p>
            <a:r>
              <a:rPr lang="en-US" dirty="0"/>
              <a:t>Community Administration</a:t>
            </a:r>
            <a:endParaRPr lang="en-IE" dirty="0"/>
          </a:p>
        </p:txBody>
      </p:sp>
      <p:sp>
        <p:nvSpPr>
          <p:cNvPr id="4" name="Text Placeholder 3">
            <a:extLst>
              <a:ext uri="{FF2B5EF4-FFF2-40B4-BE49-F238E27FC236}">
                <a16:creationId xmlns:a16="http://schemas.microsoft.com/office/drawing/2014/main" id="{2F204F96-EE1D-2294-39AD-8763AF4CA087}"/>
              </a:ext>
            </a:extLst>
          </p:cNvPr>
          <p:cNvSpPr>
            <a:spLocks noGrp="1"/>
          </p:cNvSpPr>
          <p:nvPr>
            <p:ph type="body" sz="quarter" idx="12"/>
          </p:nvPr>
        </p:nvSpPr>
        <p:spPr>
          <a:xfrm>
            <a:off x="504470" y="609601"/>
            <a:ext cx="6239602" cy="352060"/>
          </a:xfrm>
        </p:spPr>
        <p:txBody>
          <a:bodyPr>
            <a:noAutofit/>
          </a:bodyPr>
          <a:lstStyle/>
          <a:p>
            <a:r>
              <a:rPr lang="en-GB" sz="2400" dirty="0"/>
              <a:t>Key Aim: SDCC/TUD Education Bursary</a:t>
            </a:r>
            <a:endParaRPr lang="en-IE" sz="2400" dirty="0"/>
          </a:p>
        </p:txBody>
      </p:sp>
    </p:spTree>
    <p:extLst>
      <p:ext uri="{BB962C8B-B14F-4D97-AF65-F5344CB8AC3E}">
        <p14:creationId xmlns:p14="http://schemas.microsoft.com/office/powerpoint/2010/main" val="898797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00B24-A067-E156-ABAF-F53F13EFD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D1826-2E42-0C00-3105-FD274C31137A}"/>
              </a:ext>
            </a:extLst>
          </p:cNvPr>
          <p:cNvSpPr>
            <a:spLocks noGrp="1"/>
          </p:cNvSpPr>
          <p:nvPr>
            <p:ph type="title"/>
          </p:nvPr>
        </p:nvSpPr>
        <p:spPr>
          <a:xfrm>
            <a:off x="623392" y="1412776"/>
            <a:ext cx="8088927" cy="3646254"/>
          </a:xfrm>
        </p:spPr>
        <p:txBody>
          <a:bodyPr>
            <a:normAutofit fontScale="90000"/>
          </a:bodyPr>
          <a:lstStyle/>
          <a:p>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r>
              <a:rPr lang="en-GB" sz="2200" b="0" dirty="0">
                <a:latin typeface="+mn-lt"/>
              </a:rPr>
              <a:t>Fifteen students were honoured in 2024: eight first-years starting their studies and seven second-years continuing with programme support. Each received €2,500 for 2024/2025. A runner-up from TU Dublin’s Access Programme also earned a special grant for their dedication.</a:t>
            </a:r>
            <a:br>
              <a:rPr lang="en-GB" sz="2200" b="0" dirty="0">
                <a:latin typeface="+mn-lt"/>
              </a:rPr>
            </a:br>
            <a:br>
              <a:rPr lang="en-GB" sz="2200" b="0" dirty="0">
                <a:latin typeface="+mn-lt"/>
              </a:rPr>
            </a:br>
            <a:r>
              <a:rPr lang="en-GB" sz="2200" b="0" dirty="0">
                <a:latin typeface="+mn-lt"/>
              </a:rPr>
              <a:t>Cllr Mick Duff, representing the Mayor, thanked TU Dublin for its partnership: “Your support makes this possible, and we look forward to continuing it.” To the students, he added: “Your achievements and places at TU Dublin are commendable. Congratulations to all.</a:t>
            </a:r>
            <a:br>
              <a:rPr lang="en-GB" sz="2200" dirty="0">
                <a:latin typeface="Arial" panose="020B0604020202020204" pitchFamily="34" charset="0"/>
                <a:ea typeface="Aptos" panose="020B0004020202020204" pitchFamily="34" charset="0"/>
              </a:rPr>
            </a:br>
            <a:br>
              <a:rPr lang="en-GB" sz="2400" dirty="0"/>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GB" sz="2200" dirty="0">
                <a:latin typeface="Arial" panose="020B0604020202020204" pitchFamily="34" charset="0"/>
                <a:ea typeface="Aptos" panose="020B0004020202020204" pitchFamily="34" charset="0"/>
              </a:rPr>
            </a:br>
            <a:br>
              <a:rPr lang="en-IE" sz="1600" dirty="0">
                <a:latin typeface="Arial" panose="020B0604020202020204" pitchFamily="34" charset="0"/>
                <a:ea typeface="Aptos" panose="020B0004020202020204" pitchFamily="34" charset="0"/>
              </a:rPr>
            </a:br>
            <a:br>
              <a:rPr lang="en-US" sz="1800" dirty="0"/>
            </a:br>
            <a:br>
              <a:rPr lang="en-US" sz="1800" dirty="0"/>
            </a:br>
            <a:br>
              <a:rPr lang="en-US" sz="1800" dirty="0"/>
            </a:br>
            <a:br>
              <a:rPr lang="en-US" sz="1800" dirty="0"/>
            </a:br>
            <a:br>
              <a:rPr lang="en-US" sz="1800" dirty="0"/>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015D1CB7-7EFD-0B6F-739D-31EB4271453F}"/>
              </a:ext>
            </a:extLst>
          </p:cNvPr>
          <p:cNvSpPr>
            <a:spLocks noGrp="1"/>
          </p:cNvSpPr>
          <p:nvPr>
            <p:ph type="body" sz="quarter" idx="11"/>
          </p:nvPr>
        </p:nvSpPr>
        <p:spPr/>
        <p:txBody>
          <a:bodyPr/>
          <a:lstStyle/>
          <a:p>
            <a:r>
              <a:rPr lang="en-US"/>
              <a:t>Community Administration</a:t>
            </a:r>
            <a:endParaRPr lang="en-IE" dirty="0"/>
          </a:p>
        </p:txBody>
      </p:sp>
      <p:sp>
        <p:nvSpPr>
          <p:cNvPr id="4" name="Text Placeholder 3">
            <a:extLst>
              <a:ext uri="{FF2B5EF4-FFF2-40B4-BE49-F238E27FC236}">
                <a16:creationId xmlns:a16="http://schemas.microsoft.com/office/drawing/2014/main" id="{EF92ACAD-A0AC-B271-6ECD-2376B2CBA843}"/>
              </a:ext>
            </a:extLst>
          </p:cNvPr>
          <p:cNvSpPr>
            <a:spLocks noGrp="1"/>
          </p:cNvSpPr>
          <p:nvPr>
            <p:ph type="body" sz="quarter" idx="12"/>
          </p:nvPr>
        </p:nvSpPr>
        <p:spPr>
          <a:xfrm>
            <a:off x="504470" y="609601"/>
            <a:ext cx="7679762" cy="352060"/>
          </a:xfrm>
        </p:spPr>
        <p:txBody>
          <a:bodyPr>
            <a:noAutofit/>
          </a:bodyPr>
          <a:lstStyle/>
          <a:p>
            <a:r>
              <a:rPr lang="en-GB" sz="2400" dirty="0"/>
              <a:t>Awards Ceremony TUD Education Bursary 2024/25</a:t>
            </a:r>
            <a:endParaRPr lang="en-IE" sz="2400" dirty="0"/>
          </a:p>
        </p:txBody>
      </p:sp>
    </p:spTree>
    <p:extLst>
      <p:ext uri="{BB962C8B-B14F-4D97-AF65-F5344CB8AC3E}">
        <p14:creationId xmlns:p14="http://schemas.microsoft.com/office/powerpoint/2010/main" val="376048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2C338-5420-D089-C10C-E088F0E74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5719F-7FA5-9FCD-DA87-418B5FBD5872}"/>
              </a:ext>
            </a:extLst>
          </p:cNvPr>
          <p:cNvSpPr>
            <a:spLocks noGrp="1"/>
          </p:cNvSpPr>
          <p:nvPr>
            <p:ph type="title"/>
          </p:nvPr>
        </p:nvSpPr>
        <p:spPr>
          <a:xfrm>
            <a:off x="623392" y="1412776"/>
            <a:ext cx="8088927" cy="3646254"/>
          </a:xfrm>
        </p:spPr>
        <p:txBody>
          <a:bodyPr>
            <a:normAutofit/>
          </a:bodyPr>
          <a:lstStyle/>
          <a:p>
            <a:pPr marL="0">
              <a:spcBef>
                <a:spcPct val="0"/>
              </a:spcBef>
              <a:spcAft>
                <a:spcPts val="600"/>
              </a:spcAft>
            </a:pPr>
            <a:br>
              <a:rPr lang="en-IE" sz="1600" dirty="0">
                <a:latin typeface="Arial" panose="020B0604020202020204" pitchFamily="34" charset="0"/>
                <a:ea typeface="Aptos" panose="020B0004020202020204" pitchFamily="34" charset="0"/>
              </a:rPr>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75465200-2E6D-45CA-B7DC-A330A97973C0}"/>
              </a:ext>
            </a:extLst>
          </p:cNvPr>
          <p:cNvSpPr>
            <a:spLocks noGrp="1"/>
          </p:cNvSpPr>
          <p:nvPr>
            <p:ph type="body" sz="quarter" idx="11"/>
          </p:nvPr>
        </p:nvSpPr>
        <p:spPr/>
        <p:txBody>
          <a:bodyPr/>
          <a:lstStyle/>
          <a:p>
            <a:r>
              <a:rPr lang="en-US" dirty="0"/>
              <a:t>Community Administration and Finance</a:t>
            </a:r>
          </a:p>
          <a:p>
            <a:endParaRPr lang="en-IE" dirty="0"/>
          </a:p>
        </p:txBody>
      </p:sp>
      <p:sp>
        <p:nvSpPr>
          <p:cNvPr id="4" name="Text Placeholder 3">
            <a:extLst>
              <a:ext uri="{FF2B5EF4-FFF2-40B4-BE49-F238E27FC236}">
                <a16:creationId xmlns:a16="http://schemas.microsoft.com/office/drawing/2014/main" id="{70100EB7-4569-1AC9-F234-9D0AF43B528E}"/>
              </a:ext>
            </a:extLst>
          </p:cNvPr>
          <p:cNvSpPr>
            <a:spLocks noGrp="1"/>
          </p:cNvSpPr>
          <p:nvPr>
            <p:ph type="body" sz="quarter" idx="12"/>
          </p:nvPr>
        </p:nvSpPr>
        <p:spPr>
          <a:xfrm>
            <a:off x="504469" y="609601"/>
            <a:ext cx="8207849" cy="352060"/>
          </a:xfrm>
        </p:spPr>
        <p:txBody>
          <a:bodyPr>
            <a:noAutofit/>
          </a:bodyPr>
          <a:lstStyle/>
          <a:p>
            <a:r>
              <a:rPr lang="en-GB" sz="2400" dirty="0"/>
              <a:t>Awards Ceremony TUD Education Bursary 2024/25</a:t>
            </a:r>
            <a:endParaRPr lang="en-IE" sz="2400" dirty="0"/>
          </a:p>
        </p:txBody>
      </p:sp>
      <p:pic>
        <p:nvPicPr>
          <p:cNvPr id="5" name="Picture 4">
            <a:extLst>
              <a:ext uri="{FF2B5EF4-FFF2-40B4-BE49-F238E27FC236}">
                <a16:creationId xmlns:a16="http://schemas.microsoft.com/office/drawing/2014/main" id="{7B76B7A9-7F2A-2B2E-6313-335AA7167E61}"/>
              </a:ext>
            </a:extLst>
          </p:cNvPr>
          <p:cNvPicPr>
            <a:picLocks noChangeAspect="1"/>
          </p:cNvPicPr>
          <p:nvPr/>
        </p:nvPicPr>
        <p:blipFill>
          <a:blip r:embed="rId2"/>
          <a:stretch>
            <a:fillRect/>
          </a:stretch>
        </p:blipFill>
        <p:spPr>
          <a:xfrm>
            <a:off x="911424" y="1258322"/>
            <a:ext cx="4188315" cy="2164268"/>
          </a:xfrm>
          <a:prstGeom prst="rect">
            <a:avLst/>
          </a:prstGeom>
        </p:spPr>
      </p:pic>
      <p:pic>
        <p:nvPicPr>
          <p:cNvPr id="6" name="Picture 5">
            <a:extLst>
              <a:ext uri="{FF2B5EF4-FFF2-40B4-BE49-F238E27FC236}">
                <a16:creationId xmlns:a16="http://schemas.microsoft.com/office/drawing/2014/main" id="{1760F440-7250-823B-F101-B81502C26FC6}"/>
              </a:ext>
            </a:extLst>
          </p:cNvPr>
          <p:cNvPicPr>
            <a:picLocks noChangeAspect="1"/>
          </p:cNvPicPr>
          <p:nvPr/>
        </p:nvPicPr>
        <p:blipFill>
          <a:blip r:embed="rId3"/>
          <a:stretch>
            <a:fillRect/>
          </a:stretch>
        </p:blipFill>
        <p:spPr>
          <a:xfrm>
            <a:off x="904148" y="3743951"/>
            <a:ext cx="4188315" cy="2164268"/>
          </a:xfrm>
          <a:prstGeom prst="rect">
            <a:avLst/>
          </a:prstGeom>
        </p:spPr>
      </p:pic>
      <p:pic>
        <p:nvPicPr>
          <p:cNvPr id="8" name="Picture 7">
            <a:extLst>
              <a:ext uri="{FF2B5EF4-FFF2-40B4-BE49-F238E27FC236}">
                <a16:creationId xmlns:a16="http://schemas.microsoft.com/office/drawing/2014/main" id="{03A239EE-4A40-CD4C-ED5D-59F6484C2B60}"/>
              </a:ext>
            </a:extLst>
          </p:cNvPr>
          <p:cNvPicPr>
            <a:picLocks noChangeAspect="1"/>
          </p:cNvPicPr>
          <p:nvPr/>
        </p:nvPicPr>
        <p:blipFill>
          <a:blip r:embed="rId4"/>
          <a:stretch>
            <a:fillRect/>
          </a:stretch>
        </p:blipFill>
        <p:spPr>
          <a:xfrm>
            <a:off x="5906214" y="1816672"/>
            <a:ext cx="4817754" cy="3211836"/>
          </a:xfrm>
          <a:prstGeom prst="rect">
            <a:avLst/>
          </a:prstGeom>
        </p:spPr>
      </p:pic>
    </p:spTree>
    <p:extLst>
      <p:ext uri="{BB962C8B-B14F-4D97-AF65-F5344CB8AC3E}">
        <p14:creationId xmlns:p14="http://schemas.microsoft.com/office/powerpoint/2010/main" val="2010475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6E94-187C-E7E2-0DA9-2BE00BDC9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75565-16CC-3594-9CB1-049CE671FD2E}"/>
              </a:ext>
            </a:extLst>
          </p:cNvPr>
          <p:cNvSpPr>
            <a:spLocks noGrp="1"/>
          </p:cNvSpPr>
          <p:nvPr>
            <p:ph type="title"/>
          </p:nvPr>
        </p:nvSpPr>
        <p:spPr>
          <a:xfrm>
            <a:off x="623392" y="1412776"/>
            <a:ext cx="8088927" cy="3646254"/>
          </a:xfrm>
        </p:spPr>
        <p:txBody>
          <a:bodyPr>
            <a:normAutofit/>
          </a:bodyPr>
          <a:lstStyle/>
          <a:p>
            <a:pPr marL="0">
              <a:spcBef>
                <a:spcPct val="0"/>
              </a:spcBef>
              <a:spcAft>
                <a:spcPts val="600"/>
              </a:spcAft>
            </a:pPr>
            <a:br>
              <a:rPr lang="en-IE" sz="1600" dirty="0">
                <a:latin typeface="Arial" panose="020B0604020202020204" pitchFamily="34" charset="0"/>
                <a:ea typeface="Aptos" panose="020B0004020202020204" pitchFamily="34" charset="0"/>
              </a:rPr>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BE3E164B-268F-A03E-4EC0-0F2E3C24F156}"/>
              </a:ext>
            </a:extLst>
          </p:cNvPr>
          <p:cNvSpPr>
            <a:spLocks noGrp="1"/>
          </p:cNvSpPr>
          <p:nvPr>
            <p:ph type="body" sz="quarter" idx="11"/>
          </p:nvPr>
        </p:nvSpPr>
        <p:spPr/>
        <p:txBody>
          <a:bodyPr/>
          <a:lstStyle/>
          <a:p>
            <a:r>
              <a:rPr lang="en-US" dirty="0"/>
              <a:t>Community Administration</a:t>
            </a:r>
            <a:endParaRPr lang="en-IE" dirty="0"/>
          </a:p>
        </p:txBody>
      </p:sp>
      <p:sp>
        <p:nvSpPr>
          <p:cNvPr id="4" name="Text Placeholder 3">
            <a:extLst>
              <a:ext uri="{FF2B5EF4-FFF2-40B4-BE49-F238E27FC236}">
                <a16:creationId xmlns:a16="http://schemas.microsoft.com/office/drawing/2014/main" id="{3EEA34B2-5F6A-57B6-A7E9-C4FAA79D056E}"/>
              </a:ext>
            </a:extLst>
          </p:cNvPr>
          <p:cNvSpPr>
            <a:spLocks noGrp="1"/>
          </p:cNvSpPr>
          <p:nvPr>
            <p:ph type="body" sz="quarter" idx="12"/>
          </p:nvPr>
        </p:nvSpPr>
        <p:spPr>
          <a:xfrm>
            <a:off x="504470" y="609601"/>
            <a:ext cx="7319722" cy="352060"/>
          </a:xfrm>
        </p:spPr>
        <p:txBody>
          <a:bodyPr>
            <a:noAutofit/>
          </a:bodyPr>
          <a:lstStyle/>
          <a:p>
            <a:r>
              <a:rPr lang="en-GB" sz="2400" dirty="0"/>
              <a:t>Awards Ceremony TUD Education Bursary 2024/25</a:t>
            </a:r>
            <a:endParaRPr lang="en-IE" sz="2400" dirty="0"/>
          </a:p>
        </p:txBody>
      </p:sp>
      <p:pic>
        <p:nvPicPr>
          <p:cNvPr id="5" name="Picture 4">
            <a:extLst>
              <a:ext uri="{FF2B5EF4-FFF2-40B4-BE49-F238E27FC236}">
                <a16:creationId xmlns:a16="http://schemas.microsoft.com/office/drawing/2014/main" id="{8634A3C9-692C-60CC-A407-6CEAC6BB8F5F}"/>
              </a:ext>
            </a:extLst>
          </p:cNvPr>
          <p:cNvPicPr>
            <a:picLocks noChangeAspect="1"/>
          </p:cNvPicPr>
          <p:nvPr/>
        </p:nvPicPr>
        <p:blipFill>
          <a:blip r:embed="rId2"/>
          <a:stretch>
            <a:fillRect/>
          </a:stretch>
        </p:blipFill>
        <p:spPr>
          <a:xfrm>
            <a:off x="5735960" y="2163698"/>
            <a:ext cx="4884549" cy="3768981"/>
          </a:xfrm>
          <a:prstGeom prst="rect">
            <a:avLst/>
          </a:prstGeom>
        </p:spPr>
      </p:pic>
      <p:pic>
        <p:nvPicPr>
          <p:cNvPr id="6" name="Picture 5">
            <a:extLst>
              <a:ext uri="{FF2B5EF4-FFF2-40B4-BE49-F238E27FC236}">
                <a16:creationId xmlns:a16="http://schemas.microsoft.com/office/drawing/2014/main" id="{3820794E-A48F-CA42-0812-8501D0659465}"/>
              </a:ext>
            </a:extLst>
          </p:cNvPr>
          <p:cNvPicPr>
            <a:picLocks noChangeAspect="1"/>
          </p:cNvPicPr>
          <p:nvPr/>
        </p:nvPicPr>
        <p:blipFill>
          <a:blip r:embed="rId3"/>
          <a:stretch>
            <a:fillRect/>
          </a:stretch>
        </p:blipFill>
        <p:spPr>
          <a:xfrm>
            <a:off x="767408" y="1196752"/>
            <a:ext cx="4788014" cy="3718241"/>
          </a:xfrm>
          <a:prstGeom prst="rect">
            <a:avLst/>
          </a:prstGeom>
        </p:spPr>
      </p:pic>
    </p:spTree>
    <p:extLst>
      <p:ext uri="{BB962C8B-B14F-4D97-AF65-F5344CB8AC3E}">
        <p14:creationId xmlns:p14="http://schemas.microsoft.com/office/powerpoint/2010/main" val="292122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2C9F6-8453-8150-FFF2-280F817CB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FE096-18FF-2710-637D-C12290C42A34}"/>
              </a:ext>
            </a:extLst>
          </p:cNvPr>
          <p:cNvSpPr>
            <a:spLocks noGrp="1"/>
          </p:cNvSpPr>
          <p:nvPr>
            <p:ph type="title"/>
          </p:nvPr>
        </p:nvSpPr>
        <p:spPr>
          <a:xfrm>
            <a:off x="623392" y="1412776"/>
            <a:ext cx="8088927" cy="3646254"/>
          </a:xfrm>
        </p:spPr>
        <p:txBody>
          <a:bodyPr>
            <a:normAutofit/>
          </a:bodyPr>
          <a:lstStyle/>
          <a:p>
            <a:pPr marL="0">
              <a:spcBef>
                <a:spcPct val="0"/>
              </a:spcBef>
              <a:spcAft>
                <a:spcPts val="600"/>
              </a:spcAft>
            </a:pPr>
            <a:br>
              <a:rPr lang="en-IE" sz="1600" dirty="0">
                <a:latin typeface="Arial" panose="020B0604020202020204" pitchFamily="34" charset="0"/>
                <a:ea typeface="Aptos" panose="020B0004020202020204" pitchFamily="34" charset="0"/>
              </a:rPr>
            </a:br>
            <a:br>
              <a:rPr lang="en-US" sz="1800" dirty="0"/>
            </a:br>
            <a:r>
              <a:rPr kumimoji="0" lang="en-GB" sz="1700" b="0" i="0" u="none" strike="noStrike" kern="1200" cap="none" spc="0" normalizeH="0" baseline="0" noProof="0" dirty="0">
                <a:ln>
                  <a:noFill/>
                </a:ln>
                <a:effectLst/>
                <a:uLnTx/>
                <a:uFillTx/>
                <a:latin typeface="Arial" panose="020B0604020202020204" pitchFamily="34" charset="0"/>
                <a:ea typeface="+mn-ea"/>
              </a:rPr>
              <a:t>.</a:t>
            </a:r>
            <a:br>
              <a:rPr kumimoji="0" lang="en-GB" sz="1700" b="0" i="0" u="none" strike="noStrike" kern="1200" cap="none" spc="0" normalizeH="0" baseline="0" noProof="0" dirty="0">
                <a:ln>
                  <a:noFill/>
                </a:ln>
                <a:solidFill>
                  <a:srgbClr val="000000"/>
                </a:solidFill>
                <a:effectLst/>
                <a:uLnTx/>
                <a:uFillTx/>
                <a:latin typeface="Calibri" panose="020F0502020204030204"/>
                <a:ea typeface="+mn-ea"/>
                <a:cs typeface="+mn-cs"/>
              </a:rPr>
            </a:br>
            <a:endParaRPr lang="en-IE" sz="1600" dirty="0"/>
          </a:p>
        </p:txBody>
      </p:sp>
      <p:sp>
        <p:nvSpPr>
          <p:cNvPr id="3" name="Text Placeholder 2">
            <a:extLst>
              <a:ext uri="{FF2B5EF4-FFF2-40B4-BE49-F238E27FC236}">
                <a16:creationId xmlns:a16="http://schemas.microsoft.com/office/drawing/2014/main" id="{9E5EEE16-8980-2F05-BF23-9CAF009A6FF6}"/>
              </a:ext>
            </a:extLst>
          </p:cNvPr>
          <p:cNvSpPr>
            <a:spLocks noGrp="1"/>
          </p:cNvSpPr>
          <p:nvPr>
            <p:ph type="body" sz="quarter" idx="11"/>
          </p:nvPr>
        </p:nvSpPr>
        <p:spPr/>
        <p:txBody>
          <a:bodyPr/>
          <a:lstStyle/>
          <a:p>
            <a:r>
              <a:rPr lang="en-US" dirty="0"/>
              <a:t>Community Administration</a:t>
            </a:r>
          </a:p>
          <a:p>
            <a:endParaRPr lang="en-IE" dirty="0"/>
          </a:p>
        </p:txBody>
      </p:sp>
      <p:sp>
        <p:nvSpPr>
          <p:cNvPr id="4" name="Text Placeholder 3">
            <a:extLst>
              <a:ext uri="{FF2B5EF4-FFF2-40B4-BE49-F238E27FC236}">
                <a16:creationId xmlns:a16="http://schemas.microsoft.com/office/drawing/2014/main" id="{3BE3D9C1-C508-B376-81A4-8DC3B5B40BFB}"/>
              </a:ext>
            </a:extLst>
          </p:cNvPr>
          <p:cNvSpPr>
            <a:spLocks noGrp="1"/>
          </p:cNvSpPr>
          <p:nvPr>
            <p:ph type="body" sz="quarter" idx="12"/>
          </p:nvPr>
        </p:nvSpPr>
        <p:spPr>
          <a:xfrm>
            <a:off x="490526" y="581568"/>
            <a:ext cx="7693705" cy="352060"/>
          </a:xfrm>
        </p:spPr>
        <p:txBody>
          <a:bodyPr>
            <a:noAutofit/>
          </a:bodyPr>
          <a:lstStyle/>
          <a:p>
            <a:r>
              <a:rPr lang="en-GB" sz="2400" dirty="0"/>
              <a:t>Awards Ceremony TUD Education Bursary 2024/25</a:t>
            </a:r>
            <a:endParaRPr lang="en-IE" sz="2400" dirty="0"/>
          </a:p>
        </p:txBody>
      </p:sp>
      <p:pic>
        <p:nvPicPr>
          <p:cNvPr id="7" name="Picture 6">
            <a:extLst>
              <a:ext uri="{FF2B5EF4-FFF2-40B4-BE49-F238E27FC236}">
                <a16:creationId xmlns:a16="http://schemas.microsoft.com/office/drawing/2014/main" id="{DCFAE819-9850-6914-E9E0-C67CF3334C43}"/>
              </a:ext>
            </a:extLst>
          </p:cNvPr>
          <p:cNvPicPr>
            <a:picLocks noChangeAspect="1"/>
          </p:cNvPicPr>
          <p:nvPr/>
        </p:nvPicPr>
        <p:blipFill>
          <a:blip r:embed="rId2"/>
          <a:srcRect l="12901" t="3693" b="3693"/>
          <a:stretch>
            <a:fillRect/>
          </a:stretch>
        </p:blipFill>
        <p:spPr>
          <a:xfrm>
            <a:off x="505064" y="1124744"/>
            <a:ext cx="4886284" cy="3463769"/>
          </a:xfrm>
          <a:prstGeom prst="rect">
            <a:avLst/>
          </a:prstGeom>
        </p:spPr>
      </p:pic>
      <p:pic>
        <p:nvPicPr>
          <p:cNvPr id="8" name="Picture 7">
            <a:extLst>
              <a:ext uri="{FF2B5EF4-FFF2-40B4-BE49-F238E27FC236}">
                <a16:creationId xmlns:a16="http://schemas.microsoft.com/office/drawing/2014/main" id="{3EB6B2A4-96C8-E5D4-66B5-430EC9312D6C}"/>
              </a:ext>
            </a:extLst>
          </p:cNvPr>
          <p:cNvPicPr>
            <a:picLocks noChangeAspect="1"/>
          </p:cNvPicPr>
          <p:nvPr/>
        </p:nvPicPr>
        <p:blipFill>
          <a:blip r:embed="rId3"/>
          <a:srcRect l="9397" t="1701" r="5896" b="4850"/>
          <a:stretch>
            <a:fillRect/>
          </a:stretch>
        </p:blipFill>
        <p:spPr>
          <a:xfrm>
            <a:off x="5535261" y="1628800"/>
            <a:ext cx="5601299" cy="4119964"/>
          </a:xfrm>
          <a:prstGeom prst="rect">
            <a:avLst/>
          </a:prstGeom>
        </p:spPr>
      </p:pic>
    </p:spTree>
    <p:extLst>
      <p:ext uri="{BB962C8B-B14F-4D97-AF65-F5344CB8AC3E}">
        <p14:creationId xmlns:p14="http://schemas.microsoft.com/office/powerpoint/2010/main" val="2691394175"/>
      </p:ext>
    </p:extLst>
  </p:cSld>
  <p:clrMapOvr>
    <a:masterClrMapping/>
  </p:clrMapOvr>
</p:sld>
</file>

<file path=ppt/theme/theme1.xml><?xml version="1.0" encoding="utf-8"?>
<a:theme xmlns:a="http://schemas.openxmlformats.org/drawingml/2006/main" name="SDCC Master">
  <a:themeElements>
    <a:clrScheme name="Custom 2">
      <a:dk1>
        <a:srgbClr val="000000"/>
      </a:dk1>
      <a:lt1>
        <a:srgbClr val="FFFFFF"/>
      </a:lt1>
      <a:dk2>
        <a:srgbClr val="271B5B"/>
      </a:dk2>
      <a:lt2>
        <a:srgbClr val="BFC2C7"/>
      </a:lt2>
      <a:accent1>
        <a:srgbClr val="363A92"/>
      </a:accent1>
      <a:accent2>
        <a:srgbClr val="F26959"/>
      </a:accent2>
      <a:accent3>
        <a:srgbClr val="79D750"/>
      </a:accent3>
      <a:accent4>
        <a:srgbClr val="9D7EB8"/>
      </a:accent4>
      <a:accent5>
        <a:srgbClr val="7DA6D7"/>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DCC_presentation_template Updated.potx" id="{809AE0C1-FB5C-4E8E-BCFD-4BFD462B0860}" vid="{0323FABC-5CF3-46D9-93D9-E0827CAEE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SDCC PowerPoint Template (1) (1) (1)</Template>
  <TotalTime>250</TotalTime>
  <Words>754</Words>
  <Application>Microsoft Office PowerPoint</Application>
  <PresentationFormat>Widescreen</PresentationFormat>
  <Paragraphs>35</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SDCC Master</vt:lpstr>
      <vt:lpstr>SDCC/ TUD Education &amp; Student Life Bursary</vt:lpstr>
      <vt:lpstr> The Programme was established in 2006 between South Dublin County Council &amp; IT Tallaght.  In 2019, IT Tallaght merged into Technological University Dublin (TU Dublin).  Aim of bursary: Encourage students from disadvantaged areas to stay in higher education  Provides funding for additional education-related expenses.</vt:lpstr>
      <vt:lpstr>    How it works:  8 awards for first-year students.  8 awards for second-year students (continuing from the previous year).  Value: €2,500 per student.  Second-year payment is subject to successful completion of first year.       . </vt:lpstr>
      <vt:lpstr>     Students must be registered on a Level 6, 7 or 8 Programme at TU Dublin.  First-year award: given to the highest Leaving Certificate scorer from selected partner DEIS schools in SDCC area.  Collinstown Park Community College Deansrath Community College St Kevin’s Community College St Aidan’s Community School Killinarden Community School St Mark’s Community School Coláiste de híde Tallaght Community School Mount Seskin Community College  *Current Budget for 8 schools – seeking increase due to updated partner Deis School List*         . </vt:lpstr>
      <vt:lpstr>    Designed to reduce financial barriers to students in higher education.  Focus on local disadvantaged communities in South Dublin County.  Promotes educational progression &amp; achievement.       . </vt:lpstr>
      <vt:lpstr>                             Fifteen students were honoured in 2024: eight first-years starting their studies and seven second-years continuing with programme support. Each received €2,500 for 2024/2025. A runner-up from TU Dublin’s Access Programme also earned a special grant for their dedication.  Cllr Mick Duff, representing the Mayor, thanked TU Dublin for its partnership: “Your support makes this possible, and we look forward to continuing it.” To the students, he added: “Your achievements and places at TU Dublin are commendable. Congratulations to all.                              . </vt:lpstr>
      <vt:lpstr>  . </vt:lpstr>
      <vt:lpstr>  . </vt:lpstr>
      <vt:lpstr>  . </vt:lpstr>
      <vt:lpstr> *New initiative 2024/2025*  Replaced Sports Bursary Award  This initiative offers an opportunity to enhance student engagement. Through the bursaries, students can develop essential leadership skills, strengthen their professional practice and competencies, and contribute to the ongoing growth and development of sports clubs, societies, and volunteering activities.  Contribution from SDCC is €10,000. Award to individuals is €1000 per person. Total contribution from SDCC is €10,000</vt:lpstr>
      <vt:lpstr>                          What next:   Seeking an Increased budget to facilitate an award to all Partner Deis Schools  Allocating a budget for a possible ‘Deserving Student Award’.  Continuous Review of awards scheme with TUD to ensure most deserving students are in receipt of the bursaries.  .                              .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Fionnuala Keane</dc:creator>
  <cp:lastModifiedBy>Fionnuala Keane</cp:lastModifiedBy>
  <cp:revision>6</cp:revision>
  <dcterms:created xsi:type="dcterms:W3CDTF">2025-07-23T16:01:34Z</dcterms:created>
  <dcterms:modified xsi:type="dcterms:W3CDTF">2025-09-09T16:18:56Z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2025-05-09T00:00:00Z</vt:filetime>
  </property>
  <property fmtid="{D5CDD505-2E9C-101B-9397-08002B2CF9AE}" pid="3" name="Creator">
    <vt:lpwstr>Adobe Illustrator 29.4 (Macintosh)</vt:lpwstr>
  </property>
  <property fmtid="{D5CDD505-2E9C-101B-9397-08002B2CF9AE}" pid="4" name="LastSaved">
    <vt:filetime>2025-05-09T00:00:00Z</vt:filetime>
  </property>
  <property fmtid="{D5CDD505-2E9C-101B-9397-08002B2CF9AE}" pid="5" name="Producer">
    <vt:lpwstr>Adobe PDF library 17.00</vt:lpwstr>
  </property>
</Properties>
</file>