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3" r:id="rId4"/>
  </p:sldMasterIdLst>
  <p:notesMasterIdLst>
    <p:notesMasterId r:id="rId21"/>
  </p:notesMasterIdLst>
  <p:sldIdLst>
    <p:sldId id="256" r:id="rId5"/>
    <p:sldId id="266" r:id="rId6"/>
    <p:sldId id="261" r:id="rId7"/>
    <p:sldId id="372" r:id="rId8"/>
    <p:sldId id="262" r:id="rId9"/>
    <p:sldId id="356" r:id="rId10"/>
    <p:sldId id="342" r:id="rId11"/>
    <p:sldId id="343" r:id="rId12"/>
    <p:sldId id="274" r:id="rId13"/>
    <p:sldId id="276" r:id="rId14"/>
    <p:sldId id="365" r:id="rId15"/>
    <p:sldId id="360" r:id="rId16"/>
    <p:sldId id="367" r:id="rId17"/>
    <p:sldId id="371" r:id="rId18"/>
    <p:sldId id="369" r:id="rId19"/>
    <p:sldId id="361" r:id="rId20"/>
  </p:sldIdLst>
  <p:sldSz cx="24384000" cy="13716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78D0A4A-0239-4874-BAE3-CBF65B9A821D}">
          <p14:sldIdLst>
            <p14:sldId id="256"/>
            <p14:sldId id="266"/>
            <p14:sldId id="261"/>
            <p14:sldId id="372"/>
            <p14:sldId id="262"/>
            <p14:sldId id="356"/>
            <p14:sldId id="342"/>
            <p14:sldId id="343"/>
            <p14:sldId id="274"/>
            <p14:sldId id="276"/>
            <p14:sldId id="365"/>
            <p14:sldId id="360"/>
            <p14:sldId id="367"/>
            <p14:sldId id="371"/>
            <p14:sldId id="369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305B"/>
    <a:srgbClr val="FE76EB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7E066AA-B22B-A116-29F9-47B1D693E3CF}" v="17" dt="2025-08-05T17:05:06.796"/>
    <p1510:client id="{3A97D30A-1EDF-F928-84DB-56C357535293}" v="35" dt="2025-08-05T13:45:18.178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30" d="100"/>
          <a:sy n="30" d="100"/>
        </p:scale>
        <p:origin x="884" y="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5" name="Shape 13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0483858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65DA62-88CC-B842-AFA4-386E5C6F8C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48000" y="2244726"/>
            <a:ext cx="18288000" cy="4775200"/>
          </a:xfrm>
        </p:spPr>
        <p:txBody>
          <a:bodyPr anchor="b"/>
          <a:lstStyle>
            <a:lvl1pPr algn="ctr">
              <a:defRPr sz="12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44A1C0-FE5B-8A79-6056-D351C9F0DE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048000" y="7204076"/>
            <a:ext cx="18288000" cy="3311524"/>
          </a:xfrm>
        </p:spPr>
        <p:txBody>
          <a:bodyPr/>
          <a:lstStyle>
            <a:lvl1pPr marL="0" indent="0" algn="ctr">
              <a:buNone/>
              <a:defRPr sz="4800"/>
            </a:lvl1pPr>
            <a:lvl2pPr marL="914400" indent="0" algn="ctr">
              <a:buNone/>
              <a:defRPr sz="4000"/>
            </a:lvl2pPr>
            <a:lvl3pPr marL="1828800" indent="0" algn="ctr">
              <a:buNone/>
              <a:defRPr sz="3600"/>
            </a:lvl3pPr>
            <a:lvl4pPr marL="2743200" indent="0" algn="ctr">
              <a:buNone/>
              <a:defRPr sz="3200"/>
            </a:lvl4pPr>
            <a:lvl5pPr marL="3657600" indent="0" algn="ctr">
              <a:buNone/>
              <a:defRPr sz="3200"/>
            </a:lvl5pPr>
            <a:lvl6pPr marL="4572000" indent="0" algn="ctr">
              <a:buNone/>
              <a:defRPr sz="3200"/>
            </a:lvl6pPr>
            <a:lvl7pPr marL="5486400" indent="0" algn="ctr">
              <a:buNone/>
              <a:defRPr sz="3200"/>
            </a:lvl7pPr>
            <a:lvl8pPr marL="6400800" indent="0" algn="ctr">
              <a:buNone/>
              <a:defRPr sz="3200"/>
            </a:lvl8pPr>
            <a:lvl9pPr marL="7315200" indent="0" algn="ctr">
              <a:buNone/>
              <a:defRPr sz="3200"/>
            </a:lvl9pPr>
          </a:lstStyle>
          <a:p>
            <a:r>
              <a:rPr lang="en-US"/>
              <a:t>Click to edit Master subtitle style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1C555D-059E-1207-FACD-8472A2F6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F7B95-DFA5-7C39-1C18-7AB270166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11E0C91-2346-2084-CAA0-DF7E483599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9394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3D3FED-3052-041B-49BE-E2F65A0E5B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1BDE67-3CE8-582F-25DF-79DA8545A2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E63451-C8CD-D656-E37B-2BCD45D41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C5FE44-BA14-4A56-5B65-1B620EECE1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21443D-AA91-82F8-4645-30149FF60F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2740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E6E194-D93D-E70C-D9BF-EE5740F615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7449800" y="730250"/>
            <a:ext cx="5257800" cy="1162367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F5D24D-0FD4-AF65-F537-858767969B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676400" y="730250"/>
            <a:ext cx="15468600" cy="1162367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34B404-25C9-1DCD-8034-CAE400397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6CCD98-6061-C1CF-6DB0-19A844F0A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27DF7-5916-96D5-5C23-F8CDB4704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090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35E06-9E53-11B8-A00B-4C0812B0B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1AD589-5A9F-6DD4-2087-2F40B358C0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DCC163-9FA8-76A7-9118-79E18D944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372B77-C749-1DB4-E80B-DE53BC2B2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584B5-68CE-BE89-C7D9-2CECFF5F7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0860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B664A-0635-31BA-C2C9-2B036725D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700" y="3419477"/>
            <a:ext cx="21031200" cy="5705474"/>
          </a:xfrm>
        </p:spPr>
        <p:txBody>
          <a:bodyPr anchor="b"/>
          <a:lstStyle>
            <a:lvl1pPr>
              <a:defRPr sz="120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9108B-35A0-A970-CDC7-3149CBE8F4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63700" y="9178927"/>
            <a:ext cx="21031200" cy="3000374"/>
          </a:xfrm>
        </p:spPr>
        <p:txBody>
          <a:bodyPr/>
          <a:lstStyle>
            <a:lvl1pPr marL="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1pPr>
            <a:lvl2pPr marL="914400" indent="0">
              <a:buNone/>
              <a:defRPr sz="4000">
                <a:solidFill>
                  <a:schemeClr val="tx1">
                    <a:tint val="75000"/>
                  </a:schemeClr>
                </a:solidFill>
              </a:defRPr>
            </a:lvl2pPr>
            <a:lvl3pPr marL="182880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3pPr>
            <a:lvl4pPr marL="2743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4pPr>
            <a:lvl5pPr marL="36576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5pPr>
            <a:lvl6pPr marL="45720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6pPr>
            <a:lvl7pPr marL="54864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7pPr>
            <a:lvl8pPr marL="64008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8pPr>
            <a:lvl9pPr marL="731520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F73DA9-CCFD-F414-57B6-398F8B672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997147-401B-9FB3-F299-8EF69BC59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40CA7-6942-3E22-E238-CD44AC580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38518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89F5DA-E959-DBD5-6542-6F4A5C976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C2D71A-AEA5-7E3E-8A8F-C6CAB9D1AB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676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DE618BC-355E-ADCB-39C1-A16EE0F45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344400" y="3651250"/>
            <a:ext cx="10363200" cy="87026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E96F76-4AD2-EFA8-90E7-E6E2017187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474613-F29F-4A65-06EE-5172A55E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9B8F7D-09B9-22F3-E9B7-88564DAEA5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3596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4344DF-C45D-983B-4A0E-6F5D3ED3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6" y="730251"/>
            <a:ext cx="21031200" cy="265112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D6A4AF-F648-5BB3-3F2B-02F6D9520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9577" y="3362326"/>
            <a:ext cx="10315574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7B4E29-35C8-C1AE-4D4A-B6352396F3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9577" y="5010150"/>
            <a:ext cx="10315574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9CA7335-7D67-AD00-D304-D0E727AAFD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2344400" y="3362326"/>
            <a:ext cx="10366376" cy="1647824"/>
          </a:xfrm>
        </p:spPr>
        <p:txBody>
          <a:bodyPr anchor="b"/>
          <a:lstStyle>
            <a:lvl1pPr marL="0" indent="0">
              <a:buNone/>
              <a:defRPr sz="4800" b="1"/>
            </a:lvl1pPr>
            <a:lvl2pPr marL="914400" indent="0">
              <a:buNone/>
              <a:defRPr sz="4000" b="1"/>
            </a:lvl2pPr>
            <a:lvl3pPr marL="1828800" indent="0">
              <a:buNone/>
              <a:defRPr sz="3600" b="1"/>
            </a:lvl3pPr>
            <a:lvl4pPr marL="2743200" indent="0">
              <a:buNone/>
              <a:defRPr sz="3200" b="1"/>
            </a:lvl4pPr>
            <a:lvl5pPr marL="3657600" indent="0">
              <a:buNone/>
              <a:defRPr sz="3200" b="1"/>
            </a:lvl5pPr>
            <a:lvl6pPr marL="4572000" indent="0">
              <a:buNone/>
              <a:defRPr sz="3200" b="1"/>
            </a:lvl6pPr>
            <a:lvl7pPr marL="5486400" indent="0">
              <a:buNone/>
              <a:defRPr sz="3200" b="1"/>
            </a:lvl7pPr>
            <a:lvl8pPr marL="6400800" indent="0">
              <a:buNone/>
              <a:defRPr sz="3200" b="1"/>
            </a:lvl8pPr>
            <a:lvl9pPr marL="7315200" indent="0">
              <a:buNone/>
              <a:defRPr sz="3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996E08D-5A62-E652-5E00-B1452344B5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2344400" y="5010150"/>
            <a:ext cx="10366376" cy="73691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2613EE-06D1-400E-38E5-082E5811D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C02A53-5BA9-A4B7-A736-F502FD4062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C17E1E-E50A-4267-2F36-D5CCC2A3A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81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520F4-8D78-FA34-A5E5-333A4B195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FB83A-7CFB-6391-C09E-4F19826E80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616808-CB53-CD18-E037-1ADD578A5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12DE93-7BF3-9E85-DC40-BA99AD963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3569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607800-0B0D-C84E-42A4-9E0B29A29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E2AF262-850C-751F-8FF9-4CFFAA931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AD12C0-F460-F6DE-8565-66E82F9B4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808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D51AFC-5B9A-5ED6-6BE9-3A408A490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F5B34D-4AE8-450F-B9B2-4404446C6F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>
              <a:defRPr sz="6400"/>
            </a:lvl1pPr>
            <a:lvl2pPr>
              <a:defRPr sz="5600"/>
            </a:lvl2pPr>
            <a:lvl3pPr>
              <a:defRPr sz="4800"/>
            </a:lvl3pPr>
            <a:lvl4pPr>
              <a:defRPr sz="4000"/>
            </a:lvl4pPr>
            <a:lvl5pPr>
              <a:defRPr sz="4000"/>
            </a:lvl5pPr>
            <a:lvl6pPr>
              <a:defRPr sz="4000"/>
            </a:lvl6pPr>
            <a:lvl7pPr>
              <a:defRPr sz="4000"/>
            </a:lvl7pPr>
            <a:lvl8pPr>
              <a:defRPr sz="4000"/>
            </a:lvl8pPr>
            <a:lvl9pPr>
              <a:defRPr sz="4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41723-6F95-005D-2D09-CCDA17F726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E3F62A-02D1-63C5-702D-9E09EA83F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1193D7-50FF-09C4-2DAB-DD61574D9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7825AA-CC99-C019-DA1C-D6880C3C60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41073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8A2AF-D2F2-8644-EFA1-B40A8FB48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77" y="914400"/>
            <a:ext cx="7864474" cy="3200400"/>
          </a:xfrm>
        </p:spPr>
        <p:txBody>
          <a:bodyPr anchor="b"/>
          <a:lstStyle>
            <a:lvl1pPr>
              <a:defRPr sz="6400"/>
            </a:lvl1pPr>
          </a:lstStyle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ECBF437-329E-75FB-4D2A-BAA882C73CA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0366376" y="1974851"/>
            <a:ext cx="12344400" cy="9747250"/>
          </a:xfrm>
        </p:spPr>
        <p:txBody>
          <a:bodyPr/>
          <a:lstStyle>
            <a:lvl1pPr marL="0" indent="0">
              <a:buNone/>
              <a:defRPr sz="6400"/>
            </a:lvl1pPr>
            <a:lvl2pPr marL="914400" indent="0">
              <a:buNone/>
              <a:defRPr sz="5600"/>
            </a:lvl2pPr>
            <a:lvl3pPr marL="1828800" indent="0">
              <a:buNone/>
              <a:defRPr sz="4800"/>
            </a:lvl3pPr>
            <a:lvl4pPr marL="2743200" indent="0">
              <a:buNone/>
              <a:defRPr sz="4000"/>
            </a:lvl4pPr>
            <a:lvl5pPr marL="3657600" indent="0">
              <a:buNone/>
              <a:defRPr sz="4000"/>
            </a:lvl5pPr>
            <a:lvl6pPr marL="4572000" indent="0">
              <a:buNone/>
              <a:defRPr sz="4000"/>
            </a:lvl6pPr>
            <a:lvl7pPr marL="5486400" indent="0">
              <a:buNone/>
              <a:defRPr sz="4000"/>
            </a:lvl7pPr>
            <a:lvl8pPr marL="6400800" indent="0">
              <a:buNone/>
              <a:defRPr sz="4000"/>
            </a:lvl8pPr>
            <a:lvl9pPr marL="7315200" indent="0">
              <a:buNone/>
              <a:defRPr sz="4000"/>
            </a:lvl9pPr>
          </a:lstStyle>
          <a:p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0D1584-232A-56A7-2AB2-4BFB5F71F8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79577" y="4114800"/>
            <a:ext cx="7864474" cy="7623176"/>
          </a:xfrm>
        </p:spPr>
        <p:txBody>
          <a:bodyPr/>
          <a:lstStyle>
            <a:lvl1pPr marL="0" indent="0">
              <a:buNone/>
              <a:defRPr sz="3200"/>
            </a:lvl1pPr>
            <a:lvl2pPr marL="914400" indent="0">
              <a:buNone/>
              <a:defRPr sz="2800"/>
            </a:lvl2pPr>
            <a:lvl3pPr marL="1828800" indent="0">
              <a:buNone/>
              <a:defRPr sz="2400"/>
            </a:lvl3pPr>
            <a:lvl4pPr marL="2743200" indent="0">
              <a:buNone/>
              <a:defRPr sz="2000"/>
            </a:lvl4pPr>
            <a:lvl5pPr marL="3657600" indent="0">
              <a:buNone/>
              <a:defRPr sz="2000"/>
            </a:lvl5pPr>
            <a:lvl6pPr marL="4572000" indent="0">
              <a:buNone/>
              <a:defRPr sz="2000"/>
            </a:lvl6pPr>
            <a:lvl7pPr marL="5486400" indent="0">
              <a:buNone/>
              <a:defRPr sz="2000"/>
            </a:lvl7pPr>
            <a:lvl8pPr marL="6400800" indent="0">
              <a:buNone/>
              <a:defRPr sz="2000"/>
            </a:lvl8pPr>
            <a:lvl9pPr marL="7315200" indent="0">
              <a:buNone/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96DE55-B023-5327-409B-B53AC82C7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F79286B-C5EA-E810-826D-AEEEA044A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D8A9DD-3C48-756F-6967-DDC0F64074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9416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BC9F8AA-F573-78DE-FD70-27A7092E0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0251"/>
            <a:ext cx="21031200" cy="2651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457840-27E1-5005-AC34-16FAA427A4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602FAA-C8F0-4CF4-9584-79413627D8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6764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68DFAF-E689-B77E-7358-AF73789590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077200" y="12712701"/>
            <a:ext cx="82296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9B6C5-329C-1401-9334-CD0B0A0095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7221200" y="12712701"/>
            <a:ext cx="5486400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708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sldNum="0"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AkBlk3U2Qc4?feature=oembed" TargetMode="Externa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1305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Dublin.ie-Deck-Artwork.jpg" descr="Dublin.ie-Deck-Artwork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"/>
            <a:ext cx="24384002" cy="1371600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sz="2400"/>
          </a:p>
        </p:txBody>
      </p:sp>
      <p:grpSp>
        <p:nvGrpSpPr>
          <p:cNvPr id="5" name="Group 5"/>
          <p:cNvGrpSpPr/>
          <p:nvPr/>
        </p:nvGrpSpPr>
        <p:grpSpPr>
          <a:xfrm>
            <a:off x="2851556" y="1463923"/>
            <a:ext cx="18680887" cy="4772975"/>
            <a:chOff x="0" y="0"/>
            <a:chExt cx="18680887" cy="4772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3441894" cy="3441894"/>
            </a:xfrm>
            <a:custGeom>
              <a:avLst/>
              <a:gdLst/>
              <a:ahLst/>
              <a:cxnLst/>
              <a:rect l="l" t="t" r="r" b="b"/>
              <a:pathLst>
                <a:path w="3441894" h="3441894">
                  <a:moveTo>
                    <a:pt x="0" y="0"/>
                  </a:moveTo>
                  <a:lnTo>
                    <a:pt x="3441894" y="0"/>
                  </a:lnTo>
                  <a:lnTo>
                    <a:pt x="3441894" y="3441894"/>
                  </a:lnTo>
                  <a:lnTo>
                    <a:pt x="0" y="34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7" name="Freeform 7"/>
            <p:cNvSpPr/>
            <p:nvPr/>
          </p:nvSpPr>
          <p:spPr>
            <a:xfrm>
              <a:off x="7222022" y="0"/>
              <a:ext cx="4236842" cy="4236842"/>
            </a:xfrm>
            <a:custGeom>
              <a:avLst/>
              <a:gdLst/>
              <a:ahLst/>
              <a:cxnLst/>
              <a:rect l="l" t="t" r="r" b="b"/>
              <a:pathLst>
                <a:path w="4236842" h="4236842">
                  <a:moveTo>
                    <a:pt x="0" y="0"/>
                  </a:moveTo>
                  <a:lnTo>
                    <a:pt x="4236843" y="0"/>
                  </a:lnTo>
                  <a:lnTo>
                    <a:pt x="4236843" y="4236842"/>
                  </a:lnTo>
                  <a:lnTo>
                    <a:pt x="0" y="42368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8" name="Freeform 8"/>
            <p:cNvSpPr/>
            <p:nvPr/>
          </p:nvSpPr>
          <p:spPr>
            <a:xfrm>
              <a:off x="3437725" y="1331081"/>
              <a:ext cx="3441894" cy="3441894"/>
            </a:xfrm>
            <a:custGeom>
              <a:avLst/>
              <a:gdLst/>
              <a:ahLst/>
              <a:cxnLst/>
              <a:rect l="l" t="t" r="r" b="b"/>
              <a:pathLst>
                <a:path w="3441894" h="3441894">
                  <a:moveTo>
                    <a:pt x="0" y="0"/>
                  </a:moveTo>
                  <a:lnTo>
                    <a:pt x="3441894" y="0"/>
                  </a:lnTo>
                  <a:lnTo>
                    <a:pt x="3441894" y="3441894"/>
                  </a:lnTo>
                  <a:lnTo>
                    <a:pt x="0" y="34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797099" y="1331081"/>
              <a:ext cx="3441894" cy="3441894"/>
            </a:xfrm>
            <a:custGeom>
              <a:avLst/>
              <a:gdLst/>
              <a:ahLst/>
              <a:cxnLst/>
              <a:rect l="l" t="t" r="r" b="b"/>
              <a:pathLst>
                <a:path w="3441894" h="3441894">
                  <a:moveTo>
                    <a:pt x="0" y="0"/>
                  </a:moveTo>
                  <a:lnTo>
                    <a:pt x="3441894" y="0"/>
                  </a:lnTo>
                  <a:lnTo>
                    <a:pt x="3441894" y="3441894"/>
                  </a:lnTo>
                  <a:lnTo>
                    <a:pt x="0" y="34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238993" y="0"/>
              <a:ext cx="3441894" cy="3441894"/>
            </a:xfrm>
            <a:custGeom>
              <a:avLst/>
              <a:gdLst/>
              <a:ahLst/>
              <a:cxnLst/>
              <a:rect l="l" t="t" r="r" b="b"/>
              <a:pathLst>
                <a:path w="3441894" h="3441894">
                  <a:moveTo>
                    <a:pt x="0" y="0"/>
                  </a:moveTo>
                  <a:lnTo>
                    <a:pt x="3441894" y="0"/>
                  </a:lnTo>
                  <a:lnTo>
                    <a:pt x="3441894" y="3441894"/>
                  </a:lnTo>
                  <a:lnTo>
                    <a:pt x="0" y="34418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650567" y="639737"/>
              <a:ext cx="2140759" cy="208999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625"/>
                </a:lnSpc>
              </a:pPr>
              <a:r>
                <a:rPr lang="en-US" sz="5447">
                  <a:solidFill>
                    <a:srgbClr val="FFFFFF"/>
                  </a:solidFill>
                  <a:latin typeface="Open Sans Bold"/>
                </a:rPr>
                <a:t>7</a:t>
              </a:r>
            </a:p>
            <a:p>
              <a:pPr algn="ctr">
                <a:lnSpc>
                  <a:spcPts val="4461"/>
                </a:lnSpc>
              </a:pPr>
              <a:r>
                <a:rPr lang="en-US" sz="3187">
                  <a:solidFill>
                    <a:srgbClr val="FFFFFF"/>
                  </a:solidFill>
                  <a:latin typeface="Open Sans Bold"/>
                </a:rPr>
                <a:t>content</a:t>
              </a:r>
            </a:p>
            <a:p>
              <a:pPr algn="ctr">
                <a:lnSpc>
                  <a:spcPts val="4461"/>
                </a:lnSpc>
                <a:spcBef>
                  <a:spcPct val="0"/>
                </a:spcBef>
              </a:pPr>
              <a:r>
                <a:rPr lang="en-US" sz="3187">
                  <a:solidFill>
                    <a:srgbClr val="FFFFFF"/>
                  </a:solidFill>
                  <a:latin typeface="Open Sans Bold"/>
                </a:rPr>
                <a:t>pieces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568339" y="545673"/>
              <a:ext cx="3544208" cy="31484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301"/>
                </a:lnSpc>
              </a:pPr>
              <a:r>
                <a:rPr lang="en-US" sz="3787">
                  <a:solidFill>
                    <a:srgbClr val="FFFFFF"/>
                  </a:solidFill>
                  <a:latin typeface="Open Sans Bold"/>
                </a:rPr>
                <a:t>over</a:t>
              </a:r>
            </a:p>
            <a:p>
              <a:pPr algn="ctr">
                <a:lnSpc>
                  <a:spcPts val="8992"/>
                </a:lnSpc>
              </a:pPr>
              <a:r>
                <a:rPr lang="en-US" sz="6423">
                  <a:solidFill>
                    <a:srgbClr val="FFFFFF"/>
                  </a:solidFill>
                  <a:latin typeface="Open Sans Bold"/>
                </a:rPr>
                <a:t>7m</a:t>
              </a:r>
            </a:p>
            <a:p>
              <a:pPr algn="ctr">
                <a:lnSpc>
                  <a:spcPts val="5295"/>
                </a:lnSpc>
              </a:pPr>
              <a:r>
                <a:rPr lang="en-US" sz="3781">
                  <a:solidFill>
                    <a:srgbClr val="FFFFFF"/>
                  </a:solidFill>
                  <a:latin typeface="Open Sans Bold"/>
                </a:rPr>
                <a:t>video </a:t>
              </a:r>
            </a:p>
            <a:p>
              <a:pPr algn="ctr">
                <a:lnSpc>
                  <a:spcPts val="5295"/>
                </a:lnSpc>
                <a:spcBef>
                  <a:spcPct val="0"/>
                </a:spcBef>
              </a:pPr>
              <a:r>
                <a:rPr lang="en-US" sz="3781">
                  <a:solidFill>
                    <a:srgbClr val="FFFFFF"/>
                  </a:solidFill>
                  <a:latin typeface="Open Sans Bold"/>
                </a:rPr>
                <a:t>views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4011968" y="2018612"/>
              <a:ext cx="2293407" cy="20137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208"/>
                </a:lnSpc>
              </a:pPr>
              <a:r>
                <a:rPr lang="en-US" sz="5148">
                  <a:solidFill>
                    <a:srgbClr val="FFFFFF"/>
                  </a:solidFill>
                  <a:latin typeface="Open Sans Bold"/>
                </a:rPr>
                <a:t>€63k</a:t>
              </a:r>
            </a:p>
            <a:p>
              <a:pPr algn="ctr">
                <a:lnSpc>
                  <a:spcPts val="4357"/>
                </a:lnSpc>
              </a:pPr>
              <a:r>
                <a:rPr lang="en-US" sz="3112">
                  <a:solidFill>
                    <a:srgbClr val="FFFFFF"/>
                  </a:solidFill>
                  <a:latin typeface="Open Sans Bold"/>
                </a:rPr>
                <a:t>total</a:t>
              </a:r>
            </a:p>
            <a:p>
              <a:pPr algn="ctr">
                <a:lnSpc>
                  <a:spcPts val="4357"/>
                </a:lnSpc>
                <a:spcBef>
                  <a:spcPct val="0"/>
                </a:spcBef>
              </a:pPr>
              <a:r>
                <a:rPr lang="en-US" sz="3112">
                  <a:solidFill>
                    <a:srgbClr val="FFFFFF"/>
                  </a:solidFill>
                  <a:latin typeface="Open Sans Bold"/>
                </a:rPr>
                <a:t>spend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12421362" y="2070796"/>
              <a:ext cx="2074537" cy="206056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480"/>
                </a:lnSpc>
              </a:pPr>
              <a:r>
                <a:rPr lang="en-US" sz="2485">
                  <a:solidFill>
                    <a:srgbClr val="FFFFFF"/>
                  </a:solidFill>
                  <a:latin typeface="Open Sans Bold"/>
                </a:rPr>
                <a:t>published on</a:t>
              </a:r>
            </a:p>
            <a:p>
              <a:pPr algn="ctr">
                <a:lnSpc>
                  <a:spcPts val="5767"/>
                </a:lnSpc>
              </a:pPr>
              <a:r>
                <a:rPr lang="en-US" sz="4119">
                  <a:solidFill>
                    <a:srgbClr val="FFFFFF"/>
                  </a:solidFill>
                  <a:latin typeface="Open Sans Bold"/>
                </a:rPr>
                <a:t>6</a:t>
              </a:r>
            </a:p>
            <a:p>
              <a:pPr algn="ctr">
                <a:lnSpc>
                  <a:spcPts val="3487"/>
                </a:lnSpc>
              </a:pPr>
              <a:r>
                <a:rPr lang="en-US" sz="2491">
                  <a:solidFill>
                    <a:srgbClr val="FFFFFF"/>
                  </a:solidFill>
                  <a:latin typeface="Open Sans Bold"/>
                </a:rPr>
                <a:t>digital</a:t>
              </a:r>
            </a:p>
            <a:p>
              <a:pPr algn="ctr">
                <a:lnSpc>
                  <a:spcPts val="3487"/>
                </a:lnSpc>
                <a:spcBef>
                  <a:spcPct val="0"/>
                </a:spcBef>
              </a:pPr>
              <a:r>
                <a:rPr lang="en-US" sz="2491">
                  <a:solidFill>
                    <a:srgbClr val="FFFFFF"/>
                  </a:solidFill>
                  <a:latin typeface="Open Sans Bold"/>
                </a:rPr>
                <a:t>platforms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785760" y="911988"/>
              <a:ext cx="2348359" cy="161710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257"/>
                </a:lnSpc>
              </a:pPr>
              <a:r>
                <a:rPr lang="en-US" sz="3041">
                  <a:solidFill>
                    <a:srgbClr val="FFFFFF"/>
                  </a:solidFill>
                  <a:latin typeface="Open Sans Bold"/>
                </a:rPr>
                <a:t>4 weeks of</a:t>
              </a:r>
            </a:p>
            <a:p>
              <a:pPr algn="ctr">
                <a:lnSpc>
                  <a:spcPts val="4257"/>
                </a:lnSpc>
              </a:pPr>
              <a:r>
                <a:rPr lang="en-US" sz="3041">
                  <a:solidFill>
                    <a:srgbClr val="FFFFFF"/>
                  </a:solidFill>
                  <a:latin typeface="Open Sans Bold"/>
                </a:rPr>
                <a:t>OOH</a:t>
              </a:r>
            </a:p>
            <a:p>
              <a:pPr algn="ctr">
                <a:lnSpc>
                  <a:spcPts val="4257"/>
                </a:lnSpc>
                <a:spcBef>
                  <a:spcPct val="0"/>
                </a:spcBef>
              </a:pPr>
              <a:r>
                <a:rPr lang="en-US" sz="3041">
                  <a:solidFill>
                    <a:srgbClr val="FFFFFF"/>
                  </a:solidFill>
                  <a:latin typeface="Open Sans Bold"/>
                </a:rPr>
                <a:t>placements</a:t>
              </a:r>
            </a:p>
          </p:txBody>
        </p:sp>
      </p:grpSp>
      <p:pic>
        <p:nvPicPr>
          <p:cNvPr id="16" name="Picture 15">
            <a:extLst>
              <a:ext uri="{FF2B5EF4-FFF2-40B4-BE49-F238E27FC236}">
                <a16:creationId xmlns:a16="http://schemas.microsoft.com/office/drawing/2014/main" id="{FD215AF8-2BB9-F159-CBDA-AC3985A079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4156" y="6500910"/>
            <a:ext cx="8669215" cy="650191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351AC94-42F5-880D-7C27-9B5F1DFBA0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19874" y="6500911"/>
            <a:ext cx="11139988" cy="6501911"/>
          </a:xfrm>
          <a:prstGeom prst="rect">
            <a:avLst/>
          </a:prstGeom>
        </p:spPr>
      </p:pic>
      <p:pic>
        <p:nvPicPr>
          <p:cNvPr id="18" name="DUBLIN_White.png" descr="DUBLIN_White.png">
            <a:extLst>
              <a:ext uri="{FF2B5EF4-FFF2-40B4-BE49-F238E27FC236}">
                <a16:creationId xmlns:a16="http://schemas.microsoft.com/office/drawing/2014/main" id="{D095264E-E904-20C8-2B28-9E12800CC8A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8894" t="8542" r="8892" b="8541"/>
          <a:stretch>
            <a:fillRect/>
          </a:stretch>
        </p:blipFill>
        <p:spPr>
          <a:xfrm>
            <a:off x="22359862" y="11265676"/>
            <a:ext cx="1850790" cy="2145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/>
          <p:cNvSpPr/>
          <p:nvPr/>
        </p:nvSpPr>
        <p:spPr>
          <a:xfrm>
            <a:off x="-42612" y="0"/>
            <a:ext cx="24469224" cy="13716000"/>
          </a:xfrm>
          <a:prstGeom prst="rect">
            <a:avLst/>
          </a:prstGeom>
          <a:solidFill>
            <a:srgbClr val="263155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5" name="Dublin’s own place brand originated as a European place-branding project for Atlantic Arc Cities (Dublin, Cardiff, Liverpool, La Rochelle, San Sebastian &amp; Faro).…"/>
          <p:cNvSpPr txBox="1">
            <a:spLocks noGrp="1"/>
          </p:cNvSpPr>
          <p:nvPr>
            <p:ph type="subTitle" idx="1"/>
          </p:nvPr>
        </p:nvSpPr>
        <p:spPr>
          <a:xfrm>
            <a:off x="12289865" y="1016305"/>
            <a:ext cx="10253072" cy="1135397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 dirty="0"/>
              <a:t>Brand presence	</a:t>
            </a:r>
          </a:p>
          <a:p>
            <a:pPr algn="l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600" dirty="0"/>
              <a:t>In the public realm:</a:t>
            </a:r>
          </a:p>
          <a:p>
            <a:pPr marL="457200" indent="-4572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/>
              <a:t>Need to rollout the brand across OOH on a consistent basis. </a:t>
            </a:r>
          </a:p>
          <a:p>
            <a:pPr marL="457200" indent="-4572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600" dirty="0"/>
              <a:t>Large outdoor sign: Coming Q1 2026.</a:t>
            </a:r>
          </a:p>
          <a:p>
            <a:pPr algn="l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600" dirty="0"/>
              <a:t>Event and attraction signage: 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/>
              <a:t>Large expo stands have been given to DLRCC, Fingal CC and SDCC.</a:t>
            </a:r>
            <a:br>
              <a:rPr lang="en-GB" sz="3200" dirty="0"/>
            </a:br>
            <a:endParaRPr lang="en-GB" sz="3200"/>
          </a:p>
          <a:p>
            <a:pPr algn="l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200" dirty="0"/>
              <a:t> </a:t>
            </a:r>
          </a:p>
        </p:txBody>
      </p:sp>
      <p:pic>
        <p:nvPicPr>
          <p:cNvPr id="234" name="image1.png" descr="image1.png"/>
          <p:cNvPicPr>
            <a:picLocks noChangeAspect="1"/>
          </p:cNvPicPr>
          <p:nvPr/>
        </p:nvPicPr>
        <p:blipFill>
          <a:blip r:embed="rId2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Picture 2" descr="People standing in front of a sign&#10;&#10;Description automatically generated">
            <a:extLst>
              <a:ext uri="{FF2B5EF4-FFF2-40B4-BE49-F238E27FC236}">
                <a16:creationId xmlns:a16="http://schemas.microsoft.com/office/drawing/2014/main" id="{357F536D-3982-E55A-E919-EE03B3DDFB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415" y="85435"/>
            <a:ext cx="9157362" cy="6811199"/>
          </a:xfrm>
          <a:prstGeom prst="rect">
            <a:avLst/>
          </a:prstGeom>
        </p:spPr>
      </p:pic>
      <p:pic>
        <p:nvPicPr>
          <p:cNvPr id="7" name="Picture 6" descr="A tower with a city in the background&#10;&#10;Description automatically generated">
            <a:extLst>
              <a:ext uri="{FF2B5EF4-FFF2-40B4-BE49-F238E27FC236}">
                <a16:creationId xmlns:a16="http://schemas.microsoft.com/office/drawing/2014/main" id="{0934EFC7-753E-C922-0038-10A4A24292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063" y="5795329"/>
            <a:ext cx="9272065" cy="792067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6387FA-BF3F-6509-13C3-F6178AFA8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>
            <a:extLst>
              <a:ext uri="{FF2B5EF4-FFF2-40B4-BE49-F238E27FC236}">
                <a16:creationId xmlns:a16="http://schemas.microsoft.com/office/drawing/2014/main" id="{B361B5CA-AEC0-7E06-541C-AC238A765CD4}"/>
              </a:ext>
            </a:extLst>
          </p:cNvPr>
          <p:cNvSpPr/>
          <p:nvPr/>
        </p:nvSpPr>
        <p:spPr>
          <a:xfrm>
            <a:off x="-42612" y="0"/>
            <a:ext cx="24469224" cy="13716000"/>
          </a:xfrm>
          <a:prstGeom prst="rect">
            <a:avLst/>
          </a:prstGeom>
          <a:solidFill>
            <a:srgbClr val="263155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5" name="Dublin’s own place brand originated as a European place-branding project for Atlantic Arc Cities (Dublin, Cardiff, Liverpool, La Rochelle, San Sebastian &amp; Faro).…">
            <a:extLst>
              <a:ext uri="{FF2B5EF4-FFF2-40B4-BE49-F238E27FC236}">
                <a16:creationId xmlns:a16="http://schemas.microsoft.com/office/drawing/2014/main" id="{A841932A-0661-1322-608F-18E65AA4112E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1930" y="1292350"/>
            <a:ext cx="20148062" cy="116990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/>
              <a:t>Invested in Dublin: Local ambition, global success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400"/>
              <a:t>A campaign focused on the success of foreign direct investment (FDI) across the region.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400"/>
              <a:t>First collaborative brand campaign between the Dublin LAs. 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400"/>
              <a:t>In the form of:</a:t>
            </a:r>
          </a:p>
          <a:p>
            <a:pPr marL="1485900" lvl="1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600"/>
              <a:t>Testimonial videos from: Walkers, Salesforce, Microsoft, Amgen, MSD, Dublin Fields. </a:t>
            </a:r>
          </a:p>
          <a:p>
            <a:pPr marL="1485900" lvl="1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600"/>
              <a:t>Regional video for Dublin. </a:t>
            </a:r>
          </a:p>
          <a:p>
            <a:pPr marL="1485900" lvl="1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600"/>
              <a:t>New content on Dublin.ie.</a:t>
            </a:r>
            <a:endParaRPr lang="en-GB" sz="2800"/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400"/>
              <a:t>Rolled out across LinkedIn, out of home and print in March/April 2025.</a:t>
            </a:r>
            <a:br>
              <a:rPr lang="en-GB" sz="4300"/>
            </a:br>
            <a:r>
              <a:rPr lang="en-GB" sz="3200"/>
              <a:t> </a:t>
            </a:r>
          </a:p>
        </p:txBody>
      </p:sp>
      <p:pic>
        <p:nvPicPr>
          <p:cNvPr id="234" name="image1.png" descr="image1.png">
            <a:extLst>
              <a:ext uri="{FF2B5EF4-FFF2-40B4-BE49-F238E27FC236}">
                <a16:creationId xmlns:a16="http://schemas.microsoft.com/office/drawing/2014/main" id="{5BCE7ECB-1FAA-555E-7BA0-11599246AD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9648150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D6E4E2-082F-DB93-9AE7-96F251B34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.png" descr="image1.png">
            <a:extLst>
              <a:ext uri="{FF2B5EF4-FFF2-40B4-BE49-F238E27FC236}">
                <a16:creationId xmlns:a16="http://schemas.microsoft.com/office/drawing/2014/main" id="{1CCC4732-07C7-39E3-BF0A-5FA0F211B07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 descr="Picture 1672352346, Picture">
            <a:extLst>
              <a:ext uri="{FF2B5EF4-FFF2-40B4-BE49-F238E27FC236}">
                <a16:creationId xmlns:a16="http://schemas.microsoft.com/office/drawing/2014/main" id="{66BAAB41-5F5A-283E-2CA3-41A0467307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2875"/>
            <a:ext cx="13830300" cy="844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icture 946405704, Picture">
            <a:extLst>
              <a:ext uri="{FF2B5EF4-FFF2-40B4-BE49-F238E27FC236}">
                <a16:creationId xmlns:a16="http://schemas.microsoft.com/office/drawing/2014/main" id="{807AB02C-40F2-1396-5B04-C6DC38478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54" y="5215888"/>
            <a:ext cx="15881378" cy="8500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586035-CFCF-D3C6-C7D8-3979365EA860}"/>
              </a:ext>
            </a:extLst>
          </p:cNvPr>
          <p:cNvSpPr txBox="1"/>
          <p:nvPr/>
        </p:nvSpPr>
        <p:spPr>
          <a:xfrm>
            <a:off x="15787397" y="2028675"/>
            <a:ext cx="52677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Dublin Airport</a:t>
            </a:r>
            <a:endParaRPr lang="en-IE" sz="6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C8963D-51E5-CD89-98CE-3FC3EA4D8A21}"/>
              </a:ext>
            </a:extLst>
          </p:cNvPr>
          <p:cNvSpPr txBox="1"/>
          <p:nvPr/>
        </p:nvSpPr>
        <p:spPr>
          <a:xfrm>
            <a:off x="839910" y="10594887"/>
            <a:ext cx="449193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600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Civic Offices</a:t>
            </a:r>
            <a:endParaRPr lang="en-IE" sz="6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97840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8D4648-AED9-207B-DAB4-372A05615C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>
            <a:extLst>
              <a:ext uri="{FF2B5EF4-FFF2-40B4-BE49-F238E27FC236}">
                <a16:creationId xmlns:a16="http://schemas.microsoft.com/office/drawing/2014/main" id="{84CAA441-2082-BFF1-78EB-0C29C8A7DC35}"/>
              </a:ext>
            </a:extLst>
          </p:cNvPr>
          <p:cNvSpPr/>
          <p:nvPr/>
        </p:nvSpPr>
        <p:spPr>
          <a:xfrm>
            <a:off x="-42612" y="-276045"/>
            <a:ext cx="24469224" cy="13992045"/>
          </a:xfrm>
          <a:prstGeom prst="rect">
            <a:avLst/>
          </a:prstGeom>
          <a:solidFill>
            <a:srgbClr val="263155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pic>
        <p:nvPicPr>
          <p:cNvPr id="234" name="image1.png" descr="image1.png">
            <a:extLst>
              <a:ext uri="{FF2B5EF4-FFF2-40B4-BE49-F238E27FC236}">
                <a16:creationId xmlns:a16="http://schemas.microsoft.com/office/drawing/2014/main" id="{B13BB26C-0884-1F4D-FC52-17D8BF98341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CF257760-0D9D-E3F1-C875-162DBBE62D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2" name="Online Media 1" title="Invested In Dublin: Local Ambition, Global Success">
            <a:hlinkClick r:id="" action="ppaction://media"/>
            <a:extLst>
              <a:ext uri="{FF2B5EF4-FFF2-40B4-BE49-F238E27FC236}">
                <a16:creationId xmlns:a16="http://schemas.microsoft.com/office/drawing/2014/main" id="{0F58EB3D-1A87-DAAE-1413-ECB2F08178C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0" y="-276045"/>
            <a:ext cx="24398249" cy="13785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03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04490D-3545-6C39-04A7-DEA1CE3E0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>
            <a:extLst>
              <a:ext uri="{FF2B5EF4-FFF2-40B4-BE49-F238E27FC236}">
                <a16:creationId xmlns:a16="http://schemas.microsoft.com/office/drawing/2014/main" id="{71DB606D-4770-4A5A-40EB-D9E1CB4097FA}"/>
              </a:ext>
            </a:extLst>
          </p:cNvPr>
          <p:cNvSpPr/>
          <p:nvPr/>
        </p:nvSpPr>
        <p:spPr>
          <a:xfrm>
            <a:off x="-42612" y="0"/>
            <a:ext cx="24469224" cy="13716000"/>
          </a:xfrm>
          <a:prstGeom prst="rect">
            <a:avLst/>
          </a:prstGeom>
          <a:solidFill>
            <a:srgbClr val="263155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5" name="Dublin’s own place brand originated as a European place-branding project for Atlantic Arc Cities (Dublin, Cardiff, Liverpool, La Rochelle, San Sebastian &amp; Faro).…">
            <a:extLst>
              <a:ext uri="{FF2B5EF4-FFF2-40B4-BE49-F238E27FC236}">
                <a16:creationId xmlns:a16="http://schemas.microsoft.com/office/drawing/2014/main" id="{9505DB09-4293-2E5B-23BE-88E23A97BB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141930" y="1292350"/>
            <a:ext cx="20148062" cy="1169903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/>
              <a:t>Campaign results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300"/>
              <a:t>395k accounts reached on LinkedIn.</a:t>
            </a:r>
          </a:p>
          <a:p>
            <a:pPr marL="1485900" lvl="1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/>
              <a:t>244k internationally: Copenhagen, Barcelona &amp; Munich focused on Life Sciences industry.</a:t>
            </a:r>
          </a:p>
          <a:p>
            <a:pPr marL="1485900" lvl="1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/>
              <a:t>135k domestic in the Leinster region.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300"/>
              <a:t>806k video views.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300"/>
              <a:t>Overall impressions for the paid campaign totalled 1.3 million, which exceeded predicted impressions.</a:t>
            </a:r>
          </a:p>
          <a:p>
            <a:pPr marL="571500" indent="-571500" algn="l" defTabSz="337000">
              <a:lnSpc>
                <a:spcPct val="150000"/>
              </a:lnSpc>
              <a:buFont typeface="Arial" panose="020B0604020202020204" pitchFamily="34" charset="0"/>
              <a:buChar char="•"/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300"/>
              <a:t>Effective creative assets meant that the cost required to reach each viewer was lower than expected.</a:t>
            </a:r>
            <a:br>
              <a:rPr lang="en-GB" sz="4300"/>
            </a:br>
            <a:r>
              <a:rPr lang="en-GB" sz="3200"/>
              <a:t> </a:t>
            </a:r>
          </a:p>
        </p:txBody>
      </p:sp>
      <p:pic>
        <p:nvPicPr>
          <p:cNvPr id="234" name="image1.png" descr="image1.png">
            <a:extLst>
              <a:ext uri="{FF2B5EF4-FFF2-40B4-BE49-F238E27FC236}">
                <a16:creationId xmlns:a16="http://schemas.microsoft.com/office/drawing/2014/main" id="{33075C59-E525-0DF8-AA1F-6205532FDD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5390192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.png" descr="image1.png"/>
          <p:cNvPicPr>
            <a:picLocks noChangeAspect="1"/>
          </p:cNvPicPr>
          <p:nvPr/>
        </p:nvPicPr>
        <p:blipFill>
          <a:blip r:embed="rId2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Dublin.ie-Deck-25-October-V3.005.jpg" descr="Dublin.ie-Deck-25-October-V3.005.jpg">
            <a:extLst>
              <a:ext uri="{FF2B5EF4-FFF2-40B4-BE49-F238E27FC236}">
                <a16:creationId xmlns:a16="http://schemas.microsoft.com/office/drawing/2014/main" id="{886878DF-051C-C4DA-99D5-2E4DAAED11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090" y="0"/>
            <a:ext cx="129413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ublin’s own place brand originated as a European place-branding project for Atlantic Arc Cities (Dublin, Cardiff, Liverpool, La Rochelle, San Sebastian &amp; Faro).…">
            <a:extLst>
              <a:ext uri="{FF2B5EF4-FFF2-40B4-BE49-F238E27FC236}">
                <a16:creationId xmlns:a16="http://schemas.microsoft.com/office/drawing/2014/main" id="{3483954C-75A5-853F-D2D0-FE4EC7D498BC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3268699" y="3111287"/>
            <a:ext cx="10253072" cy="6049966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/>
              <a:t>Thank you for your time.</a:t>
            </a:r>
          </a:p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6000"/>
          </a:p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6000"/>
          </a:p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br>
              <a:rPr lang="en-GB" sz="6000"/>
            </a:br>
            <a:r>
              <a:rPr lang="en-GB" sz="6000"/>
              <a:t>Happy to take any questions.</a:t>
            </a:r>
            <a:endParaRPr lang="en-GB" sz="3200"/>
          </a:p>
        </p:txBody>
      </p:sp>
    </p:spTree>
    <p:extLst>
      <p:ext uri="{BB962C8B-B14F-4D97-AF65-F5344CB8AC3E}">
        <p14:creationId xmlns:p14="http://schemas.microsoft.com/office/powerpoint/2010/main" val="4515469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Rectangle"/>
          <p:cNvSpPr/>
          <p:nvPr/>
        </p:nvSpPr>
        <p:spPr>
          <a:xfrm>
            <a:off x="-42612" y="-276045"/>
            <a:ext cx="24469224" cy="13992045"/>
          </a:xfrm>
          <a:prstGeom prst="rect">
            <a:avLst/>
          </a:prstGeom>
          <a:solidFill>
            <a:srgbClr val="263155"/>
          </a:solidFill>
          <a:ln w="12700">
            <a:miter lim="400000"/>
          </a:ln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225" name="Dublin’s own place brand originated as a European place-branding project for Atlantic Arc Cities (Dublin, Cardiff, Liverpool, La Rochelle, San Sebastian &amp; Faro).…"/>
          <p:cNvSpPr txBox="1">
            <a:spLocks noGrp="1"/>
          </p:cNvSpPr>
          <p:nvPr>
            <p:ph type="subTitle" idx="1"/>
          </p:nvPr>
        </p:nvSpPr>
        <p:spPr>
          <a:xfrm>
            <a:off x="12537915" y="872745"/>
            <a:ext cx="10906973" cy="1068272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 dirty="0"/>
              <a:t>Dublin’s place brand was developed as part of a European place-branding project for Atlantic Arc </a:t>
            </a:r>
            <a:r>
              <a:rPr lang="en-GB" sz="6000"/>
              <a:t>Cities (</a:t>
            </a:r>
            <a:r>
              <a:rPr lang="en-GB" sz="6000" dirty="0"/>
              <a:t>Dublin, Cardiff, Liverpool, La Rochelle, San Sebastian &amp; Faro) </a:t>
            </a:r>
          </a:p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lang="en-GB" sz="6000" dirty="0"/>
          </a:p>
          <a:p>
            <a:pPr algn="l" defTabSz="337000"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 dirty="0"/>
              <a:t>Dublin has two brands:</a:t>
            </a:r>
          </a:p>
          <a:p>
            <a:pPr marL="857250" indent="-857250" algn="l" defTabSz="337000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 dirty="0"/>
              <a:t>Place (Regional LAs)</a:t>
            </a:r>
          </a:p>
          <a:p>
            <a:pPr marL="857250" indent="-857250" algn="l" defTabSz="337000">
              <a:buFont typeface="Arial" panose="020B0604020202020204" pitchFamily="34" charset="0"/>
              <a:buChar char="•"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 dirty="0"/>
              <a:t>Destination (Fáilte Ireland)</a:t>
            </a:r>
          </a:p>
        </p:txBody>
      </p:sp>
      <p:grpSp>
        <p:nvGrpSpPr>
          <p:cNvPr id="233" name="Group"/>
          <p:cNvGrpSpPr/>
          <p:nvPr/>
        </p:nvGrpSpPr>
        <p:grpSpPr>
          <a:xfrm>
            <a:off x="939112" y="593123"/>
            <a:ext cx="10414675" cy="12529753"/>
            <a:chOff x="14054548" y="7396386"/>
            <a:chExt cx="10414675" cy="12529752"/>
          </a:xfrm>
        </p:grpSpPr>
        <p:sp>
          <p:nvSpPr>
            <p:cNvPr id="226" name="Rectangle"/>
            <p:cNvSpPr/>
            <p:nvPr/>
          </p:nvSpPr>
          <p:spPr>
            <a:xfrm>
              <a:off x="14812179" y="8668173"/>
              <a:ext cx="2065555" cy="434919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7" name="Rectangle"/>
            <p:cNvSpPr/>
            <p:nvPr/>
          </p:nvSpPr>
          <p:spPr>
            <a:xfrm>
              <a:off x="18286150" y="8668173"/>
              <a:ext cx="2065555" cy="4349197"/>
            </a:xfrm>
            <a:prstGeom prst="rect">
              <a:avLst/>
            </a:prstGeom>
            <a:solidFill>
              <a:srgbClr val="DB4190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8" name="Rectangle"/>
            <p:cNvSpPr/>
            <p:nvPr/>
          </p:nvSpPr>
          <p:spPr>
            <a:xfrm>
              <a:off x="21760124" y="8959976"/>
              <a:ext cx="2065555" cy="4349198"/>
            </a:xfrm>
            <a:prstGeom prst="rect">
              <a:avLst/>
            </a:pr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29" name="Rectangle"/>
            <p:cNvSpPr/>
            <p:nvPr/>
          </p:nvSpPr>
          <p:spPr>
            <a:xfrm>
              <a:off x="14812179" y="14180022"/>
              <a:ext cx="2065555" cy="4349197"/>
            </a:xfrm>
            <a:prstGeom prst="rect">
              <a:avLst/>
            </a:prstGeom>
            <a:solidFill>
              <a:srgbClr val="F2B45A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0" name="Rectangle"/>
            <p:cNvSpPr/>
            <p:nvPr/>
          </p:nvSpPr>
          <p:spPr>
            <a:xfrm>
              <a:off x="18286150" y="14180022"/>
              <a:ext cx="2065555" cy="4349197"/>
            </a:xfrm>
            <a:prstGeom prst="rect">
              <a:avLst/>
            </a:prstGeom>
            <a:solidFill>
              <a:srgbClr val="43A1F8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sp>
          <p:nvSpPr>
            <p:cNvPr id="231" name="Rectangle"/>
            <p:cNvSpPr/>
            <p:nvPr/>
          </p:nvSpPr>
          <p:spPr>
            <a:xfrm>
              <a:off x="21760124" y="14180022"/>
              <a:ext cx="2065555" cy="4349198"/>
            </a:xfrm>
            <a:prstGeom prst="rect">
              <a:avLst/>
            </a:prstGeom>
            <a:solidFill>
              <a:srgbClr val="4BA591"/>
            </a:solidFill>
            <a:ln w="12700" cap="flat">
              <a:noFill/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>
                <a:defRPr sz="3200">
                  <a:solidFill>
                    <a:srgbClr val="FFFFFF"/>
                  </a:solidFill>
                  <a:latin typeface="Helvetica Neue Medium"/>
                  <a:ea typeface="Helvetica Neue Medium"/>
                  <a:cs typeface="Helvetica Neue Medium"/>
                  <a:sym typeface="Helvetica Neue Medium"/>
                </a:defRPr>
              </a:pPr>
              <a:endParaRPr/>
            </a:p>
          </p:txBody>
        </p:sp>
        <p:pic>
          <p:nvPicPr>
            <p:cNvPr id="232" name="Image" descr="Image"/>
            <p:cNvPicPr>
              <a:picLocks noChangeAspect="1"/>
            </p:cNvPicPr>
            <p:nvPr/>
          </p:nvPicPr>
          <p:blipFill rotWithShape="1">
            <a:blip r:embed="rId2"/>
            <a:srcRect l="36375" t="27071" r="36670" b="27070"/>
            <a:stretch/>
          </p:blipFill>
          <p:spPr>
            <a:xfrm>
              <a:off x="14054548" y="7396386"/>
              <a:ext cx="10414675" cy="1252975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34" name="image1.png" descr="image1.png"/>
          <p:cNvPicPr>
            <a:picLocks noChangeAspect="1"/>
          </p:cNvPicPr>
          <p:nvPr/>
        </p:nvPicPr>
        <p:blipFill>
          <a:blip r:embed="rId3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3" name="Freeform 3"/>
          <p:cNvSpPr/>
          <p:nvPr/>
        </p:nvSpPr>
        <p:spPr>
          <a:xfrm>
            <a:off x="1371600" y="2439192"/>
            <a:ext cx="6963728" cy="9905208"/>
          </a:xfrm>
          <a:custGeom>
            <a:avLst/>
            <a:gdLst/>
            <a:ahLst/>
            <a:cxnLst/>
            <a:rect l="l" t="t" r="r" b="b"/>
            <a:pathLst>
              <a:path w="5222796" h="7428906">
                <a:moveTo>
                  <a:pt x="0" y="0"/>
                </a:moveTo>
                <a:lnTo>
                  <a:pt x="5222796" y="0"/>
                </a:lnTo>
                <a:lnTo>
                  <a:pt x="5222796" y="7428906"/>
                </a:lnTo>
                <a:lnTo>
                  <a:pt x="0" y="74289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4" name="TextBox 4"/>
          <p:cNvSpPr txBox="1"/>
          <p:nvPr/>
        </p:nvSpPr>
        <p:spPr>
          <a:xfrm>
            <a:off x="-3911654" y="647374"/>
            <a:ext cx="32207308" cy="1281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674"/>
              </a:lnSpc>
            </a:pPr>
            <a:r>
              <a:rPr lang="en-US" sz="7624">
                <a:solidFill>
                  <a:srgbClr val="FFFFFF"/>
                </a:solidFill>
                <a:latin typeface="Open Sans Bold"/>
              </a:rPr>
              <a:t>Dublin Regional Enterprise Plan 2020-2025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9709098" y="3400788"/>
            <a:ext cx="13303303" cy="8002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00"/>
              </a:lnSpc>
            </a:pPr>
            <a:r>
              <a:rPr lang="en-US" sz="4000">
                <a:solidFill>
                  <a:srgbClr val="FFFFFF"/>
                </a:solidFill>
                <a:latin typeface="Open Sans Bold"/>
              </a:rPr>
              <a:t>Advance a shared brand vision for Dublin</a:t>
            </a:r>
          </a:p>
          <a:p>
            <a:pPr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Open Sans Bold"/>
            </a:endParaRPr>
          </a:p>
          <a:p>
            <a:pPr marL="361315" lvl="1" indent="-180340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Open Sans"/>
              </a:rPr>
              <a:t> Stakeholders that already promote Dublin agree a shared vision.</a:t>
            </a:r>
            <a:endParaRPr lang="en-US" sz="40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361315" lvl="1" indent="-180340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361315" lvl="1" indent="-180340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Open Sans"/>
              </a:rPr>
              <a:t> This shared vision is informed by research &amp; insight from targeted audiences.</a:t>
            </a:r>
            <a:endParaRPr lang="en-US" sz="40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361315" lvl="1" indent="-180340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361315" lvl="1" indent="-180340">
              <a:lnSpc>
                <a:spcPts val="4800"/>
              </a:lnSpc>
              <a:buFont typeface="Arial"/>
              <a:buChar char="•"/>
            </a:pPr>
            <a:r>
              <a:rPr lang="en-US" sz="4000">
                <a:solidFill>
                  <a:srgbClr val="FFFFFF"/>
                </a:solidFill>
                <a:latin typeface="Open Sans"/>
              </a:rPr>
              <a:t> A shared brand vision enables any organization, both public &amp; private, to promote the region with a consistency that </a:t>
            </a:r>
            <a:r>
              <a:rPr lang="en-US" sz="4000" err="1">
                <a:solidFill>
                  <a:srgbClr val="FFFFFF"/>
                </a:solidFill>
                <a:latin typeface="Open Sans"/>
              </a:rPr>
              <a:t>optimises</a:t>
            </a:r>
            <a:r>
              <a:rPr lang="en-US" sz="4000">
                <a:solidFill>
                  <a:srgbClr val="FFFFFF"/>
                </a:solidFill>
                <a:latin typeface="Open Sans"/>
              </a:rPr>
              <a:t> spend and messaging.</a:t>
            </a:r>
            <a:endParaRPr lang="en-GB" sz="4000">
              <a:solidFill>
                <a:schemeClr val="bg1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61315" lvl="1" indent="-180340">
              <a:lnSpc>
                <a:spcPts val="4800"/>
              </a:lnSpc>
              <a:buFont typeface="Arial"/>
              <a:buChar char="•"/>
            </a:pPr>
            <a:endParaRPr lang="en-US" sz="40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361315" lvl="1" indent="-180340">
              <a:lnSpc>
                <a:spcPts val="4800"/>
              </a:lnSpc>
            </a:pPr>
            <a:endParaRPr lang="en-US" sz="400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</p:txBody>
      </p:sp>
      <p:pic>
        <p:nvPicPr>
          <p:cNvPr id="6" name="image1.png" descr="image1.png">
            <a:extLst>
              <a:ext uri="{FF2B5EF4-FFF2-40B4-BE49-F238E27FC236}">
                <a16:creationId xmlns:a16="http://schemas.microsoft.com/office/drawing/2014/main" id="{EB3FD987-6758-5E01-BDF4-B1D4DC9E188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B281AD-3E39-CDFF-EB6C-7D63A74589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1.png" descr="image1.png">
            <a:extLst>
              <a:ext uri="{FF2B5EF4-FFF2-40B4-BE49-F238E27FC236}">
                <a16:creationId xmlns:a16="http://schemas.microsoft.com/office/drawing/2014/main" id="{201E5A65-4DB0-EB97-2331-3A186ABE5D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3" r="423"/>
          <a:stretch>
            <a:fillRect/>
          </a:stretch>
        </p:blipFill>
        <p:spPr>
          <a:xfrm>
            <a:off x="22053132" y="11102719"/>
            <a:ext cx="2278827" cy="2641152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Dublin’s own place brand originated as a European place-branding project for Atlantic Arc Cities (Dublin, Cardiff, Liverpool, La Rochelle, San Sebastian &amp; Faro).…">
            <a:extLst>
              <a:ext uri="{FF2B5EF4-FFF2-40B4-BE49-F238E27FC236}">
                <a16:creationId xmlns:a16="http://schemas.microsoft.com/office/drawing/2014/main" id="{84C31661-93B1-EB3F-5623-C4161B6F712E}"/>
              </a:ext>
            </a:extLst>
          </p:cNvPr>
          <p:cNvSpPr txBox="1">
            <a:spLocks/>
          </p:cNvSpPr>
          <p:nvPr/>
        </p:nvSpPr>
        <p:spPr>
          <a:xfrm>
            <a:off x="693356" y="809271"/>
            <a:ext cx="21355761" cy="11526502"/>
          </a:xfrm>
          <a:prstGeom prst="rect">
            <a:avLst/>
          </a:prstGeom>
        </p:spPr>
        <p:txBody>
          <a:bodyPr lIns="91440" tIns="45720" rIns="91440" bIns="45720" anchor="t">
            <a:normAutofit fontScale="92500" lnSpcReduction="10000"/>
          </a:bodyPr>
          <a:lstStyle>
            <a:lvl1pPr marL="457200" indent="-45720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Char char="•"/>
              <a:defRPr sz="5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371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286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200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1148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337000">
              <a:buNone/>
              <a:defRPr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60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 dedicated marketing team</a:t>
            </a:r>
          </a:p>
          <a:p>
            <a:pPr marL="571500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Five key staff members who have proven experience in delivering large scale, impactful campaigns. </a:t>
            </a:r>
          </a:p>
          <a:p>
            <a:pPr marL="1485900" lvl="1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Campaign/project management</a:t>
            </a:r>
            <a:endParaRPr lang="en-GB" sz="35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1485900" lvl="1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Stakeholder engagement</a:t>
            </a:r>
            <a:endParaRPr lang="en-GB" sz="35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1485900" lvl="1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Social / OOH / print advertising</a:t>
            </a:r>
            <a:endParaRPr lang="en-GB" sz="35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1485900" lvl="1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Graphic design</a:t>
            </a:r>
            <a:endParaRPr lang="en-GB" sz="35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1485900" lvl="1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Website management</a:t>
            </a:r>
            <a:endParaRPr lang="en-GB" sz="35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1485900" lvl="1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3500" dirty="0">
                <a:solidFill>
                  <a:srgbClr val="FFFFFF"/>
                </a:solidFill>
                <a:latin typeface="Open Sans"/>
                <a:ea typeface="Open Sans"/>
                <a:cs typeface="Open Sans"/>
              </a:rPr>
              <a:t>Branded Merchandise</a:t>
            </a:r>
            <a:endParaRPr lang="en-GB" sz="3500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571500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300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Work with contracted agencies to deliver and have the knowledge to feedback on suggested creative. </a:t>
            </a:r>
            <a:endParaRPr lang="en-GB" sz="4300" dirty="0">
              <a:solidFill>
                <a:srgbClr val="FFFFFF"/>
              </a:solidFill>
              <a:latin typeface="Open Sans"/>
              <a:ea typeface="Open Sans"/>
              <a:cs typeface="Open Sans"/>
            </a:endParaRPr>
          </a:p>
          <a:p>
            <a:pPr marL="571500" indent="-571500" defTabSz="337000">
              <a:lnSpc>
                <a:spcPct val="150000"/>
              </a:lnSpc>
              <a:defRPr sz="28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en-GB" sz="43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All campaigns are reviewed after execution to find out what went well and what we can learn from.</a:t>
            </a:r>
          </a:p>
        </p:txBody>
      </p:sp>
    </p:spTree>
    <p:extLst>
      <p:ext uri="{BB962C8B-B14F-4D97-AF65-F5344CB8AC3E}">
        <p14:creationId xmlns:p14="http://schemas.microsoft.com/office/powerpoint/2010/main" val="5481145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57309" y="-1304802"/>
            <a:ext cx="24498620" cy="16325603"/>
          </a:xfrm>
          <a:custGeom>
            <a:avLst/>
            <a:gdLst/>
            <a:ahLst/>
            <a:cxnLst/>
            <a:rect l="l" t="t" r="r" b="b"/>
            <a:pathLst>
              <a:path w="18373965" h="12244202">
                <a:moveTo>
                  <a:pt x="0" y="0"/>
                </a:moveTo>
                <a:lnTo>
                  <a:pt x="18373964" y="0"/>
                </a:lnTo>
                <a:lnTo>
                  <a:pt x="18373964" y="12244202"/>
                </a:lnTo>
                <a:lnTo>
                  <a:pt x="0" y="122442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3" name="Freeform 3"/>
          <p:cNvSpPr/>
          <p:nvPr/>
        </p:nvSpPr>
        <p:spPr>
          <a:xfrm>
            <a:off x="2284322" y="1292272"/>
            <a:ext cx="4505365" cy="5565729"/>
          </a:xfrm>
          <a:custGeom>
            <a:avLst/>
            <a:gdLst/>
            <a:ahLst/>
            <a:cxnLst/>
            <a:rect l="l" t="t" r="r" b="b"/>
            <a:pathLst>
              <a:path w="3379024" h="4174297">
                <a:moveTo>
                  <a:pt x="0" y="0"/>
                </a:moveTo>
                <a:lnTo>
                  <a:pt x="3379024" y="0"/>
                </a:lnTo>
                <a:lnTo>
                  <a:pt x="3379024" y="4174297"/>
                </a:lnTo>
                <a:lnTo>
                  <a:pt x="0" y="4174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IE" sz="2400"/>
          </a:p>
        </p:txBody>
      </p:sp>
      <p:grpSp>
        <p:nvGrpSpPr>
          <p:cNvPr id="4" name="Group 4"/>
          <p:cNvGrpSpPr/>
          <p:nvPr/>
        </p:nvGrpSpPr>
        <p:grpSpPr>
          <a:xfrm>
            <a:off x="2411125" y="7529719"/>
            <a:ext cx="20601274" cy="4814682"/>
            <a:chOff x="0" y="0"/>
            <a:chExt cx="20601274" cy="4814681"/>
          </a:xfrm>
        </p:grpSpPr>
        <p:sp>
          <p:nvSpPr>
            <p:cNvPr id="5" name="Freeform 5"/>
            <p:cNvSpPr/>
            <p:nvPr/>
          </p:nvSpPr>
          <p:spPr>
            <a:xfrm>
              <a:off x="0" y="130010"/>
              <a:ext cx="4554661" cy="4554661"/>
            </a:xfrm>
            <a:custGeom>
              <a:avLst/>
              <a:gdLst/>
              <a:ahLst/>
              <a:cxnLst/>
              <a:rect l="l" t="t" r="r" b="b"/>
              <a:pathLst>
                <a:path w="4554661" h="4554661">
                  <a:moveTo>
                    <a:pt x="0" y="0"/>
                  </a:moveTo>
                  <a:lnTo>
                    <a:pt x="4554661" y="0"/>
                  </a:lnTo>
                  <a:lnTo>
                    <a:pt x="4554661" y="4554661"/>
                  </a:lnTo>
                  <a:lnTo>
                    <a:pt x="0" y="4554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6" name="Freeform 6"/>
            <p:cNvSpPr/>
            <p:nvPr/>
          </p:nvSpPr>
          <p:spPr>
            <a:xfrm>
              <a:off x="7891832" y="0"/>
              <a:ext cx="4814681" cy="4814681"/>
            </a:xfrm>
            <a:custGeom>
              <a:avLst/>
              <a:gdLst/>
              <a:ahLst/>
              <a:cxnLst/>
              <a:rect l="l" t="t" r="r" b="b"/>
              <a:pathLst>
                <a:path w="4814681" h="4814681">
                  <a:moveTo>
                    <a:pt x="0" y="0"/>
                  </a:moveTo>
                  <a:lnTo>
                    <a:pt x="4814681" y="0"/>
                  </a:lnTo>
                  <a:lnTo>
                    <a:pt x="4814681" y="4814681"/>
                  </a:lnTo>
                  <a:lnTo>
                    <a:pt x="0" y="4814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8374042" y="382289"/>
              <a:ext cx="3850261" cy="39833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1397"/>
                </a:lnSpc>
              </a:pPr>
              <a:r>
                <a:rPr lang="en-US" sz="8140">
                  <a:solidFill>
                    <a:srgbClr val="000000"/>
                  </a:solidFill>
                  <a:latin typeface="Open Sans Bold"/>
                </a:rPr>
                <a:t>9</a:t>
              </a:r>
            </a:p>
            <a:p>
              <a:pPr algn="ctr">
                <a:lnSpc>
                  <a:spcPts val="6710"/>
                </a:lnSpc>
              </a:pPr>
              <a:r>
                <a:rPr lang="en-US" sz="4793">
                  <a:solidFill>
                    <a:srgbClr val="000000"/>
                  </a:solidFill>
                  <a:latin typeface="Open Sans Bold"/>
                </a:rPr>
                <a:t>campaigns</a:t>
              </a:r>
            </a:p>
            <a:p>
              <a:pPr algn="ctr">
                <a:lnSpc>
                  <a:spcPts val="6710"/>
                </a:lnSpc>
              </a:pPr>
              <a:r>
                <a:rPr lang="en-US" sz="4793">
                  <a:solidFill>
                    <a:srgbClr val="000000"/>
                  </a:solidFill>
                  <a:latin typeface="Open Sans Bold"/>
                </a:rPr>
                <a:t>since</a:t>
              </a:r>
            </a:p>
            <a:p>
              <a:pPr algn="ctr">
                <a:lnSpc>
                  <a:spcPts val="6710"/>
                </a:lnSpc>
                <a:spcBef>
                  <a:spcPct val="0"/>
                </a:spcBef>
              </a:pPr>
              <a:r>
                <a:rPr lang="en-US" sz="4793">
                  <a:solidFill>
                    <a:srgbClr val="000000"/>
                  </a:solidFill>
                  <a:latin typeface="Open Sans Bold"/>
                </a:rPr>
                <a:t>2020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76100" y="372764"/>
              <a:ext cx="4202461" cy="34016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2440"/>
                </a:lnSpc>
              </a:pPr>
              <a:r>
                <a:rPr lang="en-US" sz="8885">
                  <a:solidFill>
                    <a:srgbClr val="000000"/>
                  </a:solidFill>
                  <a:latin typeface="Open Sans Bold"/>
                </a:rPr>
                <a:t>9</a:t>
              </a:r>
            </a:p>
            <a:p>
              <a:pPr algn="ctr">
                <a:lnSpc>
                  <a:spcPts val="7324"/>
                </a:lnSpc>
                <a:spcBef>
                  <a:spcPct val="0"/>
                </a:spcBef>
              </a:pPr>
              <a:r>
                <a:rPr lang="en-US" sz="5232">
                  <a:solidFill>
                    <a:srgbClr val="000000"/>
                  </a:solidFill>
                  <a:latin typeface="Open Sans Bold"/>
                </a:rPr>
                <a:t>digital platforms</a:t>
              </a:r>
            </a:p>
          </p:txBody>
        </p:sp>
        <p:sp>
          <p:nvSpPr>
            <p:cNvPr id="9" name="Freeform 9"/>
            <p:cNvSpPr/>
            <p:nvPr/>
          </p:nvSpPr>
          <p:spPr>
            <a:xfrm>
              <a:off x="16046613" y="130010"/>
              <a:ext cx="4554661" cy="4554661"/>
            </a:xfrm>
            <a:custGeom>
              <a:avLst/>
              <a:gdLst/>
              <a:ahLst/>
              <a:cxnLst/>
              <a:rect l="l" t="t" r="r" b="b"/>
              <a:pathLst>
                <a:path w="4554661" h="4554661">
                  <a:moveTo>
                    <a:pt x="0" y="0"/>
                  </a:moveTo>
                  <a:lnTo>
                    <a:pt x="4554661" y="0"/>
                  </a:lnTo>
                  <a:lnTo>
                    <a:pt x="4554661" y="4554661"/>
                  </a:lnTo>
                  <a:lnTo>
                    <a:pt x="0" y="45546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IE" sz="24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6222713" y="888703"/>
              <a:ext cx="4050955" cy="3026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5968"/>
                </a:lnSpc>
              </a:pPr>
              <a:r>
                <a:rPr lang="en-US" sz="4263">
                  <a:solidFill>
                    <a:srgbClr val="000000"/>
                  </a:solidFill>
                  <a:latin typeface="Open Sans Bold"/>
                </a:rPr>
                <a:t>OOH</a:t>
              </a:r>
            </a:p>
            <a:p>
              <a:pPr algn="ctr">
                <a:lnSpc>
                  <a:spcPts val="5968"/>
                </a:lnSpc>
              </a:pPr>
              <a:r>
                <a:rPr lang="en-US" sz="4263">
                  <a:solidFill>
                    <a:srgbClr val="000000"/>
                  </a:solidFill>
                  <a:latin typeface="Open Sans Bold"/>
                </a:rPr>
                <a:t>&amp;</a:t>
              </a:r>
            </a:p>
            <a:p>
              <a:pPr algn="ctr">
                <a:lnSpc>
                  <a:spcPts val="5968"/>
                </a:lnSpc>
                <a:spcBef>
                  <a:spcPct val="0"/>
                </a:spcBef>
              </a:pPr>
              <a:r>
                <a:rPr lang="en-US" sz="4263">
                  <a:solidFill>
                    <a:srgbClr val="000000"/>
                  </a:solidFill>
                  <a:latin typeface="Open Sans Bold"/>
                </a:rPr>
                <a:t>event brand activations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 rot="-973616">
            <a:off x="10466890" y="1730621"/>
            <a:ext cx="3495737" cy="2072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734"/>
              </a:lnSpc>
            </a:pPr>
            <a:r>
              <a:rPr lang="en-US" sz="12668">
                <a:solidFill>
                  <a:srgbClr val="00B8CA"/>
                </a:solidFill>
                <a:latin typeface="Open Sans Bold Bold"/>
              </a:rPr>
              <a:t>LIVE</a:t>
            </a:r>
          </a:p>
        </p:txBody>
      </p:sp>
      <p:sp>
        <p:nvSpPr>
          <p:cNvPr id="12" name="TextBox 12"/>
          <p:cNvSpPr txBox="1"/>
          <p:nvPr/>
        </p:nvSpPr>
        <p:spPr>
          <a:xfrm rot="303539">
            <a:off x="12067631" y="3631989"/>
            <a:ext cx="4274479" cy="15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10"/>
              </a:lnSpc>
            </a:pPr>
            <a:r>
              <a:rPr lang="en-US" sz="9436">
                <a:solidFill>
                  <a:srgbClr val="FF914D"/>
                </a:solidFill>
                <a:latin typeface="Open Sans Bold Bold"/>
              </a:rPr>
              <a:t>WORK</a:t>
            </a:r>
          </a:p>
        </p:txBody>
      </p:sp>
      <p:sp>
        <p:nvSpPr>
          <p:cNvPr id="13" name="TextBox 13"/>
          <p:cNvSpPr txBox="1"/>
          <p:nvPr/>
        </p:nvSpPr>
        <p:spPr>
          <a:xfrm rot="867304">
            <a:off x="14751485" y="1734967"/>
            <a:ext cx="4274479" cy="15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10"/>
              </a:lnSpc>
            </a:pPr>
            <a:r>
              <a:rPr lang="en-US" sz="9436">
                <a:solidFill>
                  <a:srgbClr val="FF66C4"/>
                </a:solidFill>
                <a:latin typeface="Open Sans Bold Bold"/>
              </a:rPr>
              <a:t>STUDY</a:t>
            </a:r>
          </a:p>
        </p:txBody>
      </p:sp>
      <p:sp>
        <p:nvSpPr>
          <p:cNvPr id="14" name="TextBox 14"/>
          <p:cNvSpPr txBox="1"/>
          <p:nvPr/>
        </p:nvSpPr>
        <p:spPr>
          <a:xfrm rot="-617511">
            <a:off x="16947726" y="3448100"/>
            <a:ext cx="4332247" cy="1370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744"/>
              </a:lnSpc>
            </a:pPr>
            <a:r>
              <a:rPr lang="en-US" sz="8388">
                <a:solidFill>
                  <a:srgbClr val="00B287"/>
                </a:solidFill>
                <a:latin typeface="Open Sans Bold Bold"/>
              </a:rPr>
              <a:t>INVEST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2496377" y="5469505"/>
            <a:ext cx="7784751" cy="15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210"/>
              </a:lnSpc>
            </a:pPr>
            <a:r>
              <a:rPr lang="en-US" sz="9436">
                <a:solidFill>
                  <a:srgbClr val="FFDE59"/>
                </a:solidFill>
                <a:latin typeface="Open Sans Bold Bold"/>
              </a:rPr>
              <a:t>WHAT’S 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8" name="Rectangle 16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4377904" cy="13716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ABFF558-19F2-4C7E-A4A0-5E796FD7E1AE}"/>
              </a:ext>
            </a:extLst>
          </p:cNvPr>
          <p:cNvSpPr txBox="1"/>
          <p:nvPr/>
        </p:nvSpPr>
        <p:spPr>
          <a:xfrm>
            <a:off x="1280160" y="650738"/>
            <a:ext cx="8737204" cy="39136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Dublin Postgraduate Scholarship</a:t>
            </a:r>
          </a:p>
        </p:txBody>
      </p:sp>
      <p:sp>
        <p:nvSpPr>
          <p:cNvPr id="169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80160" y="5173988"/>
            <a:ext cx="6949440" cy="36576"/>
          </a:xfrm>
          <a:custGeom>
            <a:avLst/>
            <a:gdLst>
              <a:gd name="connsiteX0" fmla="*/ 0 w 6949440"/>
              <a:gd name="connsiteY0" fmla="*/ 0 h 36576"/>
              <a:gd name="connsiteX1" fmla="*/ 625450 w 6949440"/>
              <a:gd name="connsiteY1" fmla="*/ 0 h 36576"/>
              <a:gd name="connsiteX2" fmla="*/ 1181405 w 6949440"/>
              <a:gd name="connsiteY2" fmla="*/ 0 h 36576"/>
              <a:gd name="connsiteX3" fmla="*/ 1945843 w 6949440"/>
              <a:gd name="connsiteY3" fmla="*/ 0 h 36576"/>
              <a:gd name="connsiteX4" fmla="*/ 2710282 w 6949440"/>
              <a:gd name="connsiteY4" fmla="*/ 0 h 36576"/>
              <a:gd name="connsiteX5" fmla="*/ 3405226 w 6949440"/>
              <a:gd name="connsiteY5" fmla="*/ 0 h 36576"/>
              <a:gd name="connsiteX6" fmla="*/ 3891686 w 6949440"/>
              <a:gd name="connsiteY6" fmla="*/ 0 h 36576"/>
              <a:gd name="connsiteX7" fmla="*/ 4656125 w 6949440"/>
              <a:gd name="connsiteY7" fmla="*/ 0 h 36576"/>
              <a:gd name="connsiteX8" fmla="*/ 5142586 w 6949440"/>
              <a:gd name="connsiteY8" fmla="*/ 0 h 36576"/>
              <a:gd name="connsiteX9" fmla="*/ 5629046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115507 w 6949440"/>
              <a:gd name="connsiteY12" fmla="*/ 36576 h 36576"/>
              <a:gd name="connsiteX13" fmla="*/ 5420563 w 6949440"/>
              <a:gd name="connsiteY13" fmla="*/ 36576 h 36576"/>
              <a:gd name="connsiteX14" fmla="*/ 4586630 w 6949440"/>
              <a:gd name="connsiteY14" fmla="*/ 36576 h 36576"/>
              <a:gd name="connsiteX15" fmla="*/ 4030675 w 6949440"/>
              <a:gd name="connsiteY15" fmla="*/ 36576 h 36576"/>
              <a:gd name="connsiteX16" fmla="*/ 3335731 w 6949440"/>
              <a:gd name="connsiteY16" fmla="*/ 36576 h 36576"/>
              <a:gd name="connsiteX17" fmla="*/ 2501798 w 6949440"/>
              <a:gd name="connsiteY17" fmla="*/ 36576 h 36576"/>
              <a:gd name="connsiteX18" fmla="*/ 1876349 w 6949440"/>
              <a:gd name="connsiteY18" fmla="*/ 36576 h 36576"/>
              <a:gd name="connsiteX19" fmla="*/ 1042416 w 6949440"/>
              <a:gd name="connsiteY19" fmla="*/ 36576 h 36576"/>
              <a:gd name="connsiteX20" fmla="*/ 0 w 6949440"/>
              <a:gd name="connsiteY20" fmla="*/ 36576 h 36576"/>
              <a:gd name="connsiteX21" fmla="*/ 0 w 6949440"/>
              <a:gd name="connsiteY21" fmla="*/ 0 h 36576"/>
              <a:gd name="connsiteX0" fmla="*/ 0 w 6949440"/>
              <a:gd name="connsiteY0" fmla="*/ 0 h 36576"/>
              <a:gd name="connsiteX1" fmla="*/ 555955 w 6949440"/>
              <a:gd name="connsiteY1" fmla="*/ 0 h 36576"/>
              <a:gd name="connsiteX2" fmla="*/ 1389888 w 6949440"/>
              <a:gd name="connsiteY2" fmla="*/ 0 h 36576"/>
              <a:gd name="connsiteX3" fmla="*/ 1876349 w 6949440"/>
              <a:gd name="connsiteY3" fmla="*/ 0 h 36576"/>
              <a:gd name="connsiteX4" fmla="*/ 2362810 w 6949440"/>
              <a:gd name="connsiteY4" fmla="*/ 0 h 36576"/>
              <a:gd name="connsiteX5" fmla="*/ 3057754 w 6949440"/>
              <a:gd name="connsiteY5" fmla="*/ 0 h 36576"/>
              <a:gd name="connsiteX6" fmla="*/ 3683203 w 6949440"/>
              <a:gd name="connsiteY6" fmla="*/ 0 h 36576"/>
              <a:gd name="connsiteX7" fmla="*/ 4447642 w 6949440"/>
              <a:gd name="connsiteY7" fmla="*/ 0 h 36576"/>
              <a:gd name="connsiteX8" fmla="*/ 5003597 w 6949440"/>
              <a:gd name="connsiteY8" fmla="*/ 0 h 36576"/>
              <a:gd name="connsiteX9" fmla="*/ 5837530 w 6949440"/>
              <a:gd name="connsiteY9" fmla="*/ 0 h 36576"/>
              <a:gd name="connsiteX10" fmla="*/ 6949440 w 6949440"/>
              <a:gd name="connsiteY10" fmla="*/ 0 h 36576"/>
              <a:gd name="connsiteX11" fmla="*/ 6949440 w 6949440"/>
              <a:gd name="connsiteY11" fmla="*/ 36576 h 36576"/>
              <a:gd name="connsiteX12" fmla="*/ 6393485 w 6949440"/>
              <a:gd name="connsiteY12" fmla="*/ 36576 h 36576"/>
              <a:gd name="connsiteX13" fmla="*/ 5837530 w 6949440"/>
              <a:gd name="connsiteY13" fmla="*/ 36576 h 36576"/>
              <a:gd name="connsiteX14" fmla="*/ 5212080 w 6949440"/>
              <a:gd name="connsiteY14" fmla="*/ 36576 h 36576"/>
              <a:gd name="connsiteX15" fmla="*/ 4725619 w 6949440"/>
              <a:gd name="connsiteY15" fmla="*/ 36576 h 36576"/>
              <a:gd name="connsiteX16" fmla="*/ 4100170 w 6949440"/>
              <a:gd name="connsiteY16" fmla="*/ 36576 h 36576"/>
              <a:gd name="connsiteX17" fmla="*/ 3544214 w 6949440"/>
              <a:gd name="connsiteY17" fmla="*/ 36576 h 36576"/>
              <a:gd name="connsiteX18" fmla="*/ 3118909 w 6949440"/>
              <a:gd name="connsiteY18" fmla="*/ 36576 h 36576"/>
              <a:gd name="connsiteX19" fmla="*/ 2710282 w 6949440"/>
              <a:gd name="connsiteY19" fmla="*/ 36576 h 36576"/>
              <a:gd name="connsiteX20" fmla="*/ 1945843 w 6949440"/>
              <a:gd name="connsiteY20" fmla="*/ 36576 h 36576"/>
              <a:gd name="connsiteX21" fmla="*/ 1459382 w 6949440"/>
              <a:gd name="connsiteY21" fmla="*/ 36576 h 36576"/>
              <a:gd name="connsiteX22" fmla="*/ 764438 w 6949440"/>
              <a:gd name="connsiteY22" fmla="*/ 36576 h 36576"/>
              <a:gd name="connsiteX23" fmla="*/ 0 w 6949440"/>
              <a:gd name="connsiteY23" fmla="*/ 36576 h 36576"/>
              <a:gd name="connsiteX24" fmla="*/ 0 w 6949440"/>
              <a:gd name="connsiteY24" fmla="*/ 0 h 365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6949440" h="36576" fill="none" extrusionOk="0">
                <a:moveTo>
                  <a:pt x="0" y="0"/>
                </a:moveTo>
                <a:cubicBezTo>
                  <a:pt x="263217" y="657"/>
                  <a:pt x="408958" y="5049"/>
                  <a:pt x="625450" y="0"/>
                </a:cubicBezTo>
                <a:cubicBezTo>
                  <a:pt x="838044" y="21361"/>
                  <a:pt x="1034130" y="-23215"/>
                  <a:pt x="1181405" y="0"/>
                </a:cubicBezTo>
                <a:cubicBezTo>
                  <a:pt x="1324497" y="25131"/>
                  <a:pt x="1731014" y="-33321"/>
                  <a:pt x="1945843" y="0"/>
                </a:cubicBezTo>
                <a:cubicBezTo>
                  <a:pt x="2203595" y="-20515"/>
                  <a:pt x="2449486" y="21501"/>
                  <a:pt x="2710282" y="0"/>
                </a:cubicBezTo>
                <a:cubicBezTo>
                  <a:pt x="2978868" y="-9755"/>
                  <a:pt x="3054793" y="31267"/>
                  <a:pt x="3405226" y="0"/>
                </a:cubicBezTo>
                <a:cubicBezTo>
                  <a:pt x="3743321" y="-34969"/>
                  <a:pt x="3710924" y="-11109"/>
                  <a:pt x="3891686" y="0"/>
                </a:cubicBezTo>
                <a:cubicBezTo>
                  <a:pt x="4106133" y="38118"/>
                  <a:pt x="4300644" y="-66329"/>
                  <a:pt x="4656125" y="0"/>
                </a:cubicBezTo>
                <a:cubicBezTo>
                  <a:pt x="5022626" y="22528"/>
                  <a:pt x="4976660" y="-12056"/>
                  <a:pt x="5142586" y="0"/>
                </a:cubicBezTo>
                <a:cubicBezTo>
                  <a:pt x="5311064" y="2761"/>
                  <a:pt x="5416767" y="-3129"/>
                  <a:pt x="5629046" y="0"/>
                </a:cubicBezTo>
                <a:cubicBezTo>
                  <a:pt x="5847926" y="15254"/>
                  <a:pt x="6475301" y="37453"/>
                  <a:pt x="6949440" y="0"/>
                </a:cubicBezTo>
                <a:cubicBezTo>
                  <a:pt x="6950191" y="13078"/>
                  <a:pt x="6947747" y="18813"/>
                  <a:pt x="6949440" y="36576"/>
                </a:cubicBezTo>
                <a:cubicBezTo>
                  <a:pt x="6616596" y="-34132"/>
                  <a:pt x="6379592" y="25253"/>
                  <a:pt x="6115507" y="36576"/>
                </a:cubicBezTo>
                <a:cubicBezTo>
                  <a:pt x="5873631" y="610"/>
                  <a:pt x="5611919" y="55386"/>
                  <a:pt x="5420563" y="36576"/>
                </a:cubicBezTo>
                <a:cubicBezTo>
                  <a:pt x="5184959" y="-13429"/>
                  <a:pt x="4951745" y="64636"/>
                  <a:pt x="4586630" y="36576"/>
                </a:cubicBezTo>
                <a:cubicBezTo>
                  <a:pt x="4201290" y="12584"/>
                  <a:pt x="4228237" y="43753"/>
                  <a:pt x="4030675" y="36576"/>
                </a:cubicBezTo>
                <a:cubicBezTo>
                  <a:pt x="3826797" y="50047"/>
                  <a:pt x="3590515" y="7178"/>
                  <a:pt x="3335731" y="36576"/>
                </a:cubicBezTo>
                <a:cubicBezTo>
                  <a:pt x="3013838" y="55530"/>
                  <a:pt x="2792126" y="19194"/>
                  <a:pt x="2501798" y="36576"/>
                </a:cubicBezTo>
                <a:cubicBezTo>
                  <a:pt x="2206026" y="64640"/>
                  <a:pt x="2063465" y="7179"/>
                  <a:pt x="1876349" y="36576"/>
                </a:cubicBezTo>
                <a:cubicBezTo>
                  <a:pt x="1660403" y="113781"/>
                  <a:pt x="1250686" y="24949"/>
                  <a:pt x="1042416" y="36576"/>
                </a:cubicBezTo>
                <a:cubicBezTo>
                  <a:pt x="899396" y="57549"/>
                  <a:pt x="399612" y="68580"/>
                  <a:pt x="0" y="36576"/>
                </a:cubicBezTo>
                <a:cubicBezTo>
                  <a:pt x="-74" y="25243"/>
                  <a:pt x="-1329" y="14357"/>
                  <a:pt x="0" y="0"/>
                </a:cubicBezTo>
                <a:close/>
              </a:path>
              <a:path w="6949440" h="36576" stroke="0" extrusionOk="0">
                <a:moveTo>
                  <a:pt x="0" y="0"/>
                </a:moveTo>
                <a:cubicBezTo>
                  <a:pt x="255703" y="-10275"/>
                  <a:pt x="383871" y="18118"/>
                  <a:pt x="555955" y="0"/>
                </a:cubicBezTo>
                <a:cubicBezTo>
                  <a:pt x="679891" y="-29795"/>
                  <a:pt x="974962" y="77283"/>
                  <a:pt x="1389888" y="0"/>
                </a:cubicBezTo>
                <a:cubicBezTo>
                  <a:pt x="1823001" y="-31139"/>
                  <a:pt x="1677059" y="-6593"/>
                  <a:pt x="1876349" y="0"/>
                </a:cubicBezTo>
                <a:cubicBezTo>
                  <a:pt x="2060501" y="-5967"/>
                  <a:pt x="2218571" y="-13867"/>
                  <a:pt x="2362810" y="0"/>
                </a:cubicBezTo>
                <a:cubicBezTo>
                  <a:pt x="2520199" y="-13216"/>
                  <a:pt x="2730433" y="4864"/>
                  <a:pt x="3057754" y="0"/>
                </a:cubicBezTo>
                <a:cubicBezTo>
                  <a:pt x="3290247" y="-46063"/>
                  <a:pt x="3464358" y="19442"/>
                  <a:pt x="3683203" y="0"/>
                </a:cubicBezTo>
                <a:cubicBezTo>
                  <a:pt x="3865156" y="-15647"/>
                  <a:pt x="4085827" y="-9804"/>
                  <a:pt x="4447642" y="0"/>
                </a:cubicBezTo>
                <a:cubicBezTo>
                  <a:pt x="4802805" y="-5430"/>
                  <a:pt x="4791123" y="-27965"/>
                  <a:pt x="5003597" y="0"/>
                </a:cubicBezTo>
                <a:cubicBezTo>
                  <a:pt x="5186800" y="44698"/>
                  <a:pt x="5648787" y="66762"/>
                  <a:pt x="5837530" y="0"/>
                </a:cubicBezTo>
                <a:cubicBezTo>
                  <a:pt x="6027400" y="-10489"/>
                  <a:pt x="6673987" y="70474"/>
                  <a:pt x="6949440" y="0"/>
                </a:cubicBezTo>
                <a:cubicBezTo>
                  <a:pt x="6949796" y="14764"/>
                  <a:pt x="6949687" y="28138"/>
                  <a:pt x="6949440" y="36576"/>
                </a:cubicBezTo>
                <a:cubicBezTo>
                  <a:pt x="6790436" y="33162"/>
                  <a:pt x="6576081" y="21850"/>
                  <a:pt x="6393485" y="36576"/>
                </a:cubicBezTo>
                <a:cubicBezTo>
                  <a:pt x="6178042" y="22722"/>
                  <a:pt x="5993579" y="15738"/>
                  <a:pt x="5837530" y="36576"/>
                </a:cubicBezTo>
                <a:cubicBezTo>
                  <a:pt x="5647901" y="79922"/>
                  <a:pt x="5511371" y="1232"/>
                  <a:pt x="5212080" y="36576"/>
                </a:cubicBezTo>
                <a:cubicBezTo>
                  <a:pt x="4896559" y="31966"/>
                  <a:pt x="4834743" y="40271"/>
                  <a:pt x="4725619" y="36576"/>
                </a:cubicBezTo>
                <a:cubicBezTo>
                  <a:pt x="4615041" y="64195"/>
                  <a:pt x="4329639" y="77700"/>
                  <a:pt x="4100170" y="36576"/>
                </a:cubicBezTo>
                <a:cubicBezTo>
                  <a:pt x="3832398" y="59202"/>
                  <a:pt x="3746344" y="52615"/>
                  <a:pt x="3544214" y="36576"/>
                </a:cubicBezTo>
                <a:cubicBezTo>
                  <a:pt x="3438805" y="17864"/>
                  <a:pt x="3326722" y="39587"/>
                  <a:pt x="3118909" y="36576"/>
                </a:cubicBezTo>
                <a:cubicBezTo>
                  <a:pt x="2911096" y="33565"/>
                  <a:pt x="2914376" y="20314"/>
                  <a:pt x="2710282" y="36576"/>
                </a:cubicBezTo>
                <a:cubicBezTo>
                  <a:pt x="2476210" y="44201"/>
                  <a:pt x="2240789" y="22018"/>
                  <a:pt x="1945843" y="36576"/>
                </a:cubicBezTo>
                <a:cubicBezTo>
                  <a:pt x="1659184" y="60412"/>
                  <a:pt x="1575758" y="19391"/>
                  <a:pt x="1459382" y="36576"/>
                </a:cubicBezTo>
                <a:cubicBezTo>
                  <a:pt x="1359478" y="81171"/>
                  <a:pt x="1042898" y="23934"/>
                  <a:pt x="764438" y="36576"/>
                </a:cubicBezTo>
                <a:cubicBezTo>
                  <a:pt x="502875" y="29967"/>
                  <a:pt x="354872" y="20575"/>
                  <a:pt x="0" y="36576"/>
                </a:cubicBezTo>
                <a:cubicBezTo>
                  <a:pt x="-165" y="18958"/>
                  <a:pt x="291" y="8024"/>
                  <a:pt x="0" y="0"/>
                </a:cubicBezTo>
                <a:close/>
              </a:path>
              <a:path w="6949440" h="36576" fill="none" stroke="0" extrusionOk="0">
                <a:moveTo>
                  <a:pt x="0" y="0"/>
                </a:moveTo>
                <a:cubicBezTo>
                  <a:pt x="273023" y="-12269"/>
                  <a:pt x="399748" y="18206"/>
                  <a:pt x="625450" y="0"/>
                </a:cubicBezTo>
                <a:cubicBezTo>
                  <a:pt x="865603" y="-14715"/>
                  <a:pt x="982612" y="-27354"/>
                  <a:pt x="1181405" y="0"/>
                </a:cubicBezTo>
                <a:cubicBezTo>
                  <a:pt x="1361399" y="13290"/>
                  <a:pt x="1676229" y="11428"/>
                  <a:pt x="1945843" y="0"/>
                </a:cubicBezTo>
                <a:cubicBezTo>
                  <a:pt x="2211056" y="54755"/>
                  <a:pt x="2435139" y="25600"/>
                  <a:pt x="2710282" y="0"/>
                </a:cubicBezTo>
                <a:cubicBezTo>
                  <a:pt x="2968013" y="-22184"/>
                  <a:pt x="3061592" y="41863"/>
                  <a:pt x="3405226" y="0"/>
                </a:cubicBezTo>
                <a:cubicBezTo>
                  <a:pt x="3748743" y="-31668"/>
                  <a:pt x="3701240" y="-13580"/>
                  <a:pt x="3891686" y="0"/>
                </a:cubicBezTo>
                <a:cubicBezTo>
                  <a:pt x="4042550" y="41624"/>
                  <a:pt x="4257556" y="-2915"/>
                  <a:pt x="4656125" y="0"/>
                </a:cubicBezTo>
                <a:cubicBezTo>
                  <a:pt x="5026709" y="23282"/>
                  <a:pt x="4979025" y="-6424"/>
                  <a:pt x="5142586" y="0"/>
                </a:cubicBezTo>
                <a:cubicBezTo>
                  <a:pt x="5328171" y="-4479"/>
                  <a:pt x="5398788" y="-3390"/>
                  <a:pt x="5629046" y="0"/>
                </a:cubicBezTo>
                <a:cubicBezTo>
                  <a:pt x="5863761" y="28903"/>
                  <a:pt x="6441902" y="81190"/>
                  <a:pt x="6949440" y="0"/>
                </a:cubicBezTo>
                <a:cubicBezTo>
                  <a:pt x="6950801" y="13802"/>
                  <a:pt x="6947319" y="18889"/>
                  <a:pt x="6949440" y="36576"/>
                </a:cubicBezTo>
                <a:cubicBezTo>
                  <a:pt x="6607179" y="-34571"/>
                  <a:pt x="6361296" y="16168"/>
                  <a:pt x="6115507" y="36576"/>
                </a:cubicBezTo>
                <a:cubicBezTo>
                  <a:pt x="5889968" y="87879"/>
                  <a:pt x="5617482" y="23573"/>
                  <a:pt x="5420563" y="36576"/>
                </a:cubicBezTo>
                <a:cubicBezTo>
                  <a:pt x="5179566" y="-3061"/>
                  <a:pt x="4974352" y="40409"/>
                  <a:pt x="4586630" y="36576"/>
                </a:cubicBezTo>
                <a:cubicBezTo>
                  <a:pt x="4193619" y="13368"/>
                  <a:pt x="4239819" y="40175"/>
                  <a:pt x="4030675" y="36576"/>
                </a:cubicBezTo>
                <a:cubicBezTo>
                  <a:pt x="3839246" y="60236"/>
                  <a:pt x="3625230" y="22239"/>
                  <a:pt x="3335731" y="36576"/>
                </a:cubicBezTo>
                <a:cubicBezTo>
                  <a:pt x="3063684" y="66058"/>
                  <a:pt x="2823693" y="2670"/>
                  <a:pt x="2501798" y="36576"/>
                </a:cubicBezTo>
                <a:cubicBezTo>
                  <a:pt x="2210629" y="15621"/>
                  <a:pt x="2056053" y="752"/>
                  <a:pt x="1876349" y="36576"/>
                </a:cubicBezTo>
                <a:cubicBezTo>
                  <a:pt x="1656054" y="52780"/>
                  <a:pt x="1244005" y="49328"/>
                  <a:pt x="1042416" y="36576"/>
                </a:cubicBezTo>
                <a:cubicBezTo>
                  <a:pt x="828323" y="51216"/>
                  <a:pt x="414938" y="33589"/>
                  <a:pt x="0" y="36576"/>
                </a:cubicBezTo>
                <a:cubicBezTo>
                  <a:pt x="968" y="25122"/>
                  <a:pt x="-1630" y="1194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custGeom>
                    <a:avLst/>
                    <a:gdLst>
                      <a:gd name="connsiteX0" fmla="*/ 0 w 6949440"/>
                      <a:gd name="connsiteY0" fmla="*/ 0 h 36576"/>
                      <a:gd name="connsiteX1" fmla="*/ 625450 w 6949440"/>
                      <a:gd name="connsiteY1" fmla="*/ 0 h 36576"/>
                      <a:gd name="connsiteX2" fmla="*/ 1181405 w 6949440"/>
                      <a:gd name="connsiteY2" fmla="*/ 0 h 36576"/>
                      <a:gd name="connsiteX3" fmla="*/ 1945843 w 6949440"/>
                      <a:gd name="connsiteY3" fmla="*/ 0 h 36576"/>
                      <a:gd name="connsiteX4" fmla="*/ 2710282 w 6949440"/>
                      <a:gd name="connsiteY4" fmla="*/ 0 h 36576"/>
                      <a:gd name="connsiteX5" fmla="*/ 3405226 w 6949440"/>
                      <a:gd name="connsiteY5" fmla="*/ 0 h 36576"/>
                      <a:gd name="connsiteX6" fmla="*/ 3891686 w 6949440"/>
                      <a:gd name="connsiteY6" fmla="*/ 0 h 36576"/>
                      <a:gd name="connsiteX7" fmla="*/ 4656125 w 6949440"/>
                      <a:gd name="connsiteY7" fmla="*/ 0 h 36576"/>
                      <a:gd name="connsiteX8" fmla="*/ 5142586 w 6949440"/>
                      <a:gd name="connsiteY8" fmla="*/ 0 h 36576"/>
                      <a:gd name="connsiteX9" fmla="*/ 5629046 w 6949440"/>
                      <a:gd name="connsiteY9" fmla="*/ 0 h 36576"/>
                      <a:gd name="connsiteX10" fmla="*/ 6949440 w 6949440"/>
                      <a:gd name="connsiteY10" fmla="*/ 0 h 36576"/>
                      <a:gd name="connsiteX11" fmla="*/ 6949440 w 6949440"/>
                      <a:gd name="connsiteY11" fmla="*/ 36576 h 36576"/>
                      <a:gd name="connsiteX12" fmla="*/ 6115507 w 6949440"/>
                      <a:gd name="connsiteY12" fmla="*/ 36576 h 36576"/>
                      <a:gd name="connsiteX13" fmla="*/ 5420563 w 6949440"/>
                      <a:gd name="connsiteY13" fmla="*/ 36576 h 36576"/>
                      <a:gd name="connsiteX14" fmla="*/ 4586630 w 6949440"/>
                      <a:gd name="connsiteY14" fmla="*/ 36576 h 36576"/>
                      <a:gd name="connsiteX15" fmla="*/ 4030675 w 6949440"/>
                      <a:gd name="connsiteY15" fmla="*/ 36576 h 36576"/>
                      <a:gd name="connsiteX16" fmla="*/ 3335731 w 6949440"/>
                      <a:gd name="connsiteY16" fmla="*/ 36576 h 36576"/>
                      <a:gd name="connsiteX17" fmla="*/ 2501798 w 6949440"/>
                      <a:gd name="connsiteY17" fmla="*/ 36576 h 36576"/>
                      <a:gd name="connsiteX18" fmla="*/ 1876349 w 6949440"/>
                      <a:gd name="connsiteY18" fmla="*/ 36576 h 36576"/>
                      <a:gd name="connsiteX19" fmla="*/ 1042416 w 6949440"/>
                      <a:gd name="connsiteY19" fmla="*/ 36576 h 36576"/>
                      <a:gd name="connsiteX20" fmla="*/ 0 w 6949440"/>
                      <a:gd name="connsiteY20" fmla="*/ 36576 h 36576"/>
                      <a:gd name="connsiteX21" fmla="*/ 0 w 6949440"/>
                      <a:gd name="connsiteY21" fmla="*/ 0 h 3657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6949440" h="36576" fill="none" extrusionOk="0">
                        <a:moveTo>
                          <a:pt x="0" y="0"/>
                        </a:moveTo>
                        <a:cubicBezTo>
                          <a:pt x="258497" y="9297"/>
                          <a:pt x="407807" y="-18405"/>
                          <a:pt x="625450" y="0"/>
                        </a:cubicBezTo>
                        <a:cubicBezTo>
                          <a:pt x="843093" y="18405"/>
                          <a:pt x="999015" y="-26184"/>
                          <a:pt x="1181405" y="0"/>
                        </a:cubicBezTo>
                        <a:cubicBezTo>
                          <a:pt x="1363796" y="26184"/>
                          <a:pt x="1683622" y="-2693"/>
                          <a:pt x="1945843" y="0"/>
                        </a:cubicBezTo>
                        <a:cubicBezTo>
                          <a:pt x="2208064" y="2693"/>
                          <a:pt x="2441799" y="25043"/>
                          <a:pt x="2710282" y="0"/>
                        </a:cubicBezTo>
                        <a:cubicBezTo>
                          <a:pt x="2978765" y="-25043"/>
                          <a:pt x="3067236" y="31163"/>
                          <a:pt x="3405226" y="0"/>
                        </a:cubicBezTo>
                        <a:cubicBezTo>
                          <a:pt x="3743216" y="-31163"/>
                          <a:pt x="3709212" y="-10243"/>
                          <a:pt x="3891686" y="0"/>
                        </a:cubicBezTo>
                        <a:cubicBezTo>
                          <a:pt x="4074160" y="10243"/>
                          <a:pt x="4289131" y="-21245"/>
                          <a:pt x="4656125" y="0"/>
                        </a:cubicBezTo>
                        <a:cubicBezTo>
                          <a:pt x="5023119" y="21245"/>
                          <a:pt x="4974341" y="-6180"/>
                          <a:pt x="5142586" y="0"/>
                        </a:cubicBezTo>
                        <a:cubicBezTo>
                          <a:pt x="5310831" y="6180"/>
                          <a:pt x="5410735" y="-3376"/>
                          <a:pt x="5629046" y="0"/>
                        </a:cubicBezTo>
                        <a:cubicBezTo>
                          <a:pt x="5847357" y="3376"/>
                          <a:pt x="6462655" y="40363"/>
                          <a:pt x="6949440" y="0"/>
                        </a:cubicBezTo>
                        <a:cubicBezTo>
                          <a:pt x="6950776" y="14036"/>
                          <a:pt x="6948002" y="18623"/>
                          <a:pt x="6949440" y="36576"/>
                        </a:cubicBezTo>
                        <a:cubicBezTo>
                          <a:pt x="6623462" y="17455"/>
                          <a:pt x="6369711" y="22107"/>
                          <a:pt x="6115507" y="36576"/>
                        </a:cubicBezTo>
                        <a:cubicBezTo>
                          <a:pt x="5861303" y="51045"/>
                          <a:pt x="5644171" y="52892"/>
                          <a:pt x="5420563" y="36576"/>
                        </a:cubicBezTo>
                        <a:cubicBezTo>
                          <a:pt x="5196955" y="20260"/>
                          <a:pt x="4970928" y="63872"/>
                          <a:pt x="4586630" y="36576"/>
                        </a:cubicBezTo>
                        <a:cubicBezTo>
                          <a:pt x="4202332" y="9280"/>
                          <a:pt x="4230352" y="42653"/>
                          <a:pt x="4030675" y="36576"/>
                        </a:cubicBezTo>
                        <a:cubicBezTo>
                          <a:pt x="3830999" y="30499"/>
                          <a:pt x="3610423" y="31125"/>
                          <a:pt x="3335731" y="36576"/>
                        </a:cubicBezTo>
                        <a:cubicBezTo>
                          <a:pt x="3061039" y="42027"/>
                          <a:pt x="2792562" y="38173"/>
                          <a:pt x="2501798" y="36576"/>
                        </a:cubicBezTo>
                        <a:cubicBezTo>
                          <a:pt x="2211034" y="34979"/>
                          <a:pt x="2068435" y="6707"/>
                          <a:pt x="1876349" y="36576"/>
                        </a:cubicBezTo>
                        <a:cubicBezTo>
                          <a:pt x="1684263" y="66445"/>
                          <a:pt x="1257330" y="29560"/>
                          <a:pt x="1042416" y="36576"/>
                        </a:cubicBezTo>
                        <a:cubicBezTo>
                          <a:pt x="827502" y="43592"/>
                          <a:pt x="333456" y="17904"/>
                          <a:pt x="0" y="36576"/>
                        </a:cubicBezTo>
                        <a:cubicBezTo>
                          <a:pt x="-44" y="24172"/>
                          <a:pt x="86" y="11981"/>
                          <a:pt x="0" y="0"/>
                        </a:cubicBezTo>
                        <a:close/>
                      </a:path>
                      <a:path w="6949440" h="36576" stroke="0" extrusionOk="0">
                        <a:moveTo>
                          <a:pt x="0" y="0"/>
                        </a:moveTo>
                        <a:cubicBezTo>
                          <a:pt x="271875" y="-23518"/>
                          <a:pt x="381428" y="6804"/>
                          <a:pt x="555955" y="0"/>
                        </a:cubicBezTo>
                        <a:cubicBezTo>
                          <a:pt x="730483" y="-6804"/>
                          <a:pt x="978239" y="33438"/>
                          <a:pt x="1389888" y="0"/>
                        </a:cubicBezTo>
                        <a:cubicBezTo>
                          <a:pt x="1801537" y="-33438"/>
                          <a:pt x="1682936" y="6451"/>
                          <a:pt x="1876349" y="0"/>
                        </a:cubicBezTo>
                        <a:cubicBezTo>
                          <a:pt x="2069762" y="-6451"/>
                          <a:pt x="2227570" y="5351"/>
                          <a:pt x="2362810" y="0"/>
                        </a:cubicBezTo>
                        <a:cubicBezTo>
                          <a:pt x="2498050" y="-5351"/>
                          <a:pt x="2790947" y="32618"/>
                          <a:pt x="3057754" y="0"/>
                        </a:cubicBezTo>
                        <a:cubicBezTo>
                          <a:pt x="3324561" y="-32618"/>
                          <a:pt x="3460403" y="24807"/>
                          <a:pt x="3683203" y="0"/>
                        </a:cubicBezTo>
                        <a:cubicBezTo>
                          <a:pt x="3906003" y="-24807"/>
                          <a:pt x="4090944" y="3705"/>
                          <a:pt x="4447642" y="0"/>
                        </a:cubicBezTo>
                        <a:cubicBezTo>
                          <a:pt x="4804340" y="-3705"/>
                          <a:pt x="4787235" y="-26993"/>
                          <a:pt x="5003597" y="0"/>
                        </a:cubicBezTo>
                        <a:cubicBezTo>
                          <a:pt x="5219959" y="26993"/>
                          <a:pt x="5645855" y="23373"/>
                          <a:pt x="5837530" y="0"/>
                        </a:cubicBezTo>
                        <a:cubicBezTo>
                          <a:pt x="6029205" y="-23373"/>
                          <a:pt x="6619805" y="47868"/>
                          <a:pt x="6949440" y="0"/>
                        </a:cubicBezTo>
                        <a:cubicBezTo>
                          <a:pt x="6949742" y="16774"/>
                          <a:pt x="6948869" y="27779"/>
                          <a:pt x="6949440" y="36576"/>
                        </a:cubicBezTo>
                        <a:cubicBezTo>
                          <a:pt x="6803300" y="52771"/>
                          <a:pt x="6582007" y="36693"/>
                          <a:pt x="6393485" y="36576"/>
                        </a:cubicBezTo>
                        <a:cubicBezTo>
                          <a:pt x="6204963" y="36459"/>
                          <a:pt x="6002492" y="17516"/>
                          <a:pt x="5837530" y="36576"/>
                        </a:cubicBezTo>
                        <a:cubicBezTo>
                          <a:pt x="5672568" y="55636"/>
                          <a:pt x="5520546" y="27893"/>
                          <a:pt x="5212080" y="36576"/>
                        </a:cubicBezTo>
                        <a:cubicBezTo>
                          <a:pt x="4903614" y="45260"/>
                          <a:pt x="4838281" y="36158"/>
                          <a:pt x="4725619" y="36576"/>
                        </a:cubicBezTo>
                        <a:cubicBezTo>
                          <a:pt x="4612957" y="36994"/>
                          <a:pt x="4351697" y="27448"/>
                          <a:pt x="4100170" y="36576"/>
                        </a:cubicBezTo>
                        <a:cubicBezTo>
                          <a:pt x="3848643" y="45704"/>
                          <a:pt x="3746852" y="38176"/>
                          <a:pt x="3544214" y="36576"/>
                        </a:cubicBezTo>
                        <a:cubicBezTo>
                          <a:pt x="3341576" y="34976"/>
                          <a:pt x="2981167" y="39701"/>
                          <a:pt x="2710282" y="36576"/>
                        </a:cubicBezTo>
                        <a:cubicBezTo>
                          <a:pt x="2439397" y="33451"/>
                          <a:pt x="2228375" y="14959"/>
                          <a:pt x="1945843" y="36576"/>
                        </a:cubicBezTo>
                        <a:cubicBezTo>
                          <a:pt x="1663311" y="58193"/>
                          <a:pt x="1580554" y="16658"/>
                          <a:pt x="1459382" y="36576"/>
                        </a:cubicBezTo>
                        <a:cubicBezTo>
                          <a:pt x="1338210" y="56494"/>
                          <a:pt x="1010083" y="48133"/>
                          <a:pt x="764438" y="36576"/>
                        </a:cubicBezTo>
                        <a:cubicBezTo>
                          <a:pt x="518793" y="25019"/>
                          <a:pt x="340449" y="41120"/>
                          <a:pt x="0" y="36576"/>
                        </a:cubicBezTo>
                        <a:cubicBezTo>
                          <a:pt x="566" y="19755"/>
                          <a:pt x="-1" y="8736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4" name="Cities all over the world are competing with each other for inward investment, talent, students…"/>
          <p:cNvSpPr txBox="1"/>
          <p:nvPr/>
        </p:nvSpPr>
        <p:spPr>
          <a:xfrm>
            <a:off x="1068113" y="5192276"/>
            <a:ext cx="8487178" cy="77134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91440" tIns="45720" rIns="91440" bIns="45720" rtlCol="0">
            <a:normAutofit lnSpcReduction="10000"/>
          </a:bodyPr>
          <a:lstStyle>
            <a:lvl1pPr algn="l" defTabSz="457200">
              <a:defRPr sz="60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  <a:t> Joint project with Education in Ireland and HEIs in Dublin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  <a:t> Targeted at France, Italy, Germany &amp; Spain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  <a:t> Across digital platforms and newsletters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  <a:t> 1400 entrants, resulting in 3000 leads for the HEIs</a:t>
            </a:r>
            <a:b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Open Sans"/>
                <a:cs typeface="Open Sans"/>
                <a:sym typeface="Open Sans"/>
              </a:rPr>
            </a:b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  <a:p>
            <a:pPr marL="857250" marR="0" lvl="0" indent="-2286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Open Sans"/>
              <a:cs typeface="Open Sans"/>
              <a:sym typeface="Open Sans"/>
            </a:endParaRPr>
          </a:p>
        </p:txBody>
      </p:sp>
      <p:pic>
        <p:nvPicPr>
          <p:cNvPr id="5" name="Picture 4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73BB5D15-64D8-CA56-AA23-66C1F758AC8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1"/>
          <a:stretch/>
        </p:blipFill>
        <p:spPr>
          <a:xfrm>
            <a:off x="10623404" y="10"/>
            <a:ext cx="13757550" cy="13715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155" name="DUBLIN_White.png" descr="DUBLIN_White.png"/>
          <p:cNvPicPr>
            <a:picLocks noChangeAspect="1"/>
          </p:cNvPicPr>
          <p:nvPr/>
        </p:nvPicPr>
        <p:blipFill>
          <a:blip r:embed="rId4"/>
          <a:srcRect l="8894" t="8542" r="8892" b="8541"/>
          <a:stretch>
            <a:fillRect/>
          </a:stretch>
        </p:blipFill>
        <p:spPr>
          <a:xfrm>
            <a:off x="22267152" y="11350766"/>
            <a:ext cx="1850790" cy="2145059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AutoShape 6" descr="Our Logo | Limerick.ie"/>
          <p:cNvSpPr>
            <a:spLocks noChangeAspect="1" noChangeArrowheads="1"/>
          </p:cNvSpPr>
          <p:nvPr/>
        </p:nvSpPr>
        <p:spPr bwMode="auto">
          <a:xfrm>
            <a:off x="155574" y="-144463"/>
            <a:ext cx="1581785" cy="1581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0140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building with many signs on it&#10;&#10;Description automatically generated">
            <a:extLst>
              <a:ext uri="{FF2B5EF4-FFF2-40B4-BE49-F238E27FC236}">
                <a16:creationId xmlns:a16="http://schemas.microsoft.com/office/drawing/2014/main" id="{6CEF6803-2D63-525B-1516-7D676BEE4A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254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3048" y="0"/>
            <a:ext cx="24377904" cy="1371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group of people holding flags in front of a tall building&#10;&#10;Description automatically generated">
            <a:extLst>
              <a:ext uri="{FF2B5EF4-FFF2-40B4-BE49-F238E27FC236}">
                <a16:creationId xmlns:a16="http://schemas.microsoft.com/office/drawing/2014/main" id="{86A15199-50BA-0139-6D6C-FAB60A839CF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2" b="4992"/>
          <a:stretch/>
        </p:blipFill>
        <p:spPr>
          <a:xfrm>
            <a:off x="20" y="2564"/>
            <a:ext cx="24383980" cy="13713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32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24384000" cy="13716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3" name="Freeform 3"/>
          <p:cNvSpPr/>
          <p:nvPr/>
        </p:nvSpPr>
        <p:spPr>
          <a:xfrm>
            <a:off x="16072041" y="2896770"/>
            <a:ext cx="3725773" cy="8224697"/>
          </a:xfrm>
          <a:custGeom>
            <a:avLst/>
            <a:gdLst/>
            <a:ahLst/>
            <a:cxnLst/>
            <a:rect l="l" t="t" r="r" b="b"/>
            <a:pathLst>
              <a:path w="2794330" h="6168523">
                <a:moveTo>
                  <a:pt x="0" y="0"/>
                </a:moveTo>
                <a:lnTo>
                  <a:pt x="2794330" y="0"/>
                </a:lnTo>
                <a:lnTo>
                  <a:pt x="2794330" y="6168523"/>
                </a:lnTo>
                <a:lnTo>
                  <a:pt x="0" y="61685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457" r="-12715"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4" name="Freeform 4"/>
          <p:cNvSpPr/>
          <p:nvPr/>
        </p:nvSpPr>
        <p:spPr>
          <a:xfrm>
            <a:off x="4297707" y="2896770"/>
            <a:ext cx="4142319" cy="8224697"/>
          </a:xfrm>
          <a:custGeom>
            <a:avLst/>
            <a:gdLst/>
            <a:ahLst/>
            <a:cxnLst/>
            <a:rect l="l" t="t" r="r" b="b"/>
            <a:pathLst>
              <a:path w="3106739" h="6168523">
                <a:moveTo>
                  <a:pt x="0" y="0"/>
                </a:moveTo>
                <a:lnTo>
                  <a:pt x="3106739" y="0"/>
                </a:lnTo>
                <a:lnTo>
                  <a:pt x="3106739" y="6168523"/>
                </a:lnTo>
                <a:lnTo>
                  <a:pt x="0" y="616852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536" r="-6149"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5" name="Freeform 5"/>
          <p:cNvSpPr/>
          <p:nvPr/>
        </p:nvSpPr>
        <p:spPr>
          <a:xfrm>
            <a:off x="264569" y="2896770"/>
            <a:ext cx="4072895" cy="8224697"/>
          </a:xfrm>
          <a:custGeom>
            <a:avLst/>
            <a:gdLst/>
            <a:ahLst/>
            <a:cxnLst/>
            <a:rect l="l" t="t" r="r" b="b"/>
            <a:pathLst>
              <a:path w="3054671" h="6168523">
                <a:moveTo>
                  <a:pt x="0" y="0"/>
                </a:moveTo>
                <a:lnTo>
                  <a:pt x="3054671" y="0"/>
                </a:lnTo>
                <a:lnTo>
                  <a:pt x="3054671" y="6168523"/>
                </a:lnTo>
                <a:lnTo>
                  <a:pt x="0" y="616852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6771" r="-6818"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6" name="Freeform 6"/>
          <p:cNvSpPr/>
          <p:nvPr/>
        </p:nvSpPr>
        <p:spPr>
          <a:xfrm>
            <a:off x="12190091" y="2896770"/>
            <a:ext cx="3934047" cy="8224697"/>
          </a:xfrm>
          <a:custGeom>
            <a:avLst/>
            <a:gdLst/>
            <a:ahLst/>
            <a:cxnLst/>
            <a:rect l="l" t="t" r="r" b="b"/>
            <a:pathLst>
              <a:path w="2950535" h="6168523">
                <a:moveTo>
                  <a:pt x="0" y="0"/>
                </a:moveTo>
                <a:lnTo>
                  <a:pt x="2950534" y="0"/>
                </a:lnTo>
                <a:lnTo>
                  <a:pt x="2950534" y="6168523"/>
                </a:lnTo>
                <a:lnTo>
                  <a:pt x="0" y="61685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8311" r="-9287"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7" name="Freeform 7"/>
          <p:cNvSpPr/>
          <p:nvPr/>
        </p:nvSpPr>
        <p:spPr>
          <a:xfrm>
            <a:off x="8415577" y="2896770"/>
            <a:ext cx="3795197" cy="8224697"/>
          </a:xfrm>
          <a:custGeom>
            <a:avLst/>
            <a:gdLst/>
            <a:ahLst/>
            <a:cxnLst/>
            <a:rect l="l" t="t" r="r" b="b"/>
            <a:pathLst>
              <a:path w="2846398" h="6168523">
                <a:moveTo>
                  <a:pt x="0" y="0"/>
                </a:moveTo>
                <a:lnTo>
                  <a:pt x="2846399" y="0"/>
                </a:lnTo>
                <a:lnTo>
                  <a:pt x="2846399" y="6168523"/>
                </a:lnTo>
                <a:lnTo>
                  <a:pt x="0" y="61685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9785" r="-12115"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8" name="Freeform 8"/>
          <p:cNvSpPr/>
          <p:nvPr/>
        </p:nvSpPr>
        <p:spPr>
          <a:xfrm>
            <a:off x="19763086" y="2896770"/>
            <a:ext cx="4026612" cy="8224697"/>
          </a:xfrm>
          <a:custGeom>
            <a:avLst/>
            <a:gdLst/>
            <a:ahLst/>
            <a:cxnLst/>
            <a:rect l="l" t="t" r="r" b="b"/>
            <a:pathLst>
              <a:path w="3019959" h="6168523">
                <a:moveTo>
                  <a:pt x="0" y="0"/>
                </a:moveTo>
                <a:lnTo>
                  <a:pt x="3019959" y="0"/>
                </a:lnTo>
                <a:lnTo>
                  <a:pt x="3019959" y="6168523"/>
                </a:lnTo>
                <a:lnTo>
                  <a:pt x="0" y="61685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7774" r="-7120"/>
            </a:stretch>
          </a:blipFill>
        </p:spPr>
        <p:txBody>
          <a:bodyPr/>
          <a:lstStyle/>
          <a:p>
            <a:endParaRPr lang="en-IE" sz="2400"/>
          </a:p>
        </p:txBody>
      </p:sp>
      <p:sp>
        <p:nvSpPr>
          <p:cNvPr id="9" name="TextBox 9"/>
          <p:cNvSpPr txBox="1"/>
          <p:nvPr/>
        </p:nvSpPr>
        <p:spPr>
          <a:xfrm>
            <a:off x="1725622" y="669005"/>
            <a:ext cx="21449885" cy="155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44"/>
              </a:lnSpc>
            </a:pPr>
            <a:r>
              <a:rPr lang="en-US" sz="9317">
                <a:solidFill>
                  <a:srgbClr val="FFFFFF"/>
                </a:solidFill>
                <a:latin typeface="Open Sans Bold"/>
              </a:rPr>
              <a:t>Always Brighter Stories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97843" y="11884290"/>
            <a:ext cx="18318857" cy="889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589"/>
              </a:lnSpc>
            </a:pPr>
            <a:r>
              <a:rPr lang="en-US" sz="5421">
                <a:solidFill>
                  <a:srgbClr val="FFFFFF"/>
                </a:solidFill>
                <a:latin typeface="Open Sans Italics"/>
              </a:rPr>
              <a:t>Showcasing real-life stories of community kindness</a:t>
            </a:r>
          </a:p>
        </p:txBody>
      </p:sp>
      <p:pic>
        <p:nvPicPr>
          <p:cNvPr id="11" name="DUBLIN_White.png" descr="DUBLIN_White.png">
            <a:extLst>
              <a:ext uri="{FF2B5EF4-FFF2-40B4-BE49-F238E27FC236}">
                <a16:creationId xmlns:a16="http://schemas.microsoft.com/office/drawing/2014/main" id="{2C75240B-1EA3-CDDD-3185-3B9A12CF499C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8894" t="8542" r="8892" b="8541"/>
          <a:stretch>
            <a:fillRect/>
          </a:stretch>
        </p:blipFill>
        <p:spPr>
          <a:xfrm>
            <a:off x="22359862" y="11265676"/>
            <a:ext cx="1850790" cy="21450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69873b90-4ff8-4bb2-b5f0-5660dfe2e5e1">
      <Terms xmlns="http://schemas.microsoft.com/office/infopath/2007/PartnerControls"/>
    </lcf76f155ced4ddcb4097134ff3c332f>
    <TaxCatchAll xmlns="a3e28d00-fd5b-4982-abea-35a765e08bb6" xsi:nil="true"/>
    <SharedWithUsers xmlns="a3e28d00-fd5b-4982-abea-35a765e08bb6">
      <UserInfo>
        <DisplayName>Mary MacSweeney</DisplayName>
        <AccountId>41</AccountId>
        <AccountType/>
      </UserInfo>
      <UserInfo>
        <DisplayName>Peter Dee</DisplayName>
        <AccountId>11</AccountId>
        <AccountType/>
      </UserInfo>
    </SharedWithUsers>
    <CurrentVersion_x003f_ xmlns="69873b90-4ff8-4bb2-b5f0-5660dfe2e5e1">true</CurrentVersion_x003f_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517E812409A374FAFB606285620E513" ma:contentTypeVersion="19" ma:contentTypeDescription="Create a new document." ma:contentTypeScope="" ma:versionID="3bc932cdfbd3aa50550d96d93690fcd3">
  <xsd:schema xmlns:xsd="http://www.w3.org/2001/XMLSchema" xmlns:xs="http://www.w3.org/2001/XMLSchema" xmlns:p="http://schemas.microsoft.com/office/2006/metadata/properties" xmlns:ns2="69873b90-4ff8-4bb2-b5f0-5660dfe2e5e1" xmlns:ns3="a3e28d00-fd5b-4982-abea-35a765e08bb6" targetNamespace="http://schemas.microsoft.com/office/2006/metadata/properties" ma:root="true" ma:fieldsID="e2755b16882f6d3407102aec47ec80ad" ns2:_="" ns3:_="">
    <xsd:import namespace="69873b90-4ff8-4bb2-b5f0-5660dfe2e5e1"/>
    <xsd:import namespace="a3e28d00-fd5b-4982-abea-35a765e08bb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  <xsd:element ref="ns2:CurrentVersion_x003f_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873b90-4ff8-4bb2-b5f0-5660dfe2e5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648fece1-cae5-49ea-8ac4-5edbe48d7fc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CurrentVersion_x003f_" ma:index="26" nillable="true" ma:displayName="Latest Version?" ma:default="1" ma:format="Dropdown" ma:internalName="CurrentVersion_x003f_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e28d00-fd5b-4982-abea-35a765e08bb6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a98a989-2a33-4ebc-aaac-f788cc9fc13c}" ma:internalName="TaxCatchAll" ma:showField="CatchAllData" ma:web="a3e28d00-fd5b-4982-abea-35a765e08bb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3BD8FEE-30BB-4456-B3B2-6E96F91954B0}">
  <ds:schemaRefs>
    <ds:schemaRef ds:uri="69873b90-4ff8-4bb2-b5f0-5660dfe2e5e1"/>
    <ds:schemaRef ds:uri="a3e28d00-fd5b-4982-abea-35a765e08bb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99309895-A920-4071-B9CC-2D38E79E660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6022538-0D82-479B-B3B1-CE0D9A04147A}">
  <ds:schemaRefs>
    <ds:schemaRef ds:uri="69873b90-4ff8-4bb2-b5f0-5660dfe2e5e1"/>
    <ds:schemaRef ds:uri="a3e28d00-fd5b-4982-abea-35a765e08bb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</TotalTime>
  <Words>496</Words>
  <Application>Microsoft Office PowerPoint</Application>
  <PresentationFormat>Custom</PresentationFormat>
  <Paragraphs>89</Paragraphs>
  <Slides>16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Helvetica Neue</vt:lpstr>
      <vt:lpstr>Open Sans</vt:lpstr>
      <vt:lpstr>Open Sans Bold</vt:lpstr>
      <vt:lpstr>Open Sans Bold Bold</vt:lpstr>
      <vt:lpstr>Open Sans Italics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Graham</dc:creator>
  <cp:lastModifiedBy>Brian Booth</cp:lastModifiedBy>
  <cp:revision>13</cp:revision>
  <dcterms:modified xsi:type="dcterms:W3CDTF">2025-09-09T09:15:47Z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0x0101009517E812409A374FAFB606285620E513</vt:lpwstr>
  </property>
  <property fmtid="{D5CDD505-2E9C-101B-9397-08002B2CF9AE}" pid="3" name="MediaServiceImageTags">
    <vt:lpwstr/>
  </property>
</Properties>
</file>