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0"/>
  </p:notesMasterIdLst>
  <p:sldIdLst>
    <p:sldId id="257" r:id="rId3"/>
    <p:sldId id="317" r:id="rId4"/>
    <p:sldId id="318" r:id="rId5"/>
    <p:sldId id="262" r:id="rId6"/>
    <p:sldId id="260" r:id="rId7"/>
    <p:sldId id="304" r:id="rId8"/>
    <p:sldId id="32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Furlong" userId="6b543a21-3ac4-4a88-be96-b2dfb48d3e33" providerId="ADAL" clId="{7D3A1788-D460-4DEC-811D-48CADF5984CB}"/>
    <pc:docChg chg="custSel modSld">
      <pc:chgData name="Suzanne Furlong" userId="6b543a21-3ac4-4a88-be96-b2dfb48d3e33" providerId="ADAL" clId="{7D3A1788-D460-4DEC-811D-48CADF5984CB}" dt="2025-09-08T09:40:52.244" v="32" actId="20577"/>
      <pc:docMkLst>
        <pc:docMk/>
      </pc:docMkLst>
      <pc:sldChg chg="modSp mod modNotesTx">
        <pc:chgData name="Suzanne Furlong" userId="6b543a21-3ac4-4a88-be96-b2dfb48d3e33" providerId="ADAL" clId="{7D3A1788-D460-4DEC-811D-48CADF5984CB}" dt="2025-09-08T09:40:52.244" v="32" actId="20577"/>
        <pc:sldMkLst>
          <pc:docMk/>
          <pc:sldMk cId="193055187" sldId="257"/>
        </pc:sldMkLst>
        <pc:spChg chg="mod">
          <ac:chgData name="Suzanne Furlong" userId="6b543a21-3ac4-4a88-be96-b2dfb48d3e33" providerId="ADAL" clId="{7D3A1788-D460-4DEC-811D-48CADF5984CB}" dt="2025-09-08T09:40:46.016" v="28" actId="5793"/>
          <ac:spMkLst>
            <pc:docMk/>
            <pc:sldMk cId="193055187" sldId="257"/>
            <ac:spMk id="4" creationId="{0D97371B-86FF-CF4D-6BCE-AD0FE91F864C}"/>
          </ac:spMkLst>
        </pc:spChg>
        <pc:spChg chg="mod">
          <ac:chgData name="Suzanne Furlong" userId="6b543a21-3ac4-4a88-be96-b2dfb48d3e33" providerId="ADAL" clId="{7D3A1788-D460-4DEC-811D-48CADF5984CB}" dt="2025-09-08T09:40:52.244" v="32" actId="20577"/>
          <ac:spMkLst>
            <pc:docMk/>
            <pc:sldMk cId="193055187" sldId="257"/>
            <ac:spMk id="6" creationId="{241CC73E-20C9-2029-3F14-55629BD99A8A}"/>
          </ac:spMkLst>
        </pc:spChg>
      </pc:sldChg>
      <pc:sldChg chg="modNotesTx">
        <pc:chgData name="Suzanne Furlong" userId="6b543a21-3ac4-4a88-be96-b2dfb48d3e33" providerId="ADAL" clId="{7D3A1788-D460-4DEC-811D-48CADF5984CB}" dt="2025-09-08T09:39:54.696" v="4" actId="20577"/>
        <pc:sldMkLst>
          <pc:docMk/>
          <pc:sldMk cId="4195536994" sldId="260"/>
        </pc:sldMkLst>
      </pc:sldChg>
      <pc:sldChg chg="modNotesTx">
        <pc:chgData name="Suzanne Furlong" userId="6b543a21-3ac4-4a88-be96-b2dfb48d3e33" providerId="ADAL" clId="{7D3A1788-D460-4DEC-811D-48CADF5984CB}" dt="2025-09-08T09:39:50.733" v="3" actId="20577"/>
        <pc:sldMkLst>
          <pc:docMk/>
          <pc:sldMk cId="422811384" sldId="262"/>
        </pc:sldMkLst>
      </pc:sldChg>
      <pc:sldChg chg="modNotesTx">
        <pc:chgData name="Suzanne Furlong" userId="6b543a21-3ac4-4a88-be96-b2dfb48d3e33" providerId="ADAL" clId="{7D3A1788-D460-4DEC-811D-48CADF5984CB}" dt="2025-09-08T09:40:08.734" v="5" actId="20577"/>
        <pc:sldMkLst>
          <pc:docMk/>
          <pc:sldMk cId="2827599086" sldId="304"/>
        </pc:sldMkLst>
      </pc:sldChg>
      <pc:sldChg chg="modNotesTx">
        <pc:chgData name="Suzanne Furlong" userId="6b543a21-3ac4-4a88-be96-b2dfb48d3e33" providerId="ADAL" clId="{7D3A1788-D460-4DEC-811D-48CADF5984CB}" dt="2025-09-08T09:39:42.340" v="1" actId="20577"/>
        <pc:sldMkLst>
          <pc:docMk/>
          <pc:sldMk cId="3552767289" sldId="317"/>
        </pc:sldMkLst>
      </pc:sldChg>
      <pc:sldChg chg="modNotesTx">
        <pc:chgData name="Suzanne Furlong" userId="6b543a21-3ac4-4a88-be96-b2dfb48d3e33" providerId="ADAL" clId="{7D3A1788-D460-4DEC-811D-48CADF5984CB}" dt="2025-09-08T09:39:45.972" v="2" actId="20577"/>
        <pc:sldMkLst>
          <pc:docMk/>
          <pc:sldMk cId="4106101199" sldId="318"/>
        </pc:sldMkLst>
      </pc:sldChg>
      <pc:sldChg chg="modNotesTx">
        <pc:chgData name="Suzanne Furlong" userId="6b543a21-3ac4-4a88-be96-b2dfb48d3e33" providerId="ADAL" clId="{7D3A1788-D460-4DEC-811D-48CADF5984CB}" dt="2025-09-08T09:40:17.815" v="6" actId="20577"/>
        <pc:sldMkLst>
          <pc:docMk/>
          <pc:sldMk cId="1025009205"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4346-5FA7-4A7B-8E6C-711A3975D448}" type="datetimeFigureOut">
              <a:rPr lang="en-IE" smtClean="0"/>
              <a:t>08/09/2025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AA1F8-419B-4A65-B4AB-B34AE2C2B363}" type="slidenum">
              <a:rPr lang="en-IE" smtClean="0"/>
              <a:t>‹#›</a:t>
            </a:fld>
            <a:endParaRPr lang="en-IE"/>
          </a:p>
        </p:txBody>
      </p:sp>
    </p:spTree>
    <p:extLst>
      <p:ext uri="{BB962C8B-B14F-4D97-AF65-F5344CB8AC3E}">
        <p14:creationId xmlns:p14="http://schemas.microsoft.com/office/powerpoint/2010/main" val="185072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DAA1F8-419B-4A65-B4AB-B34AE2C2B363}" type="slidenum">
              <a:rPr lang="en-IE" smtClean="0"/>
              <a:t>1</a:t>
            </a:fld>
            <a:endParaRPr lang="en-IE"/>
          </a:p>
        </p:txBody>
      </p:sp>
    </p:spTree>
    <p:extLst>
      <p:ext uri="{BB962C8B-B14F-4D97-AF65-F5344CB8AC3E}">
        <p14:creationId xmlns:p14="http://schemas.microsoft.com/office/powerpoint/2010/main" val="199742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55DAA1F8-419B-4A65-B4AB-B34AE2C2B363}" type="slidenum">
              <a:rPr lang="en-IE" smtClean="0"/>
              <a:t>2</a:t>
            </a:fld>
            <a:endParaRPr lang="en-IE"/>
          </a:p>
        </p:txBody>
      </p:sp>
    </p:spTree>
    <p:extLst>
      <p:ext uri="{BB962C8B-B14F-4D97-AF65-F5344CB8AC3E}">
        <p14:creationId xmlns:p14="http://schemas.microsoft.com/office/powerpoint/2010/main" val="332414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DAA1F8-419B-4A65-B4AB-B34AE2C2B363}" type="slidenum">
              <a:rPr lang="en-IE" smtClean="0"/>
              <a:t>3</a:t>
            </a:fld>
            <a:endParaRPr lang="en-IE"/>
          </a:p>
        </p:txBody>
      </p:sp>
    </p:spTree>
    <p:extLst>
      <p:ext uri="{BB962C8B-B14F-4D97-AF65-F5344CB8AC3E}">
        <p14:creationId xmlns:p14="http://schemas.microsoft.com/office/powerpoint/2010/main" val="131369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DAA1F8-419B-4A65-B4AB-B34AE2C2B363}" type="slidenum">
              <a:rPr lang="en-IE" smtClean="0"/>
              <a:t>4</a:t>
            </a:fld>
            <a:endParaRPr lang="en-IE"/>
          </a:p>
        </p:txBody>
      </p:sp>
    </p:spTree>
    <p:extLst>
      <p:ext uri="{BB962C8B-B14F-4D97-AF65-F5344CB8AC3E}">
        <p14:creationId xmlns:p14="http://schemas.microsoft.com/office/powerpoint/2010/main" val="317475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kern="100" dirty="0">
              <a:solidFill>
                <a:schemeClr val="bg1"/>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55DAA1F8-419B-4A65-B4AB-B34AE2C2B363}" type="slidenum">
              <a:rPr lang="en-IE" smtClean="0"/>
              <a:t>5</a:t>
            </a:fld>
            <a:endParaRPr lang="en-IE"/>
          </a:p>
        </p:txBody>
      </p:sp>
    </p:spTree>
    <p:extLst>
      <p:ext uri="{BB962C8B-B14F-4D97-AF65-F5344CB8AC3E}">
        <p14:creationId xmlns:p14="http://schemas.microsoft.com/office/powerpoint/2010/main" val="90143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DAA1F8-419B-4A65-B4AB-B34AE2C2B363}" type="slidenum">
              <a:rPr lang="en-IE" smtClean="0"/>
              <a:t>6</a:t>
            </a:fld>
            <a:endParaRPr lang="en-IE"/>
          </a:p>
        </p:txBody>
      </p:sp>
    </p:spTree>
    <p:extLst>
      <p:ext uri="{BB962C8B-B14F-4D97-AF65-F5344CB8AC3E}">
        <p14:creationId xmlns:p14="http://schemas.microsoft.com/office/powerpoint/2010/main" val="349845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DAA1F8-419B-4A65-B4AB-B34AE2C2B363}" type="slidenum">
              <a:rPr lang="en-IE" smtClean="0"/>
              <a:t>7</a:t>
            </a:fld>
            <a:endParaRPr lang="en-IE"/>
          </a:p>
        </p:txBody>
      </p:sp>
    </p:spTree>
    <p:extLst>
      <p:ext uri="{BB962C8B-B14F-4D97-AF65-F5344CB8AC3E}">
        <p14:creationId xmlns:p14="http://schemas.microsoft.com/office/powerpoint/2010/main" val="207205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1B68-1E53-A97F-0011-2B265DE6E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19A4777-1102-F245-4238-E86A9B611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6F214EA-8CA7-37C8-7EA6-F8FB27FB9E23}"/>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5" name="Footer Placeholder 4">
            <a:extLst>
              <a:ext uri="{FF2B5EF4-FFF2-40B4-BE49-F238E27FC236}">
                <a16:creationId xmlns:a16="http://schemas.microsoft.com/office/drawing/2014/main" id="{7897F569-F140-A00E-411F-C8371EA96E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DA5200-407E-4BBD-79EE-26422F64A12E}"/>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366122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E205-6E39-8D0E-315B-5CC220BA303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5F0EEE2-13AE-D45A-2AED-8DF719DD9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A7C44F9-3AAE-A03D-E3C2-03E7E156F9AA}"/>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5" name="Footer Placeholder 4">
            <a:extLst>
              <a:ext uri="{FF2B5EF4-FFF2-40B4-BE49-F238E27FC236}">
                <a16:creationId xmlns:a16="http://schemas.microsoft.com/office/drawing/2014/main" id="{DCD7F874-19E7-C8CC-FA36-E214A54895A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A11E62C-9083-A19C-E9A8-BFBC97AA08DA}"/>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428226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647F1-2849-CFA5-878B-C31E60AFA2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B6EE261-EA51-4204-79BC-7408B35B4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0D5090A-8051-5633-1E85-F7D50E5A8E79}"/>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5" name="Footer Placeholder 4">
            <a:extLst>
              <a:ext uri="{FF2B5EF4-FFF2-40B4-BE49-F238E27FC236}">
                <a16:creationId xmlns:a16="http://schemas.microsoft.com/office/drawing/2014/main" id="{993D0436-7CCB-094C-9126-2EC344E5762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B5EF24-9821-7549-A44D-2A78810A8E9C}"/>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214276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2673163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404809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872424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2876455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078198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31587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222867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6156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4E16-6DC6-F45A-6EE4-6A14C8BE575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A5D0AD6-D42D-5FA6-0A7E-F9FBDE85A9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1CBD92A-A23F-411A-C901-7F26AAD293DC}"/>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5" name="Footer Placeholder 4">
            <a:extLst>
              <a:ext uri="{FF2B5EF4-FFF2-40B4-BE49-F238E27FC236}">
                <a16:creationId xmlns:a16="http://schemas.microsoft.com/office/drawing/2014/main" id="{A8AC5816-31E7-6D56-E337-9D7B7A8A6F5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2ECE822-B5A8-B426-5E8B-47B01DFBDB00}"/>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180768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009737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2784367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7027420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9408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5121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3233231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75992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7522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2660247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45531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6EBF-F1B7-988F-5F5F-C7CD95B1B9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4A55B10-402D-47EB-AD8C-A6875313A8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47110-FB98-96CB-3AF9-4805445C3370}"/>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5" name="Footer Placeholder 4">
            <a:extLst>
              <a:ext uri="{FF2B5EF4-FFF2-40B4-BE49-F238E27FC236}">
                <a16:creationId xmlns:a16="http://schemas.microsoft.com/office/drawing/2014/main" id="{31F1EE92-3B2D-A5D7-190E-ECA67038F4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EB5314D-6CD9-93FC-81AF-87439007750A}"/>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146734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380607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258882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425442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110300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25977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F2EF-B4A9-0384-89AE-A01531D60E7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7C78BA8-9BF9-ED7F-CB52-F7DE369BB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CEEEAEF-3808-BD15-CEAC-ADB4548961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24A660D-E152-1908-ABA0-386FB521617B}"/>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6" name="Footer Placeholder 5">
            <a:extLst>
              <a:ext uri="{FF2B5EF4-FFF2-40B4-BE49-F238E27FC236}">
                <a16:creationId xmlns:a16="http://schemas.microsoft.com/office/drawing/2014/main" id="{9237312F-4D17-690E-21E7-EFB34024CC5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4C59013-768B-8642-D17F-EC10D2B6A7F4}"/>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152384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77E5-1A39-B285-D59D-A3B932A1274D}"/>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50E88C1-79C7-0ECB-45D6-36796DCDD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53A216-4C7B-DC15-57B3-2BACEC6E0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B63671F-C2B8-7ED1-A349-FCE6B8862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96F81F-83EE-BC80-4BF2-48BEC5D83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9BFBC98-6A95-5301-5927-DCFE077370B2}"/>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8" name="Footer Placeholder 7">
            <a:extLst>
              <a:ext uri="{FF2B5EF4-FFF2-40B4-BE49-F238E27FC236}">
                <a16:creationId xmlns:a16="http://schemas.microsoft.com/office/drawing/2014/main" id="{50208F8F-0D0E-C621-F196-4D453C59355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C444A34-024E-6738-3FEA-8D44D2C6E165}"/>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328444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6F28-2F10-2CEB-D1FD-10AB0733EE7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F40D88B-FA16-74FD-32FD-0DB98AD03D04}"/>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4" name="Footer Placeholder 3">
            <a:extLst>
              <a:ext uri="{FF2B5EF4-FFF2-40B4-BE49-F238E27FC236}">
                <a16:creationId xmlns:a16="http://schemas.microsoft.com/office/drawing/2014/main" id="{86C737D0-A5E2-C2F1-6C3A-5450A374A04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6C8F46A-BA95-8210-3075-32C8BE458C67}"/>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14858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CD186-CA69-7125-6324-AC1B9101232B}"/>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3" name="Footer Placeholder 2">
            <a:extLst>
              <a:ext uri="{FF2B5EF4-FFF2-40B4-BE49-F238E27FC236}">
                <a16:creationId xmlns:a16="http://schemas.microsoft.com/office/drawing/2014/main" id="{F796D266-5C78-7F35-FDFD-DA1A2C25494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6C53536-7B00-C396-2164-BA16D2276104}"/>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301923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90A4-03CF-284B-B5C4-1E0C9581C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0156EA8-8AB8-07B5-1814-C4FDD3C90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DDD4400-D28B-4E9B-63B5-9A0A55B31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EB9D-7888-B3B5-1234-0B22C4F81DDF}"/>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6" name="Footer Placeholder 5">
            <a:extLst>
              <a:ext uri="{FF2B5EF4-FFF2-40B4-BE49-F238E27FC236}">
                <a16:creationId xmlns:a16="http://schemas.microsoft.com/office/drawing/2014/main" id="{C1E90D58-447E-3098-EF89-DC2016B2CFB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A9070F5-837A-FEA2-A1C6-0C66954EA190}"/>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410090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0D40-7807-1B05-72AF-5B857F7EF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7F4E3EF-E8DA-F766-20F6-561EF8FC3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3CFDE62-7D0E-69A1-AAA2-30FE0BCEB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A2BA4-3ACC-AFE8-63EA-D69A24C10DDC}"/>
              </a:ext>
            </a:extLst>
          </p:cNvPr>
          <p:cNvSpPr>
            <a:spLocks noGrp="1"/>
          </p:cNvSpPr>
          <p:nvPr>
            <p:ph type="dt" sz="half" idx="10"/>
          </p:nvPr>
        </p:nvSpPr>
        <p:spPr/>
        <p:txBody>
          <a:bodyPr/>
          <a:lstStyle/>
          <a:p>
            <a:fld id="{B12545AB-1E74-4453-B4F1-71D20D82584D}" type="datetimeFigureOut">
              <a:rPr lang="en-IE" smtClean="0"/>
              <a:t>08/09/2025</a:t>
            </a:fld>
            <a:endParaRPr lang="en-IE"/>
          </a:p>
        </p:txBody>
      </p:sp>
      <p:sp>
        <p:nvSpPr>
          <p:cNvPr id="6" name="Footer Placeholder 5">
            <a:extLst>
              <a:ext uri="{FF2B5EF4-FFF2-40B4-BE49-F238E27FC236}">
                <a16:creationId xmlns:a16="http://schemas.microsoft.com/office/drawing/2014/main" id="{E98541D1-F212-3043-83F7-D4D3696CB59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DFCCB54-E619-43C8-9F8C-499C57B7AD52}"/>
              </a:ext>
            </a:extLst>
          </p:cNvPr>
          <p:cNvSpPr>
            <a:spLocks noGrp="1"/>
          </p:cNvSpPr>
          <p:nvPr>
            <p:ph type="sldNum" sz="quarter" idx="12"/>
          </p:nvPr>
        </p:nvSpPr>
        <p:spPr/>
        <p:txBody>
          <a:bodyPr/>
          <a:lstStyle/>
          <a:p>
            <a:fld id="{B1D762DB-E6EB-4B76-A095-41B731C301B1}" type="slidenum">
              <a:rPr lang="en-IE" smtClean="0"/>
              <a:t>‹#›</a:t>
            </a:fld>
            <a:endParaRPr lang="en-IE"/>
          </a:p>
        </p:txBody>
      </p:sp>
    </p:spTree>
    <p:extLst>
      <p:ext uri="{BB962C8B-B14F-4D97-AF65-F5344CB8AC3E}">
        <p14:creationId xmlns:p14="http://schemas.microsoft.com/office/powerpoint/2010/main" val="285746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6.sv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5.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ADE943-2B50-3F17-AD86-E7B523D56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56A3D63-DAF6-F81E-A43D-2E2621DC2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026550F-756E-5084-9F5D-31CDDDF84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2545AB-1E74-4453-B4F1-71D20D82584D}" type="datetimeFigureOut">
              <a:rPr lang="en-IE" smtClean="0"/>
              <a:t>08/09/2025</a:t>
            </a:fld>
            <a:endParaRPr lang="en-IE"/>
          </a:p>
        </p:txBody>
      </p:sp>
      <p:sp>
        <p:nvSpPr>
          <p:cNvPr id="5" name="Footer Placeholder 4">
            <a:extLst>
              <a:ext uri="{FF2B5EF4-FFF2-40B4-BE49-F238E27FC236}">
                <a16:creationId xmlns:a16="http://schemas.microsoft.com/office/drawing/2014/main" id="{A9C5B0E8-D4B3-A299-1018-7A48AEBC9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05979ABB-B1A8-68A3-5DAB-1FDBB0988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D762DB-E6EB-4B76-A095-41B731C301B1}" type="slidenum">
              <a:rPr lang="en-IE" smtClean="0"/>
              <a:t>‹#›</a:t>
            </a:fld>
            <a:endParaRPr lang="en-IE"/>
          </a:p>
        </p:txBody>
      </p:sp>
    </p:spTree>
    <p:extLst>
      <p:ext uri="{BB962C8B-B14F-4D97-AF65-F5344CB8AC3E}">
        <p14:creationId xmlns:p14="http://schemas.microsoft.com/office/powerpoint/2010/main" val="195194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32016520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96">
          <p15:clr>
            <a:srgbClr val="F26B43"/>
          </p15:clr>
        </p15:guide>
        <p15:guide id="4" pos="2630">
          <p15:clr>
            <a:srgbClr val="F26B43"/>
          </p15:clr>
        </p15:guide>
        <p15:guide id="5" pos="3427">
          <p15:clr>
            <a:srgbClr val="F26B43"/>
          </p15:clr>
        </p15:guide>
        <p15:guide id="6" pos="318">
          <p15:clr>
            <a:srgbClr val="F26B43"/>
          </p15:clr>
        </p15:guide>
        <p15:guide id="7" pos="73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2309208"/>
            <a:ext cx="6700065" cy="2239587"/>
          </a:xfrm>
        </p:spPr>
        <p:txBody>
          <a:bodyPr/>
          <a:lstStyle/>
          <a:p>
            <a:r>
              <a:rPr lang="en-US" dirty="0">
                <a:latin typeface="SDCC Display" pitchFamily="2" charset="0"/>
              </a:rPr>
              <a:t>The Nature Of Play</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pPr marL="0" indent="0">
              <a:buNone/>
            </a:pPr>
            <a:r>
              <a:rPr lang="en-US" sz="1300" dirty="0">
                <a:latin typeface="SDCC Sans" pitchFamily="2" charset="0"/>
              </a:rPr>
              <a:t>Presented by</a:t>
            </a:r>
            <a:br>
              <a:rPr lang="en-US" sz="1300" dirty="0">
                <a:latin typeface="SDCC Sans" pitchFamily="2" charset="0"/>
              </a:rPr>
            </a:br>
            <a:r>
              <a:rPr lang="en-US" sz="1300" dirty="0">
                <a:latin typeface="SDCC Sans" pitchFamily="2" charset="0"/>
              </a:rPr>
              <a:t>Suzanne Furlong</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311878" cy="360000"/>
          </a:xfrm>
        </p:spPr>
        <p:txBody>
          <a:bodyPr/>
          <a:lstStyle/>
          <a:p>
            <a:pPr algn="ctr"/>
            <a:r>
              <a:rPr lang="en-GB" dirty="0">
                <a:latin typeface="SDCC Sans" pitchFamily="2" charset="0"/>
              </a:rPr>
              <a:t>Sept 2025</a:t>
            </a:r>
          </a:p>
        </p:txBody>
      </p:sp>
      <p:sp>
        <p:nvSpPr>
          <p:cNvPr id="5" name="Text Placeholder 3">
            <a:extLst>
              <a:ext uri="{FF2B5EF4-FFF2-40B4-BE49-F238E27FC236}">
                <a16:creationId xmlns:a16="http://schemas.microsoft.com/office/drawing/2014/main" id="{C39E41BA-B2A4-CA2C-5D28-DE80A87CB7F5}"/>
              </a:ext>
            </a:extLst>
          </p:cNvPr>
          <p:cNvSpPr txBox="1">
            <a:spLocks/>
          </p:cNvSpPr>
          <p:nvPr/>
        </p:nvSpPr>
        <p:spPr>
          <a:xfrm>
            <a:off x="4894514" y="4725144"/>
            <a:ext cx="6386062" cy="646908"/>
          </a:xfrm>
          <a:prstGeom prst="rect">
            <a:avLst/>
          </a:prstGeom>
        </p:spPr>
        <p:txBody>
          <a:bodyPr vert="horz" lIns="0" tIns="0" rIns="0" bIns="0" rtlCol="0">
            <a:normAutofit/>
          </a:bodyPr>
          <a:lstStyle>
            <a:lvl1pPr marL="0" eaLnBrk="1" hangingPunct="1">
              <a:defRPr sz="1940" b="1">
                <a:solidFill>
                  <a:schemeClr val="bg1"/>
                </a:solidFill>
                <a:latin typeface="+mn-lt"/>
                <a:ea typeface="+mn-ea"/>
                <a:cs typeface="Arial" panose="020B0604020202020204" pitchFamily="34" charset="0"/>
              </a:defRPr>
            </a:lvl1pPr>
            <a:lvl2pPr marL="277246" eaLnBrk="1" hangingPunct="1">
              <a:defRPr sz="1698">
                <a:solidFill>
                  <a:schemeClr val="bg1"/>
                </a:solidFill>
                <a:latin typeface="Arial" panose="020B0604020202020204" pitchFamily="34" charset="0"/>
                <a:ea typeface="+mn-ea"/>
                <a:cs typeface="Arial" panose="020B0604020202020204" pitchFamily="34" charset="0"/>
              </a:defRPr>
            </a:lvl2pPr>
            <a:lvl3pPr marL="554492" eaLnBrk="1" hangingPunct="1">
              <a:defRPr sz="1698">
                <a:solidFill>
                  <a:schemeClr val="bg1"/>
                </a:solidFill>
                <a:latin typeface="Arial" panose="020B0604020202020204" pitchFamily="34" charset="0"/>
                <a:ea typeface="+mn-ea"/>
                <a:cs typeface="Arial" panose="020B0604020202020204" pitchFamily="34" charset="0"/>
              </a:defRPr>
            </a:lvl3pPr>
            <a:lvl4pPr marL="831738" eaLnBrk="1" hangingPunct="1">
              <a:defRPr sz="1698">
                <a:solidFill>
                  <a:schemeClr val="bg1"/>
                </a:solidFill>
                <a:latin typeface="Arial" panose="020B0604020202020204" pitchFamily="34" charset="0"/>
                <a:ea typeface="+mn-ea"/>
                <a:cs typeface="Arial" panose="020B0604020202020204" pitchFamily="34" charset="0"/>
              </a:defRPr>
            </a:lvl4pPr>
            <a:lvl5pPr marL="1108984" eaLnBrk="1" hangingPunct="1">
              <a:defRPr sz="1698">
                <a:solidFill>
                  <a:schemeClr val="bg1"/>
                </a:solidFill>
                <a:latin typeface="Arial" panose="020B0604020202020204" pitchFamily="34" charset="0"/>
                <a:ea typeface="+mn-ea"/>
                <a:cs typeface="Arial" panose="020B0604020202020204" pitchFamily="34" charset="0"/>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sz="2000" dirty="0">
                <a:latin typeface="SDCC Sans" pitchFamily="2" charset="0"/>
              </a:rPr>
              <a:t>South Dublin County Council </a:t>
            </a:r>
          </a:p>
          <a:p>
            <a:r>
              <a:rPr lang="en-US" sz="2000" dirty="0">
                <a:latin typeface="SDCC Sans" pitchFamily="2" charset="0"/>
              </a:rPr>
              <a:t>Play Policy 2025 - 2030</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E0DF-5606-DC02-0BCA-0B04567408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99B06-0DB5-9C8D-9622-68B7CD99F0E0}"/>
              </a:ext>
            </a:extLst>
          </p:cNvPr>
          <p:cNvSpPr>
            <a:spLocks noGrp="1"/>
          </p:cNvSpPr>
          <p:nvPr>
            <p:ph type="title"/>
          </p:nvPr>
        </p:nvSpPr>
        <p:spPr>
          <a:xfrm>
            <a:off x="504471" y="471704"/>
            <a:ext cx="11338784" cy="856798"/>
          </a:xfrm>
        </p:spPr>
        <p:txBody>
          <a:bodyPr anchor="ctr">
            <a:normAutofit/>
          </a:bodyPr>
          <a:lstStyle/>
          <a:p>
            <a:r>
              <a:rPr lang="en-US" dirty="0">
                <a:latin typeface="SDCC Display" pitchFamily="2" charset="0"/>
              </a:rPr>
              <a:t>Why Play Matters: </a:t>
            </a:r>
            <a:r>
              <a:rPr lang="en-US" sz="1800" dirty="0">
                <a:latin typeface="SDCC Display" pitchFamily="2" charset="0"/>
              </a:rPr>
              <a:t>physical and  mental health, socialisation, learning, creativity, independence, friendships, happiness, strong communities</a:t>
            </a:r>
          </a:p>
        </p:txBody>
      </p:sp>
      <p:sp>
        <p:nvSpPr>
          <p:cNvPr id="3" name="Text Placeholder 2">
            <a:extLst>
              <a:ext uri="{FF2B5EF4-FFF2-40B4-BE49-F238E27FC236}">
                <a16:creationId xmlns:a16="http://schemas.microsoft.com/office/drawing/2014/main" id="{4B226B57-65F2-B775-FC1D-BD276F320129}"/>
              </a:ext>
            </a:extLst>
          </p:cNvPr>
          <p:cNvSpPr>
            <a:spLocks noGrp="1"/>
          </p:cNvSpPr>
          <p:nvPr>
            <p:ph type="body" idx="1"/>
          </p:nvPr>
        </p:nvSpPr>
        <p:spPr>
          <a:xfrm>
            <a:off x="504470" y="1577340"/>
            <a:ext cx="3675573" cy="4587964"/>
          </a:xfrm>
        </p:spPr>
        <p:txBody>
          <a:bodyPr>
            <a:normAutofit/>
          </a:bodyPr>
          <a:lstStyle/>
          <a:p>
            <a:pPr>
              <a:lnSpc>
                <a:spcPct val="90000"/>
              </a:lnSpc>
            </a:pPr>
            <a:endParaRPr lang="en-US" dirty="0">
              <a:latin typeface="SDCC Sans" pitchFamily="2" charset="0"/>
            </a:endParaRPr>
          </a:p>
        </p:txBody>
      </p:sp>
      <p:sp>
        <p:nvSpPr>
          <p:cNvPr id="10" name="Text Placeholder 2">
            <a:extLst>
              <a:ext uri="{FF2B5EF4-FFF2-40B4-BE49-F238E27FC236}">
                <a16:creationId xmlns:a16="http://schemas.microsoft.com/office/drawing/2014/main" id="{4DFC4BC0-D875-BEC9-AF20-7B0CD4E571B9}"/>
              </a:ext>
            </a:extLst>
          </p:cNvPr>
          <p:cNvSpPr txBox="1">
            <a:spLocks/>
          </p:cNvSpPr>
          <p:nvPr/>
        </p:nvSpPr>
        <p:spPr>
          <a:xfrm>
            <a:off x="3876909" y="6237312"/>
            <a:ext cx="4438181" cy="343670"/>
          </a:xfrm>
          <a:prstGeom prst="roundRect">
            <a:avLst/>
          </a:prstGeom>
        </p:spPr>
        <p:txBody>
          <a:bodyPr vert="horz" lIns="0" tIns="0" rIns="0" bIns="0" rtlCol="0">
            <a:normAutofit/>
          </a:bodyPr>
          <a:lstStyle>
            <a:lvl1pPr marL="0" algn="ctr" eaLnBrk="1" hangingPunct="1">
              <a:defRPr sz="1450">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dirty="0">
                <a:latin typeface="SDCC Sans" pitchFamily="2" charset="0"/>
              </a:rPr>
              <a:t>The Nature Of Play</a:t>
            </a:r>
          </a:p>
        </p:txBody>
      </p:sp>
      <p:pic>
        <p:nvPicPr>
          <p:cNvPr id="17" name="Picture Placeholder 5">
            <a:extLst>
              <a:ext uri="{FF2B5EF4-FFF2-40B4-BE49-F238E27FC236}">
                <a16:creationId xmlns:a16="http://schemas.microsoft.com/office/drawing/2014/main" id="{B43306F6-FA67-D5FA-AAB5-325EE6FDE7B6}"/>
              </a:ext>
            </a:extLst>
          </p:cNvPr>
          <p:cNvPicPr>
            <a:picLocks noChangeAspect="1"/>
          </p:cNvPicPr>
          <p:nvPr/>
        </p:nvPicPr>
        <p:blipFill>
          <a:blip r:embed="rId3" cstate="print">
            <a:extLst>
              <a:ext uri="{28A0092B-C50C-407E-A947-70E740481C1C}">
                <a14:useLocalDpi xmlns:a14="http://schemas.microsoft.com/office/drawing/2010/main" val="0"/>
              </a:ext>
            </a:extLst>
          </a:blip>
          <a:srcRect t="2063" b="2063"/>
          <a:stretch/>
        </p:blipFill>
        <p:spPr>
          <a:xfrm>
            <a:off x="8440583" y="3990652"/>
            <a:ext cx="3402672" cy="2174652"/>
          </a:xfrm>
          <a:prstGeom prst="roundRect">
            <a:avLst/>
          </a:prstGeom>
          <a:noFill/>
        </p:spPr>
      </p:pic>
      <p:pic>
        <p:nvPicPr>
          <p:cNvPr id="4" name="Picture Placeholder 5">
            <a:extLst>
              <a:ext uri="{FF2B5EF4-FFF2-40B4-BE49-F238E27FC236}">
                <a16:creationId xmlns:a16="http://schemas.microsoft.com/office/drawing/2014/main" id="{AC8A92FE-B87F-30A4-7A36-C4C01D6A0CF7}"/>
              </a:ext>
            </a:extLst>
          </p:cNvPr>
          <p:cNvPicPr>
            <a:picLocks noChangeAspect="1"/>
          </p:cNvPicPr>
          <p:nvPr/>
        </p:nvPicPr>
        <p:blipFill>
          <a:blip r:embed="rId4" cstate="print">
            <a:extLst>
              <a:ext uri="{28A0092B-C50C-407E-A947-70E740481C1C}">
                <a14:useLocalDpi xmlns:a14="http://schemas.microsoft.com/office/drawing/2010/main" val="0"/>
              </a:ext>
            </a:extLst>
          </a:blip>
          <a:srcRect t="5842" b="5842"/>
          <a:stretch/>
        </p:blipFill>
        <p:spPr>
          <a:xfrm>
            <a:off x="504470" y="1544250"/>
            <a:ext cx="3496220" cy="4631552"/>
          </a:xfrm>
          <a:prstGeom prst="roundRect">
            <a:avLst/>
          </a:prstGeom>
          <a:noFill/>
        </p:spPr>
      </p:pic>
      <p:pic>
        <p:nvPicPr>
          <p:cNvPr id="5" name="Picture Placeholder 9" descr="A group of kids playing in a puddle&#10;&#10;AI-generated content may be incorrect.">
            <a:extLst>
              <a:ext uri="{FF2B5EF4-FFF2-40B4-BE49-F238E27FC236}">
                <a16:creationId xmlns:a16="http://schemas.microsoft.com/office/drawing/2014/main" id="{1A9E47D8-FEBC-86CD-C9C5-6CCA0AF81CC1}"/>
              </a:ext>
            </a:extLst>
          </p:cNvPr>
          <p:cNvPicPr>
            <a:picLocks noChangeAspect="1"/>
          </p:cNvPicPr>
          <p:nvPr/>
        </p:nvPicPr>
        <p:blipFill>
          <a:blip r:embed="rId5" cstate="print">
            <a:extLst>
              <a:ext uri="{28A0092B-C50C-407E-A947-70E740481C1C}">
                <a14:useLocalDpi xmlns:a14="http://schemas.microsoft.com/office/drawing/2010/main" val="0"/>
              </a:ext>
            </a:extLst>
          </a:blip>
          <a:srcRect l="5985" r="5985"/>
          <a:stretch>
            <a:fillRect/>
          </a:stretch>
        </p:blipFill>
        <p:spPr>
          <a:xfrm>
            <a:off x="4608513" y="3922675"/>
            <a:ext cx="3403600" cy="2174875"/>
          </a:xfrm>
          <a:prstGeom prst="rect">
            <a:avLst/>
          </a:prstGeom>
        </p:spPr>
      </p:pic>
      <p:pic>
        <p:nvPicPr>
          <p:cNvPr id="6" name="Picture Placeholder 5">
            <a:extLst>
              <a:ext uri="{FF2B5EF4-FFF2-40B4-BE49-F238E27FC236}">
                <a16:creationId xmlns:a16="http://schemas.microsoft.com/office/drawing/2014/main" id="{8C00AB99-8BF3-2656-365E-BFCD16A3FC8C}"/>
              </a:ext>
            </a:extLst>
          </p:cNvPr>
          <p:cNvPicPr>
            <a:picLocks noChangeAspect="1"/>
          </p:cNvPicPr>
          <p:nvPr/>
        </p:nvPicPr>
        <p:blipFill>
          <a:blip r:embed="rId6" cstate="print">
            <a:extLst>
              <a:ext uri="{28A0092B-C50C-407E-A947-70E740481C1C}">
                <a14:useLocalDpi xmlns:a14="http://schemas.microsoft.com/office/drawing/2010/main" val="0"/>
              </a:ext>
            </a:extLst>
          </a:blip>
          <a:srcRect t="2106" b="2106"/>
          <a:stretch/>
        </p:blipFill>
        <p:spPr>
          <a:xfrm>
            <a:off x="8417450" y="1577802"/>
            <a:ext cx="3402672" cy="2174652"/>
          </a:xfrm>
          <a:prstGeom prst="roundRect">
            <a:avLst/>
          </a:prstGeom>
          <a:noFill/>
        </p:spPr>
      </p:pic>
      <p:pic>
        <p:nvPicPr>
          <p:cNvPr id="12" name="Picture Placeholder 5">
            <a:extLst>
              <a:ext uri="{FF2B5EF4-FFF2-40B4-BE49-F238E27FC236}">
                <a16:creationId xmlns:a16="http://schemas.microsoft.com/office/drawing/2014/main" id="{8D4D2232-A87D-43D9-771D-62AED5BF3959}"/>
              </a:ext>
            </a:extLst>
          </p:cNvPr>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12958" t="18379" r="8674" b="9721"/>
          <a:stretch>
            <a:fillRect/>
          </a:stretch>
        </p:blipFill>
        <p:spPr>
          <a:xfrm>
            <a:off x="4429160" y="1482589"/>
            <a:ext cx="3762306" cy="2300324"/>
          </a:xfrm>
        </p:spPr>
      </p:pic>
    </p:spTree>
    <p:extLst>
      <p:ext uri="{BB962C8B-B14F-4D97-AF65-F5344CB8AC3E}">
        <p14:creationId xmlns:p14="http://schemas.microsoft.com/office/powerpoint/2010/main" val="355276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CB8F-D6B5-F0CF-95D3-08CC5ED44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9EA2B-D083-2E05-4271-8EE4AD703CFB}"/>
              </a:ext>
            </a:extLst>
          </p:cNvPr>
          <p:cNvSpPr>
            <a:spLocks noGrp="1"/>
          </p:cNvSpPr>
          <p:nvPr>
            <p:ph type="title"/>
          </p:nvPr>
        </p:nvSpPr>
        <p:spPr>
          <a:xfrm>
            <a:off x="504471" y="188640"/>
            <a:ext cx="9767993" cy="856798"/>
          </a:xfrm>
        </p:spPr>
        <p:txBody>
          <a:bodyPr>
            <a:normAutofit fontScale="90000"/>
          </a:bodyPr>
          <a:lstStyle/>
          <a:p>
            <a:r>
              <a:rPr lang="en-US" dirty="0">
                <a:latin typeface="SDCC Display" pitchFamily="2" charset="0"/>
              </a:rPr>
              <a:t>Background- Playground Construction Programme</a:t>
            </a:r>
          </a:p>
        </p:txBody>
      </p:sp>
      <p:sp>
        <p:nvSpPr>
          <p:cNvPr id="3" name="Text Placeholder 2">
            <a:extLst>
              <a:ext uri="{FF2B5EF4-FFF2-40B4-BE49-F238E27FC236}">
                <a16:creationId xmlns:a16="http://schemas.microsoft.com/office/drawing/2014/main" id="{333E13F6-25DB-C5E0-FAAB-32C574CD871C}"/>
              </a:ext>
            </a:extLst>
          </p:cNvPr>
          <p:cNvSpPr>
            <a:spLocks noGrp="1"/>
          </p:cNvSpPr>
          <p:nvPr>
            <p:ph type="body" idx="1"/>
          </p:nvPr>
        </p:nvSpPr>
        <p:spPr>
          <a:xfrm>
            <a:off x="504471" y="1052736"/>
            <a:ext cx="11136146" cy="1233088"/>
          </a:xfrm>
        </p:spPr>
        <p:txBody>
          <a:bodyPr>
            <a:normAutofit lnSpcReduction="10000"/>
          </a:bodyPr>
          <a:lstStyle/>
          <a:p>
            <a:r>
              <a:rPr lang="en-GB" b="1" dirty="0">
                <a:latin typeface="SDCC Sans" pitchFamily="2" charset="0"/>
              </a:rPr>
              <a:t>The </a:t>
            </a:r>
            <a:r>
              <a:rPr lang="en-GB" b="1" dirty="0" err="1">
                <a:latin typeface="SDCC Sans" pitchFamily="2" charset="0"/>
              </a:rPr>
              <a:t>Playspace</a:t>
            </a:r>
            <a:r>
              <a:rPr lang="en-GB" b="1" dirty="0">
                <a:latin typeface="SDCC Sans" pitchFamily="2" charset="0"/>
              </a:rPr>
              <a:t> Programme in South Dublin County Council from 2014 to 2019 was proposed as a five-year programme aimed to address the deficiency of play opportunities across the county. It was an innovative programme based on encouraging children back into the outdoors to engage in active, imaginative, constructive and social play. The </a:t>
            </a:r>
            <a:r>
              <a:rPr lang="en-GB" b="1" dirty="0" err="1">
                <a:latin typeface="SDCC Sans" pitchFamily="2" charset="0"/>
              </a:rPr>
              <a:t>playspaces</a:t>
            </a:r>
            <a:r>
              <a:rPr lang="en-GB" b="1" dirty="0">
                <a:latin typeface="SDCC Sans" pitchFamily="2" charset="0"/>
              </a:rPr>
              <a:t> were designed to adapt to the place where they were installed. They focus on creating appropriate settings for play (rather than equipment for children to play with); are located closer to where children live, with the emphasis on natural </a:t>
            </a:r>
            <a:r>
              <a:rPr lang="en-GB" b="1" dirty="0" err="1">
                <a:latin typeface="SDCC Sans" pitchFamily="2" charset="0"/>
              </a:rPr>
              <a:t>playspaces</a:t>
            </a:r>
            <a:r>
              <a:rPr lang="en-GB" b="1" dirty="0">
                <a:latin typeface="SDCC Sans" pitchFamily="2" charset="0"/>
              </a:rPr>
              <a:t>; which focus on the type of play that is most important to younger children. </a:t>
            </a:r>
            <a:endParaRPr lang="en-US" dirty="0">
              <a:latin typeface="SDCC Sans" pitchFamily="2" charset="0"/>
            </a:endParaRPr>
          </a:p>
        </p:txBody>
      </p:sp>
      <p:sp>
        <p:nvSpPr>
          <p:cNvPr id="5" name="Text Placeholder 2">
            <a:extLst>
              <a:ext uri="{FF2B5EF4-FFF2-40B4-BE49-F238E27FC236}">
                <a16:creationId xmlns:a16="http://schemas.microsoft.com/office/drawing/2014/main" id="{6E07D0C7-D04A-8BE9-F51B-F3A03A9E44A8}"/>
              </a:ext>
            </a:extLst>
          </p:cNvPr>
          <p:cNvSpPr txBox="1">
            <a:spLocks/>
          </p:cNvSpPr>
          <p:nvPr/>
        </p:nvSpPr>
        <p:spPr>
          <a:xfrm>
            <a:off x="3876909" y="6237312"/>
            <a:ext cx="4438181" cy="343670"/>
          </a:xfrm>
          <a:prstGeom prst="roundRect">
            <a:avLst/>
          </a:prstGeom>
        </p:spPr>
        <p:txBody>
          <a:bodyPr vert="horz" lIns="0" tIns="0" rIns="0" bIns="0" rtlCol="0">
            <a:normAutofit/>
          </a:bodyPr>
          <a:lstStyle>
            <a:lvl1pPr marL="0" algn="ctr" eaLnBrk="1" hangingPunct="1">
              <a:defRPr sz="1450">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50" b="0" i="0" u="none" strike="noStrike" kern="0" cap="none" spc="0" normalizeH="0" baseline="0" noProof="0" dirty="0">
                <a:ln>
                  <a:noFill/>
                </a:ln>
                <a:solidFill>
                  <a:srgbClr val="FFFFFF"/>
                </a:solidFill>
                <a:effectLst/>
                <a:uLnTx/>
                <a:uFillTx/>
                <a:latin typeface="SDCC Sans" pitchFamily="2" charset="0"/>
                <a:ea typeface="+mn-ea"/>
                <a:cs typeface="Arial" panose="020B0604020202020204" pitchFamily="34" charset="0"/>
              </a:rPr>
              <a:t>The Nature Of Play</a:t>
            </a:r>
          </a:p>
        </p:txBody>
      </p:sp>
      <p:sp>
        <p:nvSpPr>
          <p:cNvPr id="4" name="Text Placeholder 2">
            <a:extLst>
              <a:ext uri="{FF2B5EF4-FFF2-40B4-BE49-F238E27FC236}">
                <a16:creationId xmlns:a16="http://schemas.microsoft.com/office/drawing/2014/main" id="{5987FC09-A707-F46C-FE8B-AC9E18B2E15D}"/>
              </a:ext>
            </a:extLst>
          </p:cNvPr>
          <p:cNvSpPr txBox="1">
            <a:spLocks/>
          </p:cNvSpPr>
          <p:nvPr/>
        </p:nvSpPr>
        <p:spPr>
          <a:xfrm>
            <a:off x="504471" y="2492896"/>
            <a:ext cx="4295385" cy="3888432"/>
          </a:xfrm>
          <a:prstGeom prst="rect">
            <a:avLst/>
          </a:prstGeom>
        </p:spPr>
        <p:txBody>
          <a:bodyPr vert="horz" lIns="0" tIns="0" rIns="0" bIns="0" rtlCol="0">
            <a:normAutofit/>
          </a:bodyPr>
          <a:lstStyle>
            <a:lvl1pPr marL="0" eaLnBrk="1" hangingPunct="1">
              <a:spcAft>
                <a:spcPts val="1092"/>
              </a:spcAft>
              <a:defRPr sz="1455">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marR="0" lvl="0" indent="0" defTabSz="914400" eaLnBrk="1" fontAlgn="auto" latinLnBrk="0" hangingPunct="1">
              <a:lnSpc>
                <a:spcPct val="100000"/>
              </a:lnSpc>
              <a:spcBef>
                <a:spcPts val="0"/>
              </a:spcBef>
              <a:spcAft>
                <a:spcPts val="1092"/>
              </a:spcAft>
              <a:buClrTx/>
              <a:buSzTx/>
              <a:buFontTx/>
              <a:buNone/>
              <a:tabLst/>
              <a:defRPr/>
            </a:pPr>
            <a:endParaRPr kumimoji="0" lang="en-GB" sz="1455" b="0" i="0" u="none" strike="noStrike" kern="0" cap="none" spc="0" normalizeH="0" baseline="0" noProof="0" dirty="0">
              <a:ln>
                <a:noFill/>
              </a:ln>
              <a:solidFill>
                <a:srgbClr val="FFFFFF"/>
              </a:solidFill>
              <a:effectLst/>
              <a:uLnTx/>
              <a:uFillTx/>
              <a:latin typeface="SDCC Sans" pitchFamily="2"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1092"/>
              </a:spcAft>
              <a:buClrTx/>
              <a:buSzTx/>
              <a:buFontTx/>
              <a:buNone/>
              <a:tabLst/>
              <a:defRPr/>
            </a:pPr>
            <a:r>
              <a:rPr lang="en-GB" kern="0" dirty="0">
                <a:solidFill>
                  <a:srgbClr val="FFFFFF"/>
                </a:solidFill>
                <a:latin typeface="SDCC Sans" pitchFamily="2" charset="0"/>
              </a:rPr>
              <a:t>From 9 to over 70 play areas including Teenspaces</a:t>
            </a:r>
          </a:p>
          <a:p>
            <a:pPr marL="0" marR="0" lvl="0" indent="0" defTabSz="914400" eaLnBrk="1" fontAlgn="auto" latinLnBrk="0" hangingPunct="1">
              <a:lnSpc>
                <a:spcPct val="100000"/>
              </a:lnSpc>
              <a:spcBef>
                <a:spcPts val="0"/>
              </a:spcBef>
              <a:spcAft>
                <a:spcPts val="1092"/>
              </a:spcAft>
              <a:buClrTx/>
              <a:buSzTx/>
              <a:buFontTx/>
              <a:buNone/>
              <a:tabLst/>
              <a:defRPr/>
            </a:pPr>
            <a:r>
              <a:rPr kumimoji="0" lang="en-GB" sz="1455" b="0" i="0" u="none" strike="noStrike" kern="0" cap="none" spc="0" normalizeH="0" baseline="0" noProof="0" dirty="0">
                <a:ln>
                  <a:noFill/>
                </a:ln>
                <a:solidFill>
                  <a:srgbClr val="FFFFFF"/>
                </a:solidFill>
                <a:effectLst/>
                <a:uLnTx/>
                <a:uFillTx/>
                <a:latin typeface="SDCC Sans" pitchFamily="2" charset="0"/>
                <a:ea typeface="+mn-ea"/>
                <a:cs typeface="Arial" panose="020B0604020202020204" pitchFamily="34" charset="0"/>
              </a:rPr>
              <a:t>€6.25 million capital investment</a:t>
            </a:r>
          </a:p>
          <a:p>
            <a:pPr marL="0" marR="0" lvl="0" indent="0" defTabSz="914400" eaLnBrk="1" fontAlgn="auto" latinLnBrk="0" hangingPunct="1">
              <a:lnSpc>
                <a:spcPct val="100000"/>
              </a:lnSpc>
              <a:spcBef>
                <a:spcPts val="0"/>
              </a:spcBef>
              <a:spcAft>
                <a:spcPts val="1092"/>
              </a:spcAft>
              <a:buClrTx/>
              <a:buSzTx/>
              <a:buFontTx/>
              <a:buNone/>
              <a:tabLst/>
              <a:defRPr/>
            </a:pPr>
            <a:r>
              <a:rPr lang="en-GB" kern="0" dirty="0">
                <a:solidFill>
                  <a:srgbClr val="FFFFFF"/>
                </a:solidFill>
                <a:latin typeface="SDCC Sans" pitchFamily="2" charset="0"/>
              </a:rPr>
              <a:t>More Inclusive, accessible and nature-based play.</a:t>
            </a:r>
          </a:p>
          <a:p>
            <a:pPr marL="0" marR="0" lvl="0" indent="0" defTabSz="914400" eaLnBrk="1" fontAlgn="auto" latinLnBrk="0" hangingPunct="1">
              <a:lnSpc>
                <a:spcPct val="100000"/>
              </a:lnSpc>
              <a:spcBef>
                <a:spcPts val="0"/>
              </a:spcBef>
              <a:spcAft>
                <a:spcPts val="1092"/>
              </a:spcAft>
              <a:buClrTx/>
              <a:buSzTx/>
              <a:buFontTx/>
              <a:buNone/>
              <a:tabLst/>
              <a:defRPr/>
            </a:pPr>
            <a:r>
              <a:rPr kumimoji="0" lang="en-GB" sz="1455" b="0" i="0" u="none" strike="noStrike" kern="0" cap="none" spc="0" normalizeH="0" baseline="0" noProof="0" dirty="0">
                <a:ln>
                  <a:noFill/>
                </a:ln>
                <a:solidFill>
                  <a:srgbClr val="FFFFFF"/>
                </a:solidFill>
                <a:effectLst/>
                <a:uLnTx/>
                <a:uFillTx/>
                <a:latin typeface="SDCC Sans" pitchFamily="2" charset="0"/>
                <a:ea typeface="+mn-ea"/>
                <a:cs typeface="Arial" panose="020B0604020202020204" pitchFamily="34" charset="0"/>
              </a:rPr>
              <a:t>Community </a:t>
            </a:r>
            <a:r>
              <a:rPr lang="en-GB" kern="0" dirty="0">
                <a:solidFill>
                  <a:srgbClr val="FFFFFF"/>
                </a:solidFill>
                <a:latin typeface="SDCC Sans" pitchFamily="2" charset="0"/>
              </a:rPr>
              <a:t>Engagement to ensure local needs are met</a:t>
            </a:r>
            <a:endParaRPr kumimoji="0" lang="en-GB" sz="1455" b="0" i="0" u="none" strike="noStrike" kern="0" cap="none" spc="0" normalizeH="0" baseline="0" noProof="0" dirty="0">
              <a:ln>
                <a:noFill/>
              </a:ln>
              <a:solidFill>
                <a:srgbClr val="FFFFFF"/>
              </a:solidFill>
              <a:effectLst/>
              <a:uLnTx/>
              <a:uFillTx/>
              <a:latin typeface="SDCC Sans" pitchFamily="2"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115B3407-046D-AAFF-8159-9ABB3021F6E4}"/>
              </a:ext>
            </a:extLst>
          </p:cNvPr>
          <p:cNvPicPr>
            <a:picLocks noChangeAspect="1"/>
          </p:cNvPicPr>
          <p:nvPr/>
        </p:nvPicPr>
        <p:blipFill>
          <a:blip r:embed="rId3"/>
          <a:stretch>
            <a:fillRect/>
          </a:stretch>
        </p:blipFill>
        <p:spPr>
          <a:xfrm>
            <a:off x="4811513" y="2463431"/>
            <a:ext cx="7162629" cy="2861562"/>
          </a:xfrm>
          <a:prstGeom prst="rect">
            <a:avLst/>
          </a:prstGeom>
        </p:spPr>
      </p:pic>
    </p:spTree>
    <p:extLst>
      <p:ext uri="{BB962C8B-B14F-4D97-AF65-F5344CB8AC3E}">
        <p14:creationId xmlns:p14="http://schemas.microsoft.com/office/powerpoint/2010/main" val="410610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1B3D62-41FC-21EE-3653-B63CC5A6D0B4}"/>
              </a:ext>
            </a:extLst>
          </p:cNvPr>
          <p:cNvSpPr>
            <a:spLocks noGrp="1"/>
          </p:cNvSpPr>
          <p:nvPr>
            <p:ph type="body" sz="quarter" idx="11"/>
          </p:nvPr>
        </p:nvSpPr>
        <p:spPr>
          <a:xfrm>
            <a:off x="3876909" y="6237312"/>
            <a:ext cx="4438181" cy="343670"/>
          </a:xfrm>
        </p:spPr>
        <p:txBody>
          <a:bodyPr>
            <a:normAutofit/>
          </a:bodyPr>
          <a:lstStyle/>
          <a:p>
            <a:r>
              <a:rPr lang="en-US" dirty="0">
                <a:latin typeface="SDCC Sans" pitchFamily="2" charset="0"/>
              </a:rPr>
              <a:t>The Nature Of Play</a:t>
            </a:r>
          </a:p>
        </p:txBody>
      </p:sp>
      <p:sp>
        <p:nvSpPr>
          <p:cNvPr id="4" name="Text Placeholder 3">
            <a:extLst>
              <a:ext uri="{FF2B5EF4-FFF2-40B4-BE49-F238E27FC236}">
                <a16:creationId xmlns:a16="http://schemas.microsoft.com/office/drawing/2014/main" id="{B6B430B9-4955-FF14-528E-5C8E7329DDE7}"/>
              </a:ext>
            </a:extLst>
          </p:cNvPr>
          <p:cNvSpPr>
            <a:spLocks noGrp="1"/>
          </p:cNvSpPr>
          <p:nvPr>
            <p:ph type="body" sz="quarter" idx="12"/>
          </p:nvPr>
        </p:nvSpPr>
        <p:spPr/>
        <p:txBody>
          <a:bodyPr>
            <a:normAutofit/>
          </a:bodyPr>
          <a:lstStyle/>
          <a:p>
            <a:r>
              <a:rPr lang="en-US" dirty="0">
                <a:latin typeface="SDCC Display" pitchFamily="2" charset="0"/>
              </a:rPr>
              <a:t>Vision</a:t>
            </a:r>
          </a:p>
        </p:txBody>
      </p:sp>
      <p:sp>
        <p:nvSpPr>
          <p:cNvPr id="7" name="Text Placeholder 6">
            <a:extLst>
              <a:ext uri="{FF2B5EF4-FFF2-40B4-BE49-F238E27FC236}">
                <a16:creationId xmlns:a16="http://schemas.microsoft.com/office/drawing/2014/main" id="{D168BAE9-6AB1-DADA-0C19-FD826A743CFA}"/>
              </a:ext>
            </a:extLst>
          </p:cNvPr>
          <p:cNvSpPr>
            <a:spLocks noGrp="1"/>
          </p:cNvSpPr>
          <p:nvPr>
            <p:ph type="body" sz="quarter" idx="13"/>
          </p:nvPr>
        </p:nvSpPr>
        <p:spPr>
          <a:xfrm>
            <a:off x="13224792" y="1434853"/>
            <a:ext cx="4438181" cy="343670"/>
          </a:xfrm>
        </p:spPr>
        <p:txBody>
          <a:bodyPr/>
          <a:lstStyle/>
          <a:p>
            <a:endParaRPr lang="en-IE" dirty="0"/>
          </a:p>
        </p:txBody>
      </p:sp>
      <p:pic>
        <p:nvPicPr>
          <p:cNvPr id="1026" name="Picture 2" descr="SDCC_master-orb_RGB">
            <a:extLst>
              <a:ext uri="{FF2B5EF4-FFF2-40B4-BE49-F238E27FC236}">
                <a16:creationId xmlns:a16="http://schemas.microsoft.com/office/drawing/2014/main" id="{F22B572F-B178-12A5-22C0-F201DA802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152" y="162855"/>
            <a:ext cx="6408712" cy="58334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4AB7C9-4A5E-D2B3-96A3-E8FF8166134C}"/>
              </a:ext>
            </a:extLst>
          </p:cNvPr>
          <p:cNvSpPr>
            <a:spLocks noGrp="1"/>
          </p:cNvSpPr>
          <p:nvPr>
            <p:ph type="title"/>
          </p:nvPr>
        </p:nvSpPr>
        <p:spPr>
          <a:xfrm>
            <a:off x="504470" y="961661"/>
            <a:ext cx="8176234" cy="4793672"/>
          </a:xfrm>
        </p:spPr>
        <p:txBody>
          <a:bodyPr>
            <a:noAutofit/>
          </a:bodyPr>
          <a:lstStyle/>
          <a:p>
            <a:r>
              <a:rPr lang="en-US" sz="4400" dirty="0">
                <a:latin typeface="SDCC Sans" pitchFamily="2" charset="0"/>
              </a:rPr>
              <a:t>SDCC envisions a County where all children have access to safe high-quality playspaces close to home that are inclusive, nature-connected and supportive of their health, happiness and wellbeing.</a:t>
            </a:r>
          </a:p>
        </p:txBody>
      </p:sp>
      <p:pic>
        <p:nvPicPr>
          <p:cNvPr id="16" name="Picture 15">
            <a:extLst>
              <a:ext uri="{FF2B5EF4-FFF2-40B4-BE49-F238E27FC236}">
                <a16:creationId xmlns:a16="http://schemas.microsoft.com/office/drawing/2014/main" id="{29B0273D-947B-144A-95C2-42B62BB9630A}"/>
              </a:ext>
            </a:extLst>
          </p:cNvPr>
          <p:cNvPicPr>
            <a:picLocks noChangeAspect="1"/>
          </p:cNvPicPr>
          <p:nvPr/>
        </p:nvPicPr>
        <p:blipFill>
          <a:blip r:embed="rId4" cstate="print">
            <a:extLst>
              <a:ext uri="{28A0092B-C50C-407E-A947-70E740481C1C}">
                <a14:useLocalDpi xmlns:a14="http://schemas.microsoft.com/office/drawing/2010/main" val="0"/>
              </a:ext>
            </a:extLst>
          </a:blip>
          <a:srcRect t="17778" b="17778"/>
          <a:stretch/>
        </p:blipFill>
        <p:spPr>
          <a:xfrm>
            <a:off x="7852551" y="629682"/>
            <a:ext cx="3716057" cy="3591406"/>
          </a:xfrm>
          <a:prstGeom prst="ellipse">
            <a:avLst/>
          </a:prstGeom>
          <a:ln>
            <a:noFill/>
          </a:ln>
          <a:effectLst>
            <a:softEdge rad="112500"/>
          </a:effectLst>
        </p:spPr>
      </p:pic>
      <p:pic>
        <p:nvPicPr>
          <p:cNvPr id="5" name="Picture Placeholder 5">
            <a:extLst>
              <a:ext uri="{FF2B5EF4-FFF2-40B4-BE49-F238E27FC236}">
                <a16:creationId xmlns:a16="http://schemas.microsoft.com/office/drawing/2014/main" id="{74BE6939-C38E-10B1-C495-EDB8C5421A06}"/>
              </a:ext>
            </a:extLst>
          </p:cNvPr>
          <p:cNvPicPr>
            <a:picLocks noChangeAspect="1"/>
          </p:cNvPicPr>
          <p:nvPr/>
        </p:nvPicPr>
        <p:blipFill>
          <a:blip r:embed="rId5" cstate="print">
            <a:extLst>
              <a:ext uri="{28A0092B-C50C-407E-A947-70E740481C1C}">
                <a14:useLocalDpi xmlns:a14="http://schemas.microsoft.com/office/drawing/2010/main" val="0"/>
              </a:ext>
            </a:extLst>
          </a:blip>
          <a:srcRect t="3975" b="3975"/>
          <a:stretch/>
        </p:blipFill>
        <p:spPr>
          <a:xfrm>
            <a:off x="8096949" y="4516070"/>
            <a:ext cx="3716058" cy="2279058"/>
          </a:xfrm>
          <a:prstGeom prst="roundRect">
            <a:avLst>
              <a:gd name="adj" fmla="val 10628"/>
            </a:avLst>
          </a:prstGeom>
        </p:spPr>
      </p:pic>
    </p:spTree>
    <p:extLst>
      <p:ext uri="{BB962C8B-B14F-4D97-AF65-F5344CB8AC3E}">
        <p14:creationId xmlns:p14="http://schemas.microsoft.com/office/powerpoint/2010/main" val="42281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3542B-DB70-B8E7-2629-B4D80D26FCBE}"/>
              </a:ext>
            </a:extLst>
          </p:cNvPr>
          <p:cNvSpPr>
            <a:spLocks noGrp="1"/>
          </p:cNvSpPr>
          <p:nvPr>
            <p:ph type="ctrTitle"/>
          </p:nvPr>
        </p:nvSpPr>
        <p:spPr>
          <a:xfrm>
            <a:off x="5056253" y="504769"/>
            <a:ext cx="6700594" cy="2239632"/>
          </a:xfrm>
        </p:spPr>
        <p:txBody>
          <a:bodyPr vert="horz" wrap="square" lIns="0" tIns="0" rIns="0" bIns="0" rtlCol="0" anchor="ctr">
            <a:normAutofit/>
          </a:bodyPr>
          <a:lstStyle/>
          <a:p>
            <a:r>
              <a:rPr lang="en-US" dirty="0"/>
              <a:t>Key Policy Framework</a:t>
            </a:r>
          </a:p>
        </p:txBody>
      </p:sp>
      <p:sp>
        <p:nvSpPr>
          <p:cNvPr id="8" name="TextBox 7">
            <a:extLst>
              <a:ext uri="{FF2B5EF4-FFF2-40B4-BE49-F238E27FC236}">
                <a16:creationId xmlns:a16="http://schemas.microsoft.com/office/drawing/2014/main" id="{2651AF92-3BFD-7297-70CA-6FB102FCF387}"/>
              </a:ext>
            </a:extLst>
          </p:cNvPr>
          <p:cNvSpPr txBox="1"/>
          <p:nvPr/>
        </p:nvSpPr>
        <p:spPr>
          <a:xfrm>
            <a:off x="345135" y="3106797"/>
            <a:ext cx="11411712" cy="2817422"/>
          </a:xfrm>
          <a:prstGeom prst="rect">
            <a:avLst/>
          </a:prstGeom>
        </p:spPr>
        <p:txBody>
          <a:bodyPr vert="horz" lIns="0" tIns="0" rIns="0" bIns="0" rtlCol="0">
            <a:noAutofit/>
          </a:bodyPr>
          <a:lstStyle/>
          <a:p>
            <a:pPr marL="342900" indent="-342900">
              <a:lnSpc>
                <a:spcPct val="90000"/>
              </a:lnSpc>
              <a:spcAft>
                <a:spcPts val="800"/>
              </a:spcAft>
              <a:buSzPts val="1000"/>
              <a:buFont typeface="Arial" panose="020B0604020202020204" pitchFamily="34" charset="0"/>
              <a:buChar char="•"/>
              <a:tabLst>
                <a:tab pos="457200" algn="l"/>
              </a:tabLst>
            </a:pPr>
            <a:endParaRPr lang="en-US" sz="2000" b="1" dirty="0">
              <a:solidFill>
                <a:schemeClr val="bg1"/>
              </a:solidFill>
              <a:cs typeface="Arial" panose="020B0604020202020204" pitchFamily="34" charset="0"/>
            </a:endParaRPr>
          </a:p>
          <a:p>
            <a:pPr marL="342900" indent="-342900">
              <a:lnSpc>
                <a:spcPct val="90000"/>
              </a:lnSpc>
              <a:spcAft>
                <a:spcPts val="800"/>
              </a:spcAft>
              <a:buSzPts val="1000"/>
              <a:buFont typeface="Arial" panose="020B0604020202020204" pitchFamily="34" charset="0"/>
              <a:buChar char="•"/>
              <a:tabLst>
                <a:tab pos="457200" algn="l"/>
              </a:tabLst>
            </a:pPr>
            <a:endParaRPr lang="en-US" sz="2000" b="1" dirty="0">
              <a:solidFill>
                <a:schemeClr val="bg1"/>
              </a:solidFill>
              <a:cs typeface="Arial" panose="020B0604020202020204" pitchFamily="34" charset="0"/>
            </a:endParaRPr>
          </a:p>
          <a:p>
            <a:pPr marL="342900" indent="-342900">
              <a:lnSpc>
                <a:spcPct val="90000"/>
              </a:lnSpc>
              <a:spcAft>
                <a:spcPts val="800"/>
              </a:spcAft>
              <a:buSzPts val="1000"/>
              <a:buFont typeface="Arial" panose="020B0604020202020204" pitchFamily="34" charset="0"/>
              <a:buChar char="•"/>
              <a:tabLst>
                <a:tab pos="457200" algn="l"/>
              </a:tabLst>
            </a:pPr>
            <a:r>
              <a:rPr lang="en-US" sz="2000" b="1" dirty="0">
                <a:solidFill>
                  <a:schemeClr val="bg1"/>
                </a:solidFill>
                <a:cs typeface="Arial" panose="020B0604020202020204" pitchFamily="34" charset="0"/>
              </a:rPr>
              <a:t>Guidelines based on the Fields in Trust (FIT) standard. This sets out an evidence-based standard for play provision. </a:t>
            </a:r>
          </a:p>
          <a:p>
            <a:pPr indent="-342900">
              <a:lnSpc>
                <a:spcPct val="90000"/>
              </a:lnSpc>
              <a:spcAft>
                <a:spcPts val="800"/>
              </a:spcAft>
              <a:buSzPts val="1000"/>
              <a:buFont typeface="Symbol" panose="05050102010706020507" pitchFamily="18" charset="2"/>
              <a:buChar char=""/>
              <a:tabLst>
                <a:tab pos="457200" algn="l"/>
              </a:tabLst>
            </a:pPr>
            <a:r>
              <a:rPr lang="en-US" sz="2000" b="1" kern="0" dirty="0">
                <a:solidFill>
                  <a:schemeClr val="bg1"/>
                </a:solidFill>
                <a:effectLst/>
                <a:cs typeface="Arial" panose="020B0604020202020204" pitchFamily="34" charset="0"/>
              </a:rPr>
              <a:t>Play Provision in New </a:t>
            </a:r>
            <a:r>
              <a:rPr lang="en-US" sz="2000" b="1" kern="0" dirty="0" err="1">
                <a:solidFill>
                  <a:schemeClr val="bg1"/>
                </a:solidFill>
                <a:effectLst/>
                <a:cs typeface="Arial" panose="020B0604020202020204" pitchFamily="34" charset="0"/>
              </a:rPr>
              <a:t>Developments→Guidance</a:t>
            </a:r>
            <a:r>
              <a:rPr lang="en-US" sz="2000" b="1" kern="0" dirty="0">
                <a:solidFill>
                  <a:schemeClr val="bg1"/>
                </a:solidFill>
                <a:effectLst/>
                <a:cs typeface="Arial" panose="020B0604020202020204" pitchFamily="34" charset="0"/>
              </a:rPr>
              <a:t> for planners &amp; developers </a:t>
            </a:r>
          </a:p>
          <a:p>
            <a:pPr indent="-342900">
              <a:lnSpc>
                <a:spcPct val="90000"/>
              </a:lnSpc>
              <a:spcAft>
                <a:spcPts val="800"/>
              </a:spcAft>
              <a:buSzPts val="1000"/>
              <a:buFont typeface="Symbol" panose="05050102010706020507" pitchFamily="18" charset="2"/>
              <a:buChar char=""/>
              <a:tabLst>
                <a:tab pos="457200" algn="l"/>
              </a:tabLst>
            </a:pPr>
            <a:r>
              <a:rPr lang="en-US" sz="2000" b="1" kern="0" dirty="0">
                <a:solidFill>
                  <a:schemeClr val="bg1"/>
                </a:solidFill>
                <a:effectLst/>
                <a:cs typeface="Arial" panose="020B0604020202020204" pitchFamily="34" charset="0"/>
              </a:rPr>
              <a:t>Clear objectives: Accessibility, universal design, nature-based play</a:t>
            </a:r>
            <a:endParaRPr lang="en-US" sz="2000" b="1" kern="100" dirty="0">
              <a:solidFill>
                <a:schemeClr val="bg1"/>
              </a:solidFill>
              <a:effectLst/>
              <a:cs typeface="Arial" panose="020B0604020202020204" pitchFamily="34" charset="0"/>
            </a:endParaRPr>
          </a:p>
          <a:p>
            <a:pPr indent="-342900">
              <a:lnSpc>
                <a:spcPct val="90000"/>
              </a:lnSpc>
              <a:spcAft>
                <a:spcPts val="800"/>
              </a:spcAft>
              <a:buSzPts val="1000"/>
              <a:buFont typeface="Symbol" panose="05050102010706020507" pitchFamily="18" charset="2"/>
              <a:buChar char=""/>
              <a:tabLst>
                <a:tab pos="457200" algn="l"/>
              </a:tabLst>
            </a:pPr>
            <a:r>
              <a:rPr lang="en-US" sz="2000" b="1" kern="0" dirty="0">
                <a:solidFill>
                  <a:schemeClr val="bg1"/>
                </a:solidFill>
                <a:effectLst/>
                <a:cs typeface="Arial" panose="020B0604020202020204" pitchFamily="34" charset="0"/>
              </a:rPr>
              <a:t>Commitment to equitable distribution across all communities.</a:t>
            </a:r>
            <a:r>
              <a:rPr lang="en-GB" sz="2000" dirty="0"/>
              <a:t> </a:t>
            </a:r>
          </a:p>
          <a:p>
            <a:pPr indent="-342900">
              <a:lnSpc>
                <a:spcPct val="90000"/>
              </a:lnSpc>
              <a:spcAft>
                <a:spcPts val="800"/>
              </a:spcAft>
              <a:buSzPts val="1000"/>
              <a:buFont typeface="Symbol" panose="05050102010706020507" pitchFamily="18" charset="2"/>
              <a:buChar char=""/>
              <a:tabLst>
                <a:tab pos="457200" algn="l"/>
              </a:tabLst>
            </a:pPr>
            <a:r>
              <a:rPr lang="en-GB" sz="2000" b="1" dirty="0">
                <a:solidFill>
                  <a:schemeClr val="bg1"/>
                </a:solidFill>
              </a:rPr>
              <a:t>A strong emphasis is placed on community engagement, ensuring that new and upgraded play facilities reflect the needs and priorities of local people.</a:t>
            </a:r>
            <a:r>
              <a:rPr lang="en-US" sz="2000" b="1" kern="0" dirty="0">
                <a:solidFill>
                  <a:schemeClr val="bg1"/>
                </a:solidFill>
                <a:effectLst/>
                <a:cs typeface="Arial" panose="020B0604020202020204" pitchFamily="34" charset="0"/>
              </a:rPr>
              <a:t> </a:t>
            </a:r>
            <a:endParaRPr lang="en-US" sz="2000" b="1" kern="100" dirty="0">
              <a:solidFill>
                <a:schemeClr val="bg1"/>
              </a:solidFill>
              <a:effectLst/>
              <a:cs typeface="Arial" panose="020B0604020202020204" pitchFamily="34" charset="0"/>
            </a:endParaRPr>
          </a:p>
        </p:txBody>
      </p:sp>
      <p:pic>
        <p:nvPicPr>
          <p:cNvPr id="11" name="Picture Placeholder 5">
            <a:extLst>
              <a:ext uri="{FF2B5EF4-FFF2-40B4-BE49-F238E27FC236}">
                <a16:creationId xmlns:a16="http://schemas.microsoft.com/office/drawing/2014/main" id="{FE1AA66B-2A56-0421-5D72-D734258C4F15}"/>
              </a:ext>
            </a:extLst>
          </p:cNvPr>
          <p:cNvPicPr>
            <a:picLocks noChangeAspect="1"/>
          </p:cNvPicPr>
          <p:nvPr/>
        </p:nvPicPr>
        <p:blipFill>
          <a:blip r:embed="rId3" cstate="print">
            <a:extLst>
              <a:ext uri="{28A0092B-C50C-407E-A947-70E740481C1C}">
                <a14:useLocalDpi xmlns:a14="http://schemas.microsoft.com/office/drawing/2010/main" val="0"/>
              </a:ext>
            </a:extLst>
          </a:blip>
          <a:srcRect t="3959" b="3959"/>
          <a:stretch/>
        </p:blipFill>
        <p:spPr>
          <a:xfrm>
            <a:off x="211023" y="1046419"/>
            <a:ext cx="4226865" cy="2592336"/>
          </a:xfrm>
          <a:prstGeom prst="roundRect">
            <a:avLst>
              <a:gd name="adj" fmla="val 10628"/>
            </a:avLst>
          </a:prstGeom>
        </p:spPr>
      </p:pic>
    </p:spTree>
    <p:extLst>
      <p:ext uri="{BB962C8B-B14F-4D97-AF65-F5344CB8AC3E}">
        <p14:creationId xmlns:p14="http://schemas.microsoft.com/office/powerpoint/2010/main" val="419553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77937-87BF-D7AE-C6EA-91A7BF57FFA5}"/>
            </a:ext>
          </a:extLst>
        </p:cNvPr>
        <p:cNvGrpSpPr/>
        <p:nvPr/>
      </p:nvGrpSpPr>
      <p:grpSpPr>
        <a:xfrm>
          <a:off x="0" y="0"/>
          <a:ext cx="0" cy="0"/>
          <a:chOff x="0" y="0"/>
          <a:chExt cx="0" cy="0"/>
        </a:xfrm>
      </p:grpSpPr>
      <p:pic>
        <p:nvPicPr>
          <p:cNvPr id="12" name="Picture 11" descr="A map of a city&#10;&#10;AI-generated content may be incorrect.">
            <a:extLst>
              <a:ext uri="{FF2B5EF4-FFF2-40B4-BE49-F238E27FC236}">
                <a16:creationId xmlns:a16="http://schemas.microsoft.com/office/drawing/2014/main" id="{1E12588B-31C3-7478-F484-124315CD2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58316"/>
            <a:ext cx="9544186" cy="6741368"/>
          </a:xfrm>
          <a:prstGeom prst="rect">
            <a:avLst/>
          </a:prstGeom>
        </p:spPr>
      </p:pic>
      <p:sp>
        <p:nvSpPr>
          <p:cNvPr id="5" name="Text Placeholder 2">
            <a:extLst>
              <a:ext uri="{FF2B5EF4-FFF2-40B4-BE49-F238E27FC236}">
                <a16:creationId xmlns:a16="http://schemas.microsoft.com/office/drawing/2014/main" id="{77F2993C-485C-0CD1-2C2A-2FB374419B50}"/>
              </a:ext>
            </a:extLst>
          </p:cNvPr>
          <p:cNvSpPr txBox="1">
            <a:spLocks/>
          </p:cNvSpPr>
          <p:nvPr/>
        </p:nvSpPr>
        <p:spPr>
          <a:xfrm>
            <a:off x="3876909" y="6237312"/>
            <a:ext cx="4438181" cy="343670"/>
          </a:xfrm>
          <a:prstGeom prst="roundRect">
            <a:avLst/>
          </a:prstGeom>
        </p:spPr>
        <p:txBody>
          <a:bodyPr vert="horz" lIns="0" tIns="0" rIns="0" bIns="0" rtlCol="0">
            <a:normAutofit/>
          </a:bodyPr>
          <a:lstStyle>
            <a:lvl1pPr marL="0" algn="ctr" eaLnBrk="1" hangingPunct="1">
              <a:defRPr sz="1450">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dirty="0">
                <a:solidFill>
                  <a:srgbClr val="363A92"/>
                </a:solidFill>
                <a:latin typeface="SDCC Sans" pitchFamily="2" charset="0"/>
              </a:rPr>
              <a:t>The Nature Of Play</a:t>
            </a:r>
          </a:p>
        </p:txBody>
      </p:sp>
      <p:pic>
        <p:nvPicPr>
          <p:cNvPr id="3" name="Picture 2">
            <a:extLst>
              <a:ext uri="{FF2B5EF4-FFF2-40B4-BE49-F238E27FC236}">
                <a16:creationId xmlns:a16="http://schemas.microsoft.com/office/drawing/2014/main" id="{48A2759D-79F9-7D8A-FAC3-DD6BDDB7A6C0}"/>
              </a:ext>
            </a:extLst>
          </p:cNvPr>
          <p:cNvPicPr>
            <a:picLocks noChangeAspect="1"/>
          </p:cNvPicPr>
          <p:nvPr/>
        </p:nvPicPr>
        <p:blipFill>
          <a:blip r:embed="rId4"/>
          <a:stretch>
            <a:fillRect/>
          </a:stretch>
        </p:blipFill>
        <p:spPr>
          <a:xfrm>
            <a:off x="7522176" y="689330"/>
            <a:ext cx="4494616" cy="2609042"/>
          </a:xfrm>
          <a:prstGeom prst="rect">
            <a:avLst/>
          </a:prstGeom>
        </p:spPr>
      </p:pic>
    </p:spTree>
    <p:extLst>
      <p:ext uri="{BB962C8B-B14F-4D97-AF65-F5344CB8AC3E}">
        <p14:creationId xmlns:p14="http://schemas.microsoft.com/office/powerpoint/2010/main" val="282759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AAB2-6AE7-23C7-ABD0-7C8C01D51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50976-B7AE-EE23-9C11-A128264621CE}"/>
              </a:ext>
            </a:extLst>
          </p:cNvPr>
          <p:cNvSpPr>
            <a:spLocks noGrp="1"/>
          </p:cNvSpPr>
          <p:nvPr>
            <p:ph type="title"/>
          </p:nvPr>
        </p:nvSpPr>
        <p:spPr>
          <a:xfrm>
            <a:off x="504471" y="471704"/>
            <a:ext cx="4944575" cy="856798"/>
          </a:xfrm>
        </p:spPr>
        <p:txBody>
          <a:bodyPr anchor="ctr">
            <a:normAutofit/>
          </a:bodyPr>
          <a:lstStyle/>
          <a:p>
            <a:r>
              <a:rPr lang="en-US" dirty="0">
                <a:latin typeface="SDCC Display" pitchFamily="2" charset="0"/>
              </a:rPr>
              <a:t>Next Steps</a:t>
            </a:r>
          </a:p>
        </p:txBody>
      </p:sp>
      <p:sp>
        <p:nvSpPr>
          <p:cNvPr id="3" name="Text Placeholder 2">
            <a:extLst>
              <a:ext uri="{FF2B5EF4-FFF2-40B4-BE49-F238E27FC236}">
                <a16:creationId xmlns:a16="http://schemas.microsoft.com/office/drawing/2014/main" id="{999F6017-9D03-4940-F4A6-598C3732E827}"/>
              </a:ext>
            </a:extLst>
          </p:cNvPr>
          <p:cNvSpPr>
            <a:spLocks noGrp="1"/>
          </p:cNvSpPr>
          <p:nvPr>
            <p:ph type="body" idx="1"/>
          </p:nvPr>
        </p:nvSpPr>
        <p:spPr>
          <a:xfrm>
            <a:off x="504470" y="1577340"/>
            <a:ext cx="6023578" cy="4208255"/>
          </a:xfrm>
        </p:spPr>
        <p:txBody>
          <a:bodyPr>
            <a:normAutofit/>
          </a:bodyPr>
          <a:lstStyle/>
          <a:p>
            <a:pPr>
              <a:lnSpc>
                <a:spcPct val="90000"/>
              </a:lnSpc>
            </a:pPr>
            <a:r>
              <a:rPr lang="en-GB" dirty="0">
                <a:latin typeface="SDCC Sans" pitchFamily="2" charset="0"/>
              </a:rPr>
              <a:t>The next stage of this policy will focus on:</a:t>
            </a:r>
          </a:p>
          <a:p>
            <a:pPr marL="285750" indent="-285750">
              <a:lnSpc>
                <a:spcPct val="90000"/>
              </a:lnSpc>
              <a:buFont typeface="Arial" panose="020B0604020202020204" pitchFamily="34" charset="0"/>
              <a:buChar char="•"/>
            </a:pPr>
            <a:r>
              <a:rPr lang="en-GB" dirty="0">
                <a:latin typeface="SDCC Sans" pitchFamily="2" charset="0"/>
              </a:rPr>
              <a:t>Analysing mapping data to identify where there are deficits in play provision.</a:t>
            </a:r>
          </a:p>
          <a:p>
            <a:pPr marL="285750" indent="-285750">
              <a:lnSpc>
                <a:spcPct val="90000"/>
              </a:lnSpc>
              <a:buFont typeface="Arial" panose="020B0604020202020204" pitchFamily="34" charset="0"/>
              <a:buChar char="•"/>
            </a:pPr>
            <a:r>
              <a:rPr lang="en-GB" dirty="0">
                <a:latin typeface="SDCC Sans" pitchFamily="2" charset="0"/>
              </a:rPr>
              <a:t>Engaging with communities to establish local demand and priorities.</a:t>
            </a:r>
          </a:p>
          <a:p>
            <a:pPr marL="285750" indent="-285750">
              <a:lnSpc>
                <a:spcPct val="90000"/>
              </a:lnSpc>
              <a:buFont typeface="Arial" panose="020B0604020202020204" pitchFamily="34" charset="0"/>
              <a:buChar char="•"/>
            </a:pPr>
            <a:r>
              <a:rPr lang="en-GB" dirty="0">
                <a:latin typeface="SDCC Sans" pitchFamily="2" charset="0"/>
              </a:rPr>
              <a:t>Developing a clear plan for the </a:t>
            </a:r>
            <a:r>
              <a:rPr lang="en-GB" b="1" u="sng" dirty="0">
                <a:latin typeface="SDCC Sans" pitchFamily="2" charset="0"/>
              </a:rPr>
              <a:t>delivery of new play facilities where both a need and a demand have been identified</a:t>
            </a:r>
            <a:r>
              <a:rPr lang="en-GB" dirty="0">
                <a:latin typeface="SDCC Sans" pitchFamily="2" charset="0"/>
              </a:rPr>
              <a:t>.</a:t>
            </a:r>
          </a:p>
          <a:p>
            <a:pPr marL="285750" indent="-285750">
              <a:lnSpc>
                <a:spcPct val="90000"/>
              </a:lnSpc>
              <a:buFont typeface="Arial" panose="020B0604020202020204" pitchFamily="34" charset="0"/>
              <a:buChar char="•"/>
            </a:pPr>
            <a:r>
              <a:rPr lang="en-GB" dirty="0">
                <a:latin typeface="SDCC Sans" pitchFamily="2" charset="0"/>
              </a:rPr>
              <a:t>Using this information to inform a new Playground Construction Programme.</a:t>
            </a:r>
          </a:p>
          <a:p>
            <a:pPr>
              <a:lnSpc>
                <a:spcPct val="90000"/>
              </a:lnSpc>
            </a:pPr>
            <a:r>
              <a:rPr lang="en-GB" dirty="0">
                <a:latin typeface="SDCC Sans" pitchFamily="2" charset="0"/>
              </a:rPr>
              <a:t>Finally, this Play Policy is a living document. To remain relevant and responsive, it will be reviewed every five years, ensuring that play provision continues to evolve in line with demographic changes, community needs, and best practice standards.</a:t>
            </a:r>
          </a:p>
        </p:txBody>
      </p:sp>
      <p:pic>
        <p:nvPicPr>
          <p:cNvPr id="9" name="Picture Placeholder 8">
            <a:extLst>
              <a:ext uri="{FF2B5EF4-FFF2-40B4-BE49-F238E27FC236}">
                <a16:creationId xmlns:a16="http://schemas.microsoft.com/office/drawing/2014/main" id="{79461911-7921-2772-4E07-753F6C8DDC3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5833" b="5833"/>
          <a:stretch/>
        </p:blipFill>
        <p:spPr>
          <a:xfrm>
            <a:off x="7680176" y="1328502"/>
            <a:ext cx="3280980" cy="4346416"/>
          </a:xfrm>
        </p:spPr>
      </p:pic>
      <p:sp>
        <p:nvSpPr>
          <p:cNvPr id="10" name="Text Placeholder 2">
            <a:extLst>
              <a:ext uri="{FF2B5EF4-FFF2-40B4-BE49-F238E27FC236}">
                <a16:creationId xmlns:a16="http://schemas.microsoft.com/office/drawing/2014/main" id="{1520F26D-048A-E289-B2C4-17F3E0776CF7}"/>
              </a:ext>
            </a:extLst>
          </p:cNvPr>
          <p:cNvSpPr txBox="1">
            <a:spLocks/>
          </p:cNvSpPr>
          <p:nvPr/>
        </p:nvSpPr>
        <p:spPr>
          <a:xfrm>
            <a:off x="3876909" y="6237312"/>
            <a:ext cx="4438181" cy="343670"/>
          </a:xfrm>
          <a:prstGeom prst="roundRect">
            <a:avLst/>
          </a:prstGeom>
        </p:spPr>
        <p:txBody>
          <a:bodyPr vert="horz" lIns="0" tIns="0" rIns="0" bIns="0" rtlCol="0">
            <a:normAutofit/>
          </a:bodyPr>
          <a:lstStyle>
            <a:lvl1pPr marL="0" algn="ctr" eaLnBrk="1" hangingPunct="1">
              <a:defRPr sz="1450">
                <a:solidFill>
                  <a:schemeClr val="bg1"/>
                </a:solidFill>
                <a:latin typeface="+mn-lt"/>
                <a:ea typeface="+mn-ea"/>
                <a:cs typeface="Arial" panose="020B0604020202020204" pitchFamily="34" charset="0"/>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r>
              <a:rPr lang="en-US" dirty="0">
                <a:latin typeface="SDCC Sans" pitchFamily="2" charset="0"/>
              </a:rPr>
              <a:t>The Nature Of Play</a:t>
            </a:r>
          </a:p>
        </p:txBody>
      </p:sp>
    </p:spTree>
    <p:extLst>
      <p:ext uri="{BB962C8B-B14F-4D97-AF65-F5344CB8AC3E}">
        <p14:creationId xmlns:p14="http://schemas.microsoft.com/office/powerpoint/2010/main" val="1025009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1573</TotalTime>
  <Words>445</Words>
  <Application>Microsoft Office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Aptos Display</vt:lpstr>
      <vt:lpstr>Arial</vt:lpstr>
      <vt:lpstr>SDCC Display</vt:lpstr>
      <vt:lpstr>SDCC Sans</vt:lpstr>
      <vt:lpstr>Symbol</vt:lpstr>
      <vt:lpstr>Office Theme</vt:lpstr>
      <vt:lpstr>SDCC Master</vt:lpstr>
      <vt:lpstr>The Nature Of Play</vt:lpstr>
      <vt:lpstr>Why Play Matters: physical and  mental health, socialisation, learning, creativity, independence, friendships, happiness, strong communities</vt:lpstr>
      <vt:lpstr>Background- Playground Construction Programme</vt:lpstr>
      <vt:lpstr>SDCC envisions a County where all children have access to safe high-quality playspaces close to home that are inclusive, nature-connected and supportive of their health, happiness and wellbeing.</vt:lpstr>
      <vt:lpstr>Key Policy Framework</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Laurence Colleran</dc:creator>
  <cp:lastModifiedBy>Suzanne Furlong</cp:lastModifiedBy>
  <cp:revision>2</cp:revision>
  <dcterms:created xsi:type="dcterms:W3CDTF">2025-09-01T10:36:01Z</dcterms:created>
  <dcterms:modified xsi:type="dcterms:W3CDTF">2025-09-08T09:40:58Z</dcterms:modified>
</cp:coreProperties>
</file>