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6" r:id="rId3"/>
    <p:sldId id="277" r:id="rId4"/>
    <p:sldId id="278" r:id="rId5"/>
    <p:sldId id="279" r:id="rId6"/>
    <p:sldId id="280" r:id="rId7"/>
    <p:sldId id="274" r:id="rId8"/>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6B05F-5867-48A6-BFB0-7687F24BBF31}" v="3" dt="2025-09-03T11:00:56.67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57" d="100"/>
          <a:sy n="57" d="100"/>
        </p:scale>
        <p:origin x="140" y="68"/>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ie Lee" userId="690c9464-99a1-4d9e-8929-a4299d954889" providerId="ADAL" clId="{DB06B05F-5867-48A6-BFB0-7687F24BBF31}"/>
    <pc:docChg chg="undo redo custSel delSld modSld">
      <pc:chgData name="Bernie Lee" userId="690c9464-99a1-4d9e-8929-a4299d954889" providerId="ADAL" clId="{DB06B05F-5867-48A6-BFB0-7687F24BBF31}" dt="2025-09-03T11:09:56.254" v="182" actId="120"/>
      <pc:docMkLst>
        <pc:docMk/>
      </pc:docMkLst>
      <pc:sldChg chg="modSp mod">
        <pc:chgData name="Bernie Lee" userId="690c9464-99a1-4d9e-8929-a4299d954889" providerId="ADAL" clId="{DB06B05F-5867-48A6-BFB0-7687F24BBF31}" dt="2025-09-03T10:47:15.578" v="48" actId="20577"/>
        <pc:sldMkLst>
          <pc:docMk/>
          <pc:sldMk cId="193055187" sldId="256"/>
        </pc:sldMkLst>
        <pc:spChg chg="mod">
          <ac:chgData name="Bernie Lee" userId="690c9464-99a1-4d9e-8929-a4299d954889" providerId="ADAL" clId="{DB06B05F-5867-48A6-BFB0-7687F24BBF31}" dt="2025-09-03T10:47:15.578" v="48" actId="20577"/>
          <ac:spMkLst>
            <pc:docMk/>
            <pc:sldMk cId="193055187" sldId="256"/>
            <ac:spMk id="2" creationId="{0FB241BB-59EA-A1A3-46CF-4A5994096217}"/>
          </ac:spMkLst>
        </pc:spChg>
        <pc:spChg chg="mod">
          <ac:chgData name="Bernie Lee" userId="690c9464-99a1-4d9e-8929-a4299d954889" providerId="ADAL" clId="{DB06B05F-5867-48A6-BFB0-7687F24BBF31}" dt="2025-09-03T10:46:32.456" v="17" actId="20577"/>
          <ac:spMkLst>
            <pc:docMk/>
            <pc:sldMk cId="193055187" sldId="256"/>
            <ac:spMk id="4" creationId="{0D97371B-86FF-CF4D-6BCE-AD0FE91F864C}"/>
          </ac:spMkLst>
        </pc:spChg>
        <pc:spChg chg="mod">
          <ac:chgData name="Bernie Lee" userId="690c9464-99a1-4d9e-8929-a4299d954889" providerId="ADAL" clId="{DB06B05F-5867-48A6-BFB0-7687F24BBF31}" dt="2025-09-03T10:46:56.951" v="39" actId="14100"/>
          <ac:spMkLst>
            <pc:docMk/>
            <pc:sldMk cId="193055187" sldId="256"/>
            <ac:spMk id="6" creationId="{241CC73E-20C9-2029-3F14-55629BD99A8A}"/>
          </ac:spMkLst>
        </pc:spChg>
      </pc:sldChg>
      <pc:sldChg chg="del">
        <pc:chgData name="Bernie Lee" userId="690c9464-99a1-4d9e-8929-a4299d954889" providerId="ADAL" clId="{DB06B05F-5867-48A6-BFB0-7687F24BBF31}" dt="2025-09-03T10:50:12.314" v="49" actId="2696"/>
        <pc:sldMkLst>
          <pc:docMk/>
          <pc:sldMk cId="2662667836" sldId="258"/>
        </pc:sldMkLst>
      </pc:sldChg>
      <pc:sldChg chg="del">
        <pc:chgData name="Bernie Lee" userId="690c9464-99a1-4d9e-8929-a4299d954889" providerId="ADAL" clId="{DB06B05F-5867-48A6-BFB0-7687F24BBF31}" dt="2025-09-03T10:50:23.280" v="50" actId="2696"/>
        <pc:sldMkLst>
          <pc:docMk/>
          <pc:sldMk cId="422811384" sldId="262"/>
        </pc:sldMkLst>
      </pc:sldChg>
      <pc:sldChg chg="del">
        <pc:chgData name="Bernie Lee" userId="690c9464-99a1-4d9e-8929-a4299d954889" providerId="ADAL" clId="{DB06B05F-5867-48A6-BFB0-7687F24BBF31}" dt="2025-09-03T10:50:29.935" v="51" actId="2696"/>
        <pc:sldMkLst>
          <pc:docMk/>
          <pc:sldMk cId="1991697222" sldId="269"/>
        </pc:sldMkLst>
      </pc:sldChg>
      <pc:sldChg chg="del">
        <pc:chgData name="Bernie Lee" userId="690c9464-99a1-4d9e-8929-a4299d954889" providerId="ADAL" clId="{DB06B05F-5867-48A6-BFB0-7687F24BBF31}" dt="2025-09-03T10:50:34.894" v="52" actId="2696"/>
        <pc:sldMkLst>
          <pc:docMk/>
          <pc:sldMk cId="3206236446" sldId="275"/>
        </pc:sldMkLst>
      </pc:sldChg>
      <pc:sldChg chg="addSp delSp modSp mod">
        <pc:chgData name="Bernie Lee" userId="690c9464-99a1-4d9e-8929-a4299d954889" providerId="ADAL" clId="{DB06B05F-5867-48A6-BFB0-7687F24BBF31}" dt="2025-09-03T11:09:25.926" v="177" actId="120"/>
        <pc:sldMkLst>
          <pc:docMk/>
          <pc:sldMk cId="630811534" sldId="276"/>
        </pc:sldMkLst>
        <pc:spChg chg="mod">
          <ac:chgData name="Bernie Lee" userId="690c9464-99a1-4d9e-8929-a4299d954889" providerId="ADAL" clId="{DB06B05F-5867-48A6-BFB0-7687F24BBF31}" dt="2025-09-03T10:52:59.650" v="86" actId="20577"/>
          <ac:spMkLst>
            <pc:docMk/>
            <pc:sldMk cId="630811534" sldId="276"/>
            <ac:spMk id="2" creationId="{B18A5AF3-B6D8-BC74-E8BD-D5C1D2877C98}"/>
          </ac:spMkLst>
        </pc:spChg>
        <pc:spChg chg="mod">
          <ac:chgData name="Bernie Lee" userId="690c9464-99a1-4d9e-8929-a4299d954889" providerId="ADAL" clId="{DB06B05F-5867-48A6-BFB0-7687F24BBF31}" dt="2025-09-03T11:09:25.926" v="177" actId="120"/>
          <ac:spMkLst>
            <pc:docMk/>
            <pc:sldMk cId="630811534" sldId="276"/>
            <ac:spMk id="3" creationId="{BBEECD0E-C0D7-C573-4CAC-08C1F7BFB2CD}"/>
          </ac:spMkLst>
        </pc:spChg>
        <pc:spChg chg="add del mod">
          <ac:chgData name="Bernie Lee" userId="690c9464-99a1-4d9e-8929-a4299d954889" providerId="ADAL" clId="{DB06B05F-5867-48A6-BFB0-7687F24BBF31}" dt="2025-09-03T10:56:24.959" v="91" actId="21"/>
          <ac:spMkLst>
            <pc:docMk/>
            <pc:sldMk cId="630811534" sldId="276"/>
            <ac:spMk id="5" creationId="{D5B39833-E5BD-9BA9-F62C-5302212F6F6D}"/>
          </ac:spMkLst>
        </pc:spChg>
        <pc:picChg chg="del">
          <ac:chgData name="Bernie Lee" userId="690c9464-99a1-4d9e-8929-a4299d954889" providerId="ADAL" clId="{DB06B05F-5867-48A6-BFB0-7687F24BBF31}" dt="2025-09-03T10:54:11.707" v="90" actId="478"/>
          <ac:picMkLst>
            <pc:docMk/>
            <pc:sldMk cId="630811534" sldId="276"/>
            <ac:picMk id="6" creationId="{C7008D53-F384-7572-2A20-FCA28051DAFE}"/>
          </ac:picMkLst>
        </pc:picChg>
      </pc:sldChg>
      <pc:sldChg chg="addSp delSp modSp mod">
        <pc:chgData name="Bernie Lee" userId="690c9464-99a1-4d9e-8929-a4299d954889" providerId="ADAL" clId="{DB06B05F-5867-48A6-BFB0-7687F24BBF31}" dt="2025-09-03T11:09:47.400" v="181" actId="120"/>
        <pc:sldMkLst>
          <pc:docMk/>
          <pc:sldMk cId="3926356204" sldId="277"/>
        </pc:sldMkLst>
        <pc:spChg chg="mod">
          <ac:chgData name="Bernie Lee" userId="690c9464-99a1-4d9e-8929-a4299d954889" providerId="ADAL" clId="{DB06B05F-5867-48A6-BFB0-7687F24BBF31}" dt="2025-09-03T10:58:03.515" v="133" actId="20577"/>
          <ac:spMkLst>
            <pc:docMk/>
            <pc:sldMk cId="3926356204" sldId="277"/>
            <ac:spMk id="2" creationId="{2E4CD7B8-1352-0C3B-04A3-E8678E5EBC6F}"/>
          </ac:spMkLst>
        </pc:spChg>
        <pc:spChg chg="mod">
          <ac:chgData name="Bernie Lee" userId="690c9464-99a1-4d9e-8929-a4299d954889" providerId="ADAL" clId="{DB06B05F-5867-48A6-BFB0-7687F24BBF31}" dt="2025-09-03T11:09:47.400" v="181" actId="120"/>
          <ac:spMkLst>
            <pc:docMk/>
            <pc:sldMk cId="3926356204" sldId="277"/>
            <ac:spMk id="3" creationId="{84A7CE4A-D4DF-F00C-3C2B-F942443F1639}"/>
          </ac:spMkLst>
        </pc:spChg>
        <pc:spChg chg="add del mod">
          <ac:chgData name="Bernie Lee" userId="690c9464-99a1-4d9e-8929-a4299d954889" providerId="ADAL" clId="{DB06B05F-5867-48A6-BFB0-7687F24BBF31}" dt="2025-09-03T10:58:44.014" v="135" actId="21"/>
          <ac:spMkLst>
            <pc:docMk/>
            <pc:sldMk cId="3926356204" sldId="277"/>
            <ac:spMk id="5" creationId="{EE20BF63-9C41-7C54-EEE4-774813A6ED2B}"/>
          </ac:spMkLst>
        </pc:spChg>
        <pc:picChg chg="del">
          <ac:chgData name="Bernie Lee" userId="690c9464-99a1-4d9e-8929-a4299d954889" providerId="ADAL" clId="{DB06B05F-5867-48A6-BFB0-7687F24BBF31}" dt="2025-09-03T10:58:40.384" v="134" actId="21"/>
          <ac:picMkLst>
            <pc:docMk/>
            <pc:sldMk cId="3926356204" sldId="277"/>
            <ac:picMk id="6" creationId="{68AA0FDF-132D-BCA2-C282-C06E5C1D97C4}"/>
          </ac:picMkLst>
        </pc:picChg>
      </pc:sldChg>
      <pc:sldChg chg="addSp delSp modSp mod">
        <pc:chgData name="Bernie Lee" userId="690c9464-99a1-4d9e-8929-a4299d954889" providerId="ADAL" clId="{DB06B05F-5867-48A6-BFB0-7687F24BBF31}" dt="2025-09-03T11:09:56.254" v="182" actId="120"/>
        <pc:sldMkLst>
          <pc:docMk/>
          <pc:sldMk cId="3651039734" sldId="278"/>
        </pc:sldMkLst>
        <pc:spChg chg="mod">
          <ac:chgData name="Bernie Lee" userId="690c9464-99a1-4d9e-8929-a4299d954889" providerId="ADAL" clId="{DB06B05F-5867-48A6-BFB0-7687F24BBF31}" dt="2025-09-03T11:00:26.148" v="157" actId="20577"/>
          <ac:spMkLst>
            <pc:docMk/>
            <pc:sldMk cId="3651039734" sldId="278"/>
            <ac:spMk id="2" creationId="{A623F250-6271-2207-FD92-8EFBA9A2B3A8}"/>
          </ac:spMkLst>
        </pc:spChg>
        <pc:spChg chg="mod">
          <ac:chgData name="Bernie Lee" userId="690c9464-99a1-4d9e-8929-a4299d954889" providerId="ADAL" clId="{DB06B05F-5867-48A6-BFB0-7687F24BBF31}" dt="2025-09-03T11:09:56.254" v="182" actId="120"/>
          <ac:spMkLst>
            <pc:docMk/>
            <pc:sldMk cId="3651039734" sldId="278"/>
            <ac:spMk id="3" creationId="{6A7B5D30-1014-6A0F-7617-BB0C4C31D97F}"/>
          </ac:spMkLst>
        </pc:spChg>
        <pc:spChg chg="add del mod">
          <ac:chgData name="Bernie Lee" userId="690c9464-99a1-4d9e-8929-a4299d954889" providerId="ADAL" clId="{DB06B05F-5867-48A6-BFB0-7687F24BBF31}" dt="2025-09-03T11:00:05.147" v="144" actId="21"/>
          <ac:spMkLst>
            <pc:docMk/>
            <pc:sldMk cId="3651039734" sldId="278"/>
            <ac:spMk id="5" creationId="{35067F5B-9976-7FEC-5C8F-9189A04C047A}"/>
          </ac:spMkLst>
        </pc:spChg>
        <pc:picChg chg="del">
          <ac:chgData name="Bernie Lee" userId="690c9464-99a1-4d9e-8929-a4299d954889" providerId="ADAL" clId="{DB06B05F-5867-48A6-BFB0-7687F24BBF31}" dt="2025-09-03T11:00:02.141" v="143" actId="21"/>
          <ac:picMkLst>
            <pc:docMk/>
            <pc:sldMk cId="3651039734" sldId="278"/>
            <ac:picMk id="6" creationId="{71734BD6-7A53-63DB-BE94-C413120D98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9/4/2025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mailto:eswaine@sdcublincoco.ie"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Arts Office September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Richie O’Sullivan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September 2025</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815C-D5EB-3903-85C5-195C1DC70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A5AF3-B6D8-BC74-E8BD-D5C1D2877C98}"/>
              </a:ext>
            </a:extLst>
          </p:cNvPr>
          <p:cNvSpPr>
            <a:spLocks noGrp="1"/>
          </p:cNvSpPr>
          <p:nvPr>
            <p:ph type="title"/>
          </p:nvPr>
        </p:nvSpPr>
        <p:spPr/>
        <p:txBody>
          <a:bodyPr/>
          <a:lstStyle/>
          <a:p>
            <a:r>
              <a:rPr lang="en-US" dirty="0"/>
              <a:t>Arts Grants for Approval</a:t>
            </a:r>
          </a:p>
        </p:txBody>
      </p:sp>
      <p:sp>
        <p:nvSpPr>
          <p:cNvPr id="3" name="Text Placeholder 2">
            <a:extLst>
              <a:ext uri="{FF2B5EF4-FFF2-40B4-BE49-F238E27FC236}">
                <a16:creationId xmlns:a16="http://schemas.microsoft.com/office/drawing/2014/main" id="{BBEECD0E-C0D7-C573-4CAC-08C1F7BFB2CD}"/>
              </a:ext>
            </a:extLst>
          </p:cNvPr>
          <p:cNvSpPr>
            <a:spLocks noGrp="1"/>
          </p:cNvSpPr>
          <p:nvPr>
            <p:ph type="body" idx="1"/>
          </p:nvPr>
        </p:nvSpPr>
        <p:spPr>
          <a:xfrm>
            <a:off x="623392" y="2060848"/>
            <a:ext cx="10416066" cy="4208255"/>
          </a:xfrm>
        </p:spPr>
        <p:txBody>
          <a:bodyPr>
            <a:normAutofit/>
          </a:bodyPr>
          <a:lstStyle/>
          <a:p>
            <a:pPr algn="l"/>
            <a:r>
              <a:rPr lang="en-IE" b="1" dirty="0"/>
              <a:t>Knocklyon Literary Festival 2025</a:t>
            </a:r>
            <a:endParaRPr lang="en-IE" dirty="0"/>
          </a:p>
          <a:p>
            <a:pPr algn="l">
              <a:lnSpc>
                <a:spcPct val="150000"/>
              </a:lnSpc>
            </a:pPr>
            <a:r>
              <a:rPr lang="en-IE" dirty="0"/>
              <a:t>Knocklyon Literary Festival are seeking financial support for their </a:t>
            </a:r>
            <a:r>
              <a:rPr lang="en-IE"/>
              <a:t>2025 Literary Festival</a:t>
            </a:r>
            <a:r>
              <a:rPr lang="en-IE" dirty="0"/>
              <a:t>. Over three evenings and four days, in September 15 artists, writers, and facilitators representing the diversity of the literacy community in Ireland, will participate in the festival </a:t>
            </a:r>
            <a:r>
              <a:rPr lang="en-IE" dirty="0" err="1"/>
              <a:t>progrqamme</a:t>
            </a:r>
            <a:r>
              <a:rPr lang="en-IE" dirty="0"/>
              <a:t>. </a:t>
            </a:r>
          </a:p>
          <a:p>
            <a:pPr algn="l">
              <a:lnSpc>
                <a:spcPct val="150000"/>
              </a:lnSpc>
            </a:pPr>
            <a:r>
              <a:rPr lang="en-IE" dirty="0"/>
              <a:t>Creative Workshops will be provided for adults, with an emphasis on writing for wellness with special events aimed at promoting the beneficial effects of writing, on mental health. Their director Carolann Copland, already and accomplished author and facilitator will curate this specialist area.</a:t>
            </a:r>
          </a:p>
          <a:p>
            <a:pPr algn="l">
              <a:lnSpc>
                <a:spcPct val="150000"/>
              </a:lnSpc>
            </a:pPr>
            <a:r>
              <a:rPr lang="en-IE" dirty="0"/>
              <a:t>The Arts Office recommends that a grant of €2,900 be allocated to Knocklyon Literary Festival towards the cost of engaging workshop facilitators, rental of venues, and advertising/Marketing for their festival.</a:t>
            </a:r>
          </a:p>
        </p:txBody>
      </p:sp>
    </p:spTree>
    <p:extLst>
      <p:ext uri="{BB962C8B-B14F-4D97-AF65-F5344CB8AC3E}">
        <p14:creationId xmlns:p14="http://schemas.microsoft.com/office/powerpoint/2010/main" val="63081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2792-82AB-1FDF-8FE8-40A20EF1B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CD7B8-1352-0C3B-04A3-E8678E5EBC6F}"/>
              </a:ext>
            </a:extLst>
          </p:cNvPr>
          <p:cNvSpPr>
            <a:spLocks noGrp="1"/>
          </p:cNvSpPr>
          <p:nvPr>
            <p:ph type="title"/>
          </p:nvPr>
        </p:nvSpPr>
        <p:spPr/>
        <p:txBody>
          <a:bodyPr>
            <a:normAutofit/>
          </a:bodyPr>
          <a:lstStyle/>
          <a:p>
            <a:r>
              <a:rPr lang="en-US" dirty="0"/>
              <a:t>Arts Report</a:t>
            </a:r>
          </a:p>
        </p:txBody>
      </p:sp>
      <p:sp>
        <p:nvSpPr>
          <p:cNvPr id="3" name="Text Placeholder 2">
            <a:extLst>
              <a:ext uri="{FF2B5EF4-FFF2-40B4-BE49-F238E27FC236}">
                <a16:creationId xmlns:a16="http://schemas.microsoft.com/office/drawing/2014/main" id="{84A7CE4A-D4DF-F00C-3C2B-F942443F1639}"/>
              </a:ext>
            </a:extLst>
          </p:cNvPr>
          <p:cNvSpPr>
            <a:spLocks noGrp="1"/>
          </p:cNvSpPr>
          <p:nvPr>
            <p:ph type="body" idx="1"/>
          </p:nvPr>
        </p:nvSpPr>
        <p:spPr>
          <a:xfrm>
            <a:off x="504471" y="1844824"/>
            <a:ext cx="10272050" cy="3580731"/>
          </a:xfrm>
        </p:spPr>
        <p:txBody>
          <a:bodyPr>
            <a:normAutofit/>
          </a:bodyPr>
          <a:lstStyle/>
          <a:p>
            <a:pPr algn="l">
              <a:lnSpc>
                <a:spcPct val="150000"/>
              </a:lnSpc>
            </a:pPr>
            <a:r>
              <a:rPr lang="en-IE" b="1" dirty="0"/>
              <a:t>Creative Ireland: Schools Culture Award Open for Applications</a:t>
            </a:r>
          </a:p>
          <a:p>
            <a:pPr algn="l">
              <a:lnSpc>
                <a:spcPct val="150000"/>
              </a:lnSpc>
            </a:pPr>
            <a:r>
              <a:rPr lang="en-IE" dirty="0"/>
              <a:t>Creative Ireland South Dublin are happy to announce the Schools Culture Award is now open for applications, this award is open to interested schools located in South Dublin County. The initiative seeks to support primary schools, second level schools and programmes that support early school leavers, to engage with an artist to develop programmes and projects that will enrich arts practice in schools in the county, in the disciplines of Drama, Dance and Visual Arts. Awards will be granted in the region of €500 - €2000. The maximum amount of any award is €2000.</a:t>
            </a:r>
          </a:p>
          <a:p>
            <a:pPr lvl="0" algn="l">
              <a:lnSpc>
                <a:spcPct val="150000"/>
              </a:lnSpc>
            </a:pPr>
            <a:r>
              <a:rPr lang="en-IE" dirty="0"/>
              <a:t> Any queries please contact Creative Communities Engagement Officer, Eithne Swaine: </a:t>
            </a:r>
            <a:r>
              <a:rPr lang="en-IE" u="sng" dirty="0">
                <a:hlinkClick r:id="rId2"/>
              </a:rPr>
              <a:t>eswaine@sdcublincoco.ie</a:t>
            </a:r>
            <a:r>
              <a:rPr lang="en-IE" dirty="0"/>
              <a:t> </a:t>
            </a:r>
          </a:p>
          <a:p>
            <a:pPr lvl="0" algn="l">
              <a:lnSpc>
                <a:spcPct val="150000"/>
              </a:lnSpc>
            </a:pPr>
            <a:r>
              <a:rPr lang="en-IE" dirty="0"/>
              <a:t>Deadline: Completed applications must be submitted no later than 5pm on Friday 26</a:t>
            </a:r>
            <a:r>
              <a:rPr lang="en-IE" baseline="30000" dirty="0"/>
              <a:t>th</a:t>
            </a:r>
            <a:r>
              <a:rPr lang="en-IE" dirty="0"/>
              <a:t> September.</a:t>
            </a:r>
          </a:p>
          <a:p>
            <a:pPr lvl="0" algn="l"/>
            <a:endParaRPr lang="en-US" dirty="0"/>
          </a:p>
        </p:txBody>
      </p:sp>
    </p:spTree>
    <p:extLst>
      <p:ext uri="{BB962C8B-B14F-4D97-AF65-F5344CB8AC3E}">
        <p14:creationId xmlns:p14="http://schemas.microsoft.com/office/powerpoint/2010/main" val="392635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6EF2B-9792-E259-38E1-697E7219A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3F250-6271-2207-FD92-8EFBA9A2B3A8}"/>
              </a:ext>
            </a:extLst>
          </p:cNvPr>
          <p:cNvSpPr>
            <a:spLocks noGrp="1"/>
          </p:cNvSpPr>
          <p:nvPr>
            <p:ph type="title"/>
          </p:nvPr>
        </p:nvSpPr>
        <p:spPr>
          <a:xfrm>
            <a:off x="504471" y="471704"/>
            <a:ext cx="4944575" cy="856798"/>
          </a:xfrm>
        </p:spPr>
        <p:txBody>
          <a:bodyPr anchor="ctr">
            <a:normAutofit/>
          </a:bodyPr>
          <a:lstStyle/>
          <a:p>
            <a:r>
              <a:rPr lang="en-US" dirty="0"/>
              <a:t>Public Art</a:t>
            </a:r>
          </a:p>
        </p:txBody>
      </p:sp>
      <p:sp>
        <p:nvSpPr>
          <p:cNvPr id="3" name="Text Placeholder 2">
            <a:extLst>
              <a:ext uri="{FF2B5EF4-FFF2-40B4-BE49-F238E27FC236}">
                <a16:creationId xmlns:a16="http://schemas.microsoft.com/office/drawing/2014/main" id="{6A7B5D30-1014-6A0F-7617-BB0C4C31D97F}"/>
              </a:ext>
            </a:extLst>
          </p:cNvPr>
          <p:cNvSpPr>
            <a:spLocks noGrp="1"/>
          </p:cNvSpPr>
          <p:nvPr>
            <p:ph type="body" idx="1"/>
          </p:nvPr>
        </p:nvSpPr>
        <p:spPr>
          <a:xfrm>
            <a:off x="504470" y="1577340"/>
            <a:ext cx="3675573" cy="4208255"/>
          </a:xfrm>
        </p:spPr>
        <p:txBody>
          <a:bodyPr>
            <a:normAutofit/>
          </a:bodyPr>
          <a:lstStyle/>
          <a:p>
            <a:pPr>
              <a:lnSpc>
                <a:spcPct val="90000"/>
              </a:lnSpc>
            </a:pPr>
            <a:r>
              <a:rPr lang="en-IE" sz="1200" b="1"/>
              <a:t>Public Art </a:t>
            </a:r>
            <a:endParaRPr lang="en-IE" sz="1200"/>
          </a:p>
          <a:p>
            <a:pPr lvl="0">
              <a:lnSpc>
                <a:spcPct val="90000"/>
              </a:lnSpc>
            </a:pPr>
            <a:r>
              <a:rPr lang="en-IE" sz="1200"/>
              <a:t>In August, Richie O’Sullivan joined the Arts Office in the role of Assistant Arts Officer - Public Art. </a:t>
            </a:r>
          </a:p>
          <a:p>
            <a:pPr lvl="0">
              <a:lnSpc>
                <a:spcPct val="90000"/>
              </a:lnSpc>
            </a:pPr>
            <a:r>
              <a:rPr lang="en-IE" sz="1200"/>
              <a:t>In July, four</a:t>
            </a:r>
            <a:r>
              <a:rPr lang="en-IE" sz="1200" b="1"/>
              <a:t> </a:t>
            </a:r>
            <a:r>
              <a:rPr lang="en-IE" sz="1200"/>
              <a:t>new Public Art commissions were selected by peer panel as part of In Context Strand 2 following an open call. The theme for this award is a focus on climate action, environment, tackling the urgency of climate change, and champion sustainability and / or biodiversity in the context of South Dublin County.</a:t>
            </a:r>
          </a:p>
          <a:p>
            <a:pPr lvl="1">
              <a:lnSpc>
                <a:spcPct val="90000"/>
              </a:lnSpc>
            </a:pPr>
            <a:r>
              <a:rPr lang="en-IE" sz="1200">
                <a:solidFill>
                  <a:schemeClr val="bg1"/>
                </a:solidFill>
              </a:rPr>
              <a:t>Dennis Connolly and Anne Cleary have been awarded €44,000 to undertake a Public Art project in Templeogue and Rathfarnham.  They are also currently engaged in a project centred around the Dodder. </a:t>
            </a:r>
          </a:p>
          <a:p>
            <a:pPr lvl="1">
              <a:lnSpc>
                <a:spcPct val="90000"/>
              </a:lnSpc>
            </a:pPr>
            <a:endParaRPr lang="en-IE" sz="1200">
              <a:solidFill>
                <a:schemeClr val="bg1"/>
              </a:solidFill>
            </a:endParaRPr>
          </a:p>
          <a:p>
            <a:pPr lvl="1">
              <a:lnSpc>
                <a:spcPct val="90000"/>
              </a:lnSpc>
            </a:pPr>
            <a:r>
              <a:rPr lang="en-IE" sz="1200">
                <a:solidFill>
                  <a:schemeClr val="bg1"/>
                </a:solidFill>
              </a:rPr>
              <a:t>Katie Watchorn and Áine Mac Giolla </a:t>
            </a:r>
            <a:r>
              <a:rPr lang="en-IE" sz="1200" err="1">
                <a:solidFill>
                  <a:schemeClr val="bg1"/>
                </a:solidFill>
              </a:rPr>
              <a:t>Bhríde</a:t>
            </a:r>
            <a:r>
              <a:rPr lang="en-IE" sz="1200">
                <a:solidFill>
                  <a:schemeClr val="bg1"/>
                </a:solidFill>
              </a:rPr>
              <a:t> have been awarded €25,000 to undertake a Public Art project in the Knocklyon.</a:t>
            </a:r>
          </a:p>
          <a:p>
            <a:pPr lvl="1">
              <a:lnSpc>
                <a:spcPct val="90000"/>
              </a:lnSpc>
            </a:pPr>
            <a:endParaRPr lang="en-IE" sz="1200">
              <a:solidFill>
                <a:schemeClr val="bg1"/>
              </a:solidFill>
            </a:endParaRPr>
          </a:p>
          <a:p>
            <a:pPr lvl="1">
              <a:lnSpc>
                <a:spcPct val="90000"/>
              </a:lnSpc>
            </a:pPr>
            <a:r>
              <a:rPr lang="en-IE" sz="1200">
                <a:solidFill>
                  <a:schemeClr val="bg1"/>
                </a:solidFill>
              </a:rPr>
              <a:t>Over the coming month, we will support Dennis, Anne, Katie, and Áine to engage with groups and communities of interest in these areas.</a:t>
            </a:r>
          </a:p>
          <a:p>
            <a:pPr>
              <a:lnSpc>
                <a:spcPct val="90000"/>
              </a:lnSpc>
            </a:pPr>
            <a:endParaRPr lang="en-US" sz="1200"/>
          </a:p>
        </p:txBody>
      </p:sp>
      <p:pic>
        <p:nvPicPr>
          <p:cNvPr id="2050" name="Picture 2">
            <a:extLst>
              <a:ext uri="{FF2B5EF4-FFF2-40B4-BE49-F238E27FC236}">
                <a16:creationId xmlns:a16="http://schemas.microsoft.com/office/drawing/2014/main" id="{A698EA44-E8CB-004C-F570-745BB8F04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173" r="-2" b="9053"/>
          <a:stretch>
            <a:fillRect/>
          </a:stretch>
        </p:blipFill>
        <p:spPr bwMode="auto">
          <a:xfrm>
            <a:off x="4600241" y="1577802"/>
            <a:ext cx="7086934" cy="4346416"/>
          </a:xfrm>
          <a:prstGeom prst="roundRect">
            <a:avLst>
              <a:gd name="adj" fmla="val 10628"/>
            </a:avLst>
          </a:prstGeom>
          <a:solidFill>
            <a:srgbClr val="FFFFFF"/>
          </a:solidFill>
        </p:spPr>
      </p:pic>
    </p:spTree>
    <p:extLst>
      <p:ext uri="{BB962C8B-B14F-4D97-AF65-F5344CB8AC3E}">
        <p14:creationId xmlns:p14="http://schemas.microsoft.com/office/powerpoint/2010/main" val="365103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3534D-6CC6-C25B-38EB-E6FE8767EFD2}"/>
              </a:ext>
            </a:extLst>
          </p:cNvPr>
          <p:cNvSpPr>
            <a:spLocks noGrp="1"/>
          </p:cNvSpPr>
          <p:nvPr>
            <p:ph type="title"/>
          </p:nvPr>
        </p:nvSpPr>
        <p:spPr>
          <a:xfrm>
            <a:off x="504471" y="471704"/>
            <a:ext cx="4944575" cy="856798"/>
          </a:xfrm>
        </p:spPr>
        <p:txBody>
          <a:bodyPr anchor="ctr">
            <a:normAutofit/>
          </a:bodyPr>
          <a:lstStyle/>
          <a:p>
            <a:r>
              <a:rPr lang="en-US" dirty="0"/>
              <a:t>South Dublin Live</a:t>
            </a:r>
          </a:p>
        </p:txBody>
      </p:sp>
      <p:sp>
        <p:nvSpPr>
          <p:cNvPr id="3" name="Text Placeholder 2">
            <a:extLst>
              <a:ext uri="{FF2B5EF4-FFF2-40B4-BE49-F238E27FC236}">
                <a16:creationId xmlns:a16="http://schemas.microsoft.com/office/drawing/2014/main" id="{4BEFC09D-BC45-3E18-793A-5CA459B47877}"/>
              </a:ext>
            </a:extLst>
          </p:cNvPr>
          <p:cNvSpPr>
            <a:spLocks noGrp="1"/>
          </p:cNvSpPr>
          <p:nvPr>
            <p:ph type="body" idx="1"/>
          </p:nvPr>
        </p:nvSpPr>
        <p:spPr>
          <a:xfrm>
            <a:off x="504470" y="1577340"/>
            <a:ext cx="3675573" cy="4208255"/>
          </a:xfrm>
        </p:spPr>
        <p:txBody>
          <a:bodyPr>
            <a:normAutofit fontScale="92500"/>
          </a:bodyPr>
          <a:lstStyle/>
          <a:p>
            <a:pPr lvl="0">
              <a:lnSpc>
                <a:spcPct val="150000"/>
              </a:lnSpc>
            </a:pPr>
            <a:r>
              <a:rPr lang="en-IE" dirty="0"/>
              <a:t>Following the successful South Dublin Live events in Rathfarnham Castle in August by Dunne &amp; Hernandez and </a:t>
            </a:r>
            <a:r>
              <a:rPr lang="en-IE" dirty="0" err="1"/>
              <a:t>Linfardia</a:t>
            </a:r>
            <a:r>
              <a:rPr lang="en-IE" dirty="0"/>
              <a:t>, </a:t>
            </a:r>
            <a:r>
              <a:rPr lang="en-GB" dirty="0"/>
              <a:t> Rathfarnham Concert Band will perform Jazz, Classical and Music from Musicals &amp; Film with a full orchestra at Rathfarnham Castle Park from 3pm to 4.30pm on Sunday 28</a:t>
            </a:r>
            <a:r>
              <a:rPr lang="en-GB" baseline="30000" dirty="0"/>
              <a:t>th</a:t>
            </a:r>
            <a:r>
              <a:rPr lang="en-GB" dirty="0"/>
              <a:t> of September.</a:t>
            </a:r>
          </a:p>
          <a:p>
            <a:pPr lvl="0">
              <a:lnSpc>
                <a:spcPct val="150000"/>
              </a:lnSpc>
              <a:defRPr/>
            </a:pPr>
            <a:r>
              <a:rPr lang="en-IE" dirty="0">
                <a:solidFill>
                  <a:srgbClr val="FFFFFF"/>
                </a:solidFill>
              </a:rPr>
              <a:t>Soth Dublin Live  also supported a series of outdoor film screenings across the county this Summer including Rathfarnham Castle on 7th Jun and the Park Community Centre  on the 23</a:t>
            </a:r>
            <a:r>
              <a:rPr lang="en-IE" baseline="30000" dirty="0">
                <a:solidFill>
                  <a:srgbClr val="FFFFFF"/>
                </a:solidFill>
              </a:rPr>
              <a:t>rd</a:t>
            </a:r>
            <a:r>
              <a:rPr lang="en-IE" dirty="0">
                <a:solidFill>
                  <a:srgbClr val="FFFFFF"/>
                </a:solidFill>
              </a:rPr>
              <a:t> of  Aug, providing music before the screenings.</a:t>
            </a:r>
          </a:p>
          <a:p>
            <a:pPr lvl="0">
              <a:lnSpc>
                <a:spcPct val="150000"/>
              </a:lnSpc>
            </a:pPr>
            <a:endParaRPr lang="en-US" dirty="0"/>
          </a:p>
        </p:txBody>
      </p:sp>
      <p:pic>
        <p:nvPicPr>
          <p:cNvPr id="1028" name="Picture 4">
            <a:extLst>
              <a:ext uri="{FF2B5EF4-FFF2-40B4-BE49-F238E27FC236}">
                <a16:creationId xmlns:a16="http://schemas.microsoft.com/office/drawing/2014/main" id="{C3394E34-A975-4D8A-F73B-625D460B73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605" r="10907"/>
          <a:stretch>
            <a:fillRect/>
          </a:stretch>
        </p:blipFill>
        <p:spPr bwMode="auto">
          <a:xfrm>
            <a:off x="4652807" y="1577802"/>
            <a:ext cx="3280980" cy="4346416"/>
          </a:xfrm>
          <a:prstGeom prst="roundRect">
            <a:avLst/>
          </a:prstGeom>
          <a:solidFill>
            <a:srgbClr val="FFFFFF"/>
          </a:solidFill>
        </p:spPr>
      </p:pic>
      <p:pic>
        <p:nvPicPr>
          <p:cNvPr id="1026" name="Picture 2">
            <a:extLst>
              <a:ext uri="{FF2B5EF4-FFF2-40B4-BE49-F238E27FC236}">
                <a16:creationId xmlns:a16="http://schemas.microsoft.com/office/drawing/2014/main" id="{5134B5BB-FFA8-DFEE-EAB3-2D36E970DF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661" r="8851"/>
          <a:stretch>
            <a:fillRect/>
          </a:stretch>
        </p:blipFill>
        <p:spPr bwMode="auto">
          <a:xfrm>
            <a:off x="8406550" y="1577802"/>
            <a:ext cx="3280980" cy="4346416"/>
          </a:xfrm>
          <a:prstGeom prst="roundRect">
            <a:avLst/>
          </a:prstGeom>
          <a:solidFill>
            <a:srgbClr val="FFFFFF"/>
          </a:solidFill>
        </p:spPr>
      </p:pic>
      <p:sp>
        <p:nvSpPr>
          <p:cNvPr id="4" name="Rectangle 1">
            <a:extLst>
              <a:ext uri="{FF2B5EF4-FFF2-40B4-BE49-F238E27FC236}">
                <a16:creationId xmlns:a16="http://schemas.microsoft.com/office/drawing/2014/main" id="{C16A190B-5C2E-8526-9EA0-F70729B46B4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Sunday 28 September, 3-4.30pm.</a:t>
            </a:r>
          </a:p>
        </p:txBody>
      </p:sp>
    </p:spTree>
    <p:extLst>
      <p:ext uri="{BB962C8B-B14F-4D97-AF65-F5344CB8AC3E}">
        <p14:creationId xmlns:p14="http://schemas.microsoft.com/office/powerpoint/2010/main" val="379925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FAB3C-9FD1-174C-2248-9A5899B3C5B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722C204-5C30-5EDE-251C-0D5792B448FD}"/>
              </a:ext>
            </a:extLst>
          </p:cNvPr>
          <p:cNvSpPr>
            <a:spLocks noGrp="1"/>
          </p:cNvSpPr>
          <p:nvPr>
            <p:ph type="title"/>
          </p:nvPr>
        </p:nvSpPr>
        <p:spPr>
          <a:xfrm>
            <a:off x="504471" y="471704"/>
            <a:ext cx="7247713" cy="856798"/>
          </a:xfrm>
        </p:spPr>
        <p:txBody>
          <a:bodyPr anchor="ctr">
            <a:normAutofit/>
          </a:bodyPr>
          <a:lstStyle/>
          <a:p>
            <a:pPr fontAlgn="base"/>
            <a:r>
              <a:rPr lang="en-GB" dirty="0"/>
              <a:t>Friday 19th September 2025</a:t>
            </a:r>
            <a:br>
              <a:rPr lang="en-GB" dirty="0"/>
            </a:br>
            <a:r>
              <a:rPr lang="en-GB" sz="1800" dirty="0"/>
              <a:t>Openness | Discovery | Celebration | Belonging</a:t>
            </a:r>
          </a:p>
        </p:txBody>
      </p:sp>
      <p:sp>
        <p:nvSpPr>
          <p:cNvPr id="17" name="TextBox 16">
            <a:extLst>
              <a:ext uri="{FF2B5EF4-FFF2-40B4-BE49-F238E27FC236}">
                <a16:creationId xmlns:a16="http://schemas.microsoft.com/office/drawing/2014/main" id="{FF1C0F4D-1426-4311-EA20-E243BAB4E807}"/>
              </a:ext>
            </a:extLst>
          </p:cNvPr>
          <p:cNvSpPr txBox="1"/>
          <p:nvPr/>
        </p:nvSpPr>
        <p:spPr>
          <a:xfrm>
            <a:off x="489994" y="1328502"/>
            <a:ext cx="7247712" cy="1772665"/>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1092"/>
              </a:spcAft>
              <a:buClrTx/>
              <a:buSzTx/>
              <a:buFontTx/>
              <a:buNone/>
              <a:tabLst/>
              <a:defRPr/>
            </a:pPr>
            <a:endParaRPr lang="en-IE" sz="1455" dirty="0">
              <a:solidFill>
                <a:srgbClr val="FFFFFF"/>
              </a:solidFill>
              <a:latin typeface="Arial" panose="020B0604020202020204"/>
              <a:ea typeface="+mn-ea"/>
              <a:cs typeface="Arial" panose="020B0604020202020204" pitchFamily="34" charset="0"/>
            </a:endParaRPr>
          </a:p>
          <a:p>
            <a:pPr marL="0" marR="0" lvl="0" indent="0" defTabSz="914400" eaLnBrk="1" fontAlgn="auto" latinLnBrk="0" hangingPunct="1">
              <a:lnSpc>
                <a:spcPct val="150000"/>
              </a:lnSpc>
              <a:spcBef>
                <a:spcPts val="0"/>
              </a:spcBef>
              <a:spcAft>
                <a:spcPts val="1092"/>
              </a:spcAft>
              <a:buClrTx/>
              <a:buSzTx/>
              <a:buFontTx/>
              <a:buNone/>
              <a:tabLst/>
              <a:defRPr/>
            </a:pPr>
            <a:r>
              <a:rPr lang="en-GB" sz="1600" dirty="0">
                <a:solidFill>
                  <a:schemeClr val="bg1"/>
                </a:solidFill>
              </a:rPr>
              <a:t>Rathfarnham Castle celebrates Culture Night. </a:t>
            </a:r>
          </a:p>
          <a:p>
            <a:pPr marL="0" marR="0" lvl="0" indent="0" defTabSz="914400" eaLnBrk="1" fontAlgn="auto" latinLnBrk="0" hangingPunct="1">
              <a:lnSpc>
                <a:spcPct val="150000"/>
              </a:lnSpc>
              <a:spcBef>
                <a:spcPts val="0"/>
              </a:spcBef>
              <a:spcAft>
                <a:spcPts val="1092"/>
              </a:spcAft>
              <a:buClrTx/>
              <a:buSzTx/>
              <a:buFontTx/>
              <a:buNone/>
              <a:tabLst/>
              <a:defRPr/>
            </a:pPr>
            <a:r>
              <a:rPr lang="en-GB" sz="1600" dirty="0">
                <a:solidFill>
                  <a:schemeClr val="bg1"/>
                </a:solidFill>
              </a:rPr>
              <a:t>Visit between 4pm -8pm Learn about the sixteenth-century origins of this historic building before exploring some of the finest rooms in Georgian Dublin.</a:t>
            </a:r>
            <a:endParaRPr lang="en-IE" sz="1455" dirty="0">
              <a:solidFill>
                <a:schemeClr val="bg1"/>
              </a:solidFill>
              <a:latin typeface="Arial" panose="020B0604020202020204"/>
              <a:ea typeface="+mn-ea"/>
              <a:cs typeface="Arial" panose="020B0604020202020204" pitchFamily="34" charset="0"/>
            </a:endParaRPr>
          </a:p>
        </p:txBody>
      </p:sp>
      <p:pic>
        <p:nvPicPr>
          <p:cNvPr id="5" name="Picture 4">
            <a:extLst>
              <a:ext uri="{FF2B5EF4-FFF2-40B4-BE49-F238E27FC236}">
                <a16:creationId xmlns:a16="http://schemas.microsoft.com/office/drawing/2014/main" id="{E89DACAF-0F1A-3B88-022C-7DE2CA5E5BA0}"/>
              </a:ext>
            </a:extLst>
          </p:cNvPr>
          <p:cNvPicPr>
            <a:picLocks noChangeAspect="1"/>
          </p:cNvPicPr>
          <p:nvPr/>
        </p:nvPicPr>
        <p:blipFill>
          <a:blip r:embed="rId2"/>
          <a:stretch>
            <a:fillRect/>
          </a:stretch>
        </p:blipFill>
        <p:spPr>
          <a:xfrm>
            <a:off x="335360" y="3957965"/>
            <a:ext cx="4263767" cy="1980806"/>
          </a:xfrm>
          <a:prstGeom prst="rect">
            <a:avLst/>
          </a:prstGeom>
        </p:spPr>
      </p:pic>
    </p:spTree>
    <p:extLst>
      <p:ext uri="{BB962C8B-B14F-4D97-AF65-F5344CB8AC3E}">
        <p14:creationId xmlns:p14="http://schemas.microsoft.com/office/powerpoint/2010/main" val="266438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392</TotalTime>
  <Words>620</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SDCC Master</vt:lpstr>
      <vt:lpstr>SDCC Arts Office September ACM Report</vt:lpstr>
      <vt:lpstr>Arts Grants for Approval</vt:lpstr>
      <vt:lpstr>Arts Report</vt:lpstr>
      <vt:lpstr>Public Art</vt:lpstr>
      <vt:lpstr>South Dublin Live</vt:lpstr>
      <vt:lpstr>Friday 19th September 2025 Openness | Discovery | Celebration | Belonging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Orla Scannell</cp:lastModifiedBy>
  <cp:revision>26</cp:revision>
  <dcterms:created xsi:type="dcterms:W3CDTF">2025-05-27T21:24:40Z</dcterms:created>
  <dcterms:modified xsi:type="dcterms:W3CDTF">2025-09-04T10:15:28Z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