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81" r:id="rId3"/>
    <p:sldId id="277" r:id="rId4"/>
    <p:sldId id="280" r:id="rId5"/>
    <p:sldId id="282" r:id="rId6"/>
    <p:sldId id="274" r:id="rId7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062FCA-789B-4B3A-82C2-752CE5BC51DF}" v="3" dt="2025-09-02T15:41:30.0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8"/>
  </p:normalViewPr>
  <p:slideViewPr>
    <p:cSldViewPr>
      <p:cViewPr varScale="1">
        <p:scale>
          <a:sx n="102" d="100"/>
          <a:sy n="102" d="100"/>
        </p:scale>
        <p:origin x="126" y="29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4-4375-AD7D-BB829E77797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34-4375-AD7D-BB829E77797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34-4375-AD7D-BB829E7779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Sheet2!$A$1:$A$3</c:f>
              <c:strCache>
                <c:ptCount val="3"/>
                <c:pt idx="0">
                  <c:v>Complete to date</c:v>
                </c:pt>
                <c:pt idx="1">
                  <c:v>In conveyance</c:v>
                </c:pt>
                <c:pt idx="2">
                  <c:v>Sale Agreed</c:v>
                </c:pt>
              </c:strCache>
            </c:strRef>
          </c:cat>
          <c:val>
            <c:numRef>
              <c:f>Sheet2!$B$1:$B$3</c:f>
              <c:numCache>
                <c:formatCode>General</c:formatCode>
                <c:ptCount val="3"/>
                <c:pt idx="0">
                  <c:v>60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34-4375-AD7D-BB829E777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Housing for All Delivery Pipeline 2025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8" r:id="rId22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2BDE-211B-E452-080B-DB5FC2860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90" y="2197894"/>
            <a:ext cx="4759356" cy="2462213"/>
          </a:xfrm>
        </p:spPr>
        <p:txBody>
          <a:bodyPr/>
          <a:lstStyle/>
          <a:p>
            <a:pPr algn="ctr"/>
            <a:r>
              <a:rPr lang="en-US" sz="4000" dirty="0"/>
              <a:t>Housing Delivery </a:t>
            </a:r>
            <a:br>
              <a:rPr lang="en-US" sz="4000" dirty="0"/>
            </a:br>
            <a:r>
              <a:rPr lang="en-US" sz="4000" dirty="0"/>
              <a:t>Report </a:t>
            </a:r>
            <a:br>
              <a:rPr lang="en-US" sz="4000" dirty="0"/>
            </a:br>
            <a:br>
              <a:rPr lang="en-US" sz="4000" dirty="0"/>
            </a:br>
            <a:r>
              <a:rPr lang="en-US" sz="2000" dirty="0">
                <a:latin typeface="Gotham Bold"/>
              </a:rPr>
              <a:t>Rathfarnham Templeogue Firhouse Bohernabreena ACM</a:t>
            </a:r>
            <a:br>
              <a:rPr lang="en-US" sz="4000" dirty="0">
                <a:solidFill>
                  <a:srgbClr val="51626F"/>
                </a:solidFill>
                <a:latin typeface="Gotham Bold"/>
              </a:rPr>
            </a:br>
            <a:endParaRPr lang="en-US" sz="40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18C982E-8CFF-DF62-E27D-A3F80CDAFC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/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6C34-D1FE-739E-B7DB-DC98CCDC4F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599910" cy="360000"/>
          </a:xfrm>
        </p:spPr>
        <p:txBody>
          <a:bodyPr/>
          <a:lstStyle/>
          <a:p>
            <a:pPr algn="ctr"/>
            <a:r>
              <a:rPr lang="en-GB" dirty="0"/>
              <a:t>September  2025</a:t>
            </a:r>
          </a:p>
        </p:txBody>
      </p:sp>
    </p:spTree>
    <p:extLst>
      <p:ext uri="{BB962C8B-B14F-4D97-AF65-F5344CB8AC3E}">
        <p14:creationId xmlns:p14="http://schemas.microsoft.com/office/powerpoint/2010/main" val="266266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 ,Potential Units ,textbox ,No. of Potential Units Per LEA ,Housing for All Delivery Pipeline 2025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136B4-1825-8F3B-A379-7F06EE736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0404-466E-1D84-1DAE-E1966179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509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DCC Sans" pitchFamily="2" charset="0"/>
              </a:rPr>
              <a:t>SDCC Build Programme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1FA92-9E1C-9301-1011-20347091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BB3B08-D549-E6D8-C15C-A6ED9BF10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80272"/>
              </p:ext>
            </p:extLst>
          </p:nvPr>
        </p:nvGraphicFramePr>
        <p:xfrm>
          <a:off x="474537" y="1274168"/>
          <a:ext cx="10373991" cy="18840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09095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338048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4566608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171535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LEA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Project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Units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Status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err="1">
                          <a:latin typeface="SDCC Sans" pitchFamily="2" charset="0"/>
                          <a:cs typeface="Arial" panose="020B0604020202020204" pitchFamily="34" charset="0"/>
                        </a:rPr>
                        <a:t>Firhouse</a:t>
                      </a: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IE" sz="1200" dirty="0" err="1">
                          <a:latin typeface="SDCC Sans" pitchFamily="2" charset="0"/>
                          <a:cs typeface="Arial" panose="020B0604020202020204" pitchFamily="34" charset="0"/>
                        </a:rPr>
                        <a:t>Bohernabreena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Homeville – Watercourse Grove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Complete July 2025 – Allocations progressing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Pearse Brothers Park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Construction ongoing. 15 month programme. Age-Friendly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Stocking Avenue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Part 8 advertised July 2025 – closing September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09067"/>
                  </a:ext>
                </a:extLst>
              </a:tr>
            </a:tbl>
          </a:graphicData>
        </a:graphic>
      </p:graphicFrame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D3D26B67-C64F-0DD2-61D5-C9EBF96E6D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13983"/>
          <a:stretch/>
        </p:blipFill>
        <p:spPr>
          <a:xfrm>
            <a:off x="1199456" y="3623231"/>
            <a:ext cx="2813151" cy="2067222"/>
          </a:xfrm>
        </p:spPr>
      </p:pic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2CEEEBB0-31FB-9FE8-23E8-475EFEBED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" b="5360"/>
          <a:stretch/>
        </p:blipFill>
        <p:spPr>
          <a:xfrm>
            <a:off x="6955257" y="3617047"/>
            <a:ext cx="2813151" cy="2067222"/>
          </a:xfrm>
          <a:prstGeom prst="roundRect">
            <a:avLst>
              <a:gd name="adj" fmla="val 10628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AF0A4-A963-F175-634F-DF7768D0839A}"/>
              </a:ext>
            </a:extLst>
          </p:cNvPr>
          <p:cNvSpPr txBox="1"/>
          <p:nvPr/>
        </p:nvSpPr>
        <p:spPr>
          <a:xfrm>
            <a:off x="1591875" y="5881134"/>
            <a:ext cx="202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Pearse Brothers Park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A2A83-AC63-A559-4AB2-35EC50C9D4CD}"/>
              </a:ext>
            </a:extLst>
          </p:cNvPr>
          <p:cNvSpPr txBox="1"/>
          <p:nvPr/>
        </p:nvSpPr>
        <p:spPr>
          <a:xfrm>
            <a:off x="7347676" y="5881133"/>
            <a:ext cx="202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Watercourse Grove </a:t>
            </a:r>
          </a:p>
        </p:txBody>
      </p:sp>
    </p:spTree>
    <p:extLst>
      <p:ext uri="{BB962C8B-B14F-4D97-AF65-F5344CB8AC3E}">
        <p14:creationId xmlns:p14="http://schemas.microsoft.com/office/powerpoint/2010/main" val="238251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713E9-4266-0C08-4C34-FF47E0C0D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82C6-7EBA-27CB-0D98-F66777A8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509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DCC Sans" pitchFamily="2" charset="0"/>
              </a:rPr>
              <a:t>AHB &amp; Part V Delivery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B3FBC-E1DC-12D8-D0EA-4F7967A4B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D2F7D2-A361-1EFB-B38D-F6B49004A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33319"/>
              </p:ext>
            </p:extLst>
          </p:nvPr>
        </p:nvGraphicFramePr>
        <p:xfrm>
          <a:off x="474537" y="1274168"/>
          <a:ext cx="1037399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446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125446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55649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4566608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171535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SDCC Sans" pitchFamily="2" charset="0"/>
                        </a:rPr>
                        <a:t>LEA</a:t>
                      </a:r>
                      <a:endParaRPr lang="en-IE" sz="14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SDCC Sans" pitchFamily="2" charset="0"/>
                        </a:rPr>
                        <a:t>Project</a:t>
                      </a:r>
                      <a:endParaRPr lang="en-IE" sz="14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SDCC Sans" pitchFamily="2" charset="0"/>
                        </a:rPr>
                        <a:t>Expected Units</a:t>
                      </a:r>
                      <a:endParaRPr lang="en-IE" sz="14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SDCC Sans" pitchFamily="2" charset="0"/>
                        </a:rPr>
                        <a:t>Status</a:t>
                      </a:r>
                      <a:endParaRPr lang="en-IE" sz="14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Rathfarnham – Templeogue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Grange Road, Rathfarnham</a:t>
                      </a:r>
                    </a:p>
                    <a:p>
                      <a:pPr algn="ctr"/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&amp; AHB Acquisition – Oaklee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37 units complete. EDD September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Walkinstown House</a:t>
                      </a:r>
                    </a:p>
                    <a:p>
                      <a:pPr algn="ctr"/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&amp; AHB Acquisition – </a:t>
                      </a:r>
                      <a:r>
                        <a:rPr lang="en-IE" sz="10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 site. 27 units complete August 2025. Balance due for delivery September 2025.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Stone Park Hall, </a:t>
                      </a:r>
                      <a:r>
                        <a:rPr lang="en-IE" sz="1200" dirty="0" err="1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Nutgrove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 Avenue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&amp; AHB Acquisition – Oaklee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On-site. EDD December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27620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Watsons Place, </a:t>
                      </a:r>
                      <a:r>
                        <a:rPr lang="en-IE" sz="1200" dirty="0" err="1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Ballyroan</a:t>
                      </a:r>
                      <a:endParaRPr lang="en-IE" sz="1200" dirty="0">
                        <a:solidFill>
                          <a:schemeClr val="tx1"/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On-site. EDD December 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086045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Whitehall Road West</a:t>
                      </a:r>
                    </a:p>
                    <a:p>
                      <a:pPr algn="ctr"/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AHB Build - Focus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On-site. Delivery from Q2.2026. Age Friendly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42538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err="1">
                          <a:latin typeface="SDCC Sans" pitchFamily="2" charset="0"/>
                          <a:cs typeface="Arial" panose="020B0604020202020204" pitchFamily="34" charset="0"/>
                        </a:rPr>
                        <a:t>Firhouse</a:t>
                      </a: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IE" sz="1200" dirty="0" err="1">
                          <a:latin typeface="SDCC Sans" pitchFamily="2" charset="0"/>
                          <a:cs typeface="Arial" panose="020B0604020202020204" pitchFamily="34" charset="0"/>
                        </a:rPr>
                        <a:t>Bohernabreena</a:t>
                      </a: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err="1">
                          <a:latin typeface="SDCC Sans" pitchFamily="2" charset="0"/>
                          <a:cs typeface="Arial" panose="020B0604020202020204" pitchFamily="34" charset="0"/>
                        </a:rPr>
                        <a:t>Oldcourt</a:t>
                      </a: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 Park, </a:t>
                      </a:r>
                      <a:r>
                        <a:rPr lang="en-IE" sz="1200" dirty="0" err="1">
                          <a:latin typeface="SDCC Sans" pitchFamily="2" charset="0"/>
                          <a:cs typeface="Arial" panose="020B0604020202020204" pitchFamily="34" charset="0"/>
                        </a:rPr>
                        <a:t>Dodderbrook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On-site. EDD November 2025. Part V negotiations 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St Winnows, Stocking Lane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 </a:t>
                      </a:r>
                      <a:endParaRPr lang="en-IE" sz="1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 site. Due for delivery Q3 2026. Part V negotiations ongoing.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31677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err="1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Firhouse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 Inn</a:t>
                      </a:r>
                    </a:p>
                    <a:p>
                      <a:pPr algn="ctr"/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 site. Due for delivery Q4 2026. Part V negotiations ongoing.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45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66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B89D-D39F-C2E2-B19D-2A9AC898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7391729" cy="856798"/>
          </a:xfrm>
        </p:spPr>
        <p:txBody>
          <a:bodyPr>
            <a:normAutofit/>
          </a:bodyPr>
          <a:lstStyle/>
          <a:p>
            <a:r>
              <a:rPr lang="en-IE" dirty="0"/>
              <a:t>Housing Acquisitions Programme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522E5-5963-DC01-2BCD-68F26443C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561A3A-6980-CFB8-2FE9-4FDB94EA54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IE" dirty="0"/>
              <a:t>Acquisitions complete to date </a:t>
            </a:r>
          </a:p>
          <a:p>
            <a:endParaRPr lang="en-IE" dirty="0"/>
          </a:p>
          <a:p>
            <a:r>
              <a:rPr lang="en-IE" sz="4800" dirty="0"/>
              <a:t>60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09D873-C34B-656C-C329-8E29BE7A58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r>
              <a:rPr lang="en-IE" dirty="0"/>
              <a:t>Sale Agreed </a:t>
            </a:r>
          </a:p>
          <a:p>
            <a:endParaRPr lang="en-IE" dirty="0"/>
          </a:p>
          <a:p>
            <a:r>
              <a:rPr lang="en-IE" sz="4800" dirty="0"/>
              <a:t>13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DA54E3-2E1D-DAFC-2C60-4DFF547D5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en-IE" dirty="0"/>
              <a:t>Acquisitions in Conveyance</a:t>
            </a:r>
          </a:p>
          <a:p>
            <a:endParaRPr lang="en-IE" dirty="0"/>
          </a:p>
          <a:p>
            <a:r>
              <a:rPr lang="en-IE" sz="4800" dirty="0"/>
              <a:t>14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5BC22-5040-53BE-19D6-C02505247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IE" dirty="0"/>
              <a:t>Anticipated Completions for 2025</a:t>
            </a:r>
          </a:p>
          <a:p>
            <a:endParaRPr lang="en-IE" dirty="0"/>
          </a:p>
          <a:p>
            <a:r>
              <a:rPr lang="en-IE" sz="4800" dirty="0"/>
              <a:t>87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9538420-BCE9-1A56-586F-02BB1D93AE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818205"/>
              </p:ext>
            </p:extLst>
          </p:nvPr>
        </p:nvGraphicFramePr>
        <p:xfrm>
          <a:off x="491083" y="1577340"/>
          <a:ext cx="3688960" cy="420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62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 PowerPoint Template</Template>
  <TotalTime>231</TotalTime>
  <Words>294</Words>
  <Application>Microsoft Office PowerPoint</Application>
  <PresentationFormat>Widescreen</PresentationFormat>
  <Paragraphs>89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Gotham Bold</vt:lpstr>
      <vt:lpstr>SDCC Sans</vt:lpstr>
      <vt:lpstr>SDCC Master</vt:lpstr>
      <vt:lpstr>Housing Delivery  Report   Rathfarnham Templeogue Firhouse Bohernabreena ACM </vt:lpstr>
      <vt:lpstr>2025</vt:lpstr>
      <vt:lpstr>SDCC Build Programme</vt:lpstr>
      <vt:lpstr>AHB &amp; Part V Delivery </vt:lpstr>
      <vt:lpstr>Housing Acquisitions Programme 2025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Vivienne Hartnett</dc:creator>
  <cp:lastModifiedBy>Vivienne Hartnett</cp:lastModifiedBy>
  <cp:revision>4</cp:revision>
  <dcterms:created xsi:type="dcterms:W3CDTF">2025-07-23T13:56:33Z</dcterms:created>
  <dcterms:modified xsi:type="dcterms:W3CDTF">2025-09-03T08:52:14Z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