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64" r:id="rId3"/>
    <p:sldId id="269" r:id="rId4"/>
    <p:sldId id="275" r:id="rId5"/>
    <p:sldId id="289" r:id="rId6"/>
    <p:sldId id="287" r:id="rId7"/>
    <p:sldId id="288" r:id="rId8"/>
    <p:sldId id="278" r:id="rId9"/>
    <p:sldId id="279" r:id="rId10"/>
    <p:sldId id="290" r:id="rId11"/>
    <p:sldId id="286" r:id="rId12"/>
    <p:sldId id="291" r:id="rId13"/>
    <p:sldId id="274" r:id="rId14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A92"/>
    <a:srgbClr val="271B5B"/>
    <a:srgbClr val="52534D"/>
    <a:srgbClr val="C7E634"/>
    <a:srgbClr val="8AD6F7"/>
    <a:srgbClr val="52534C"/>
    <a:srgbClr val="535555"/>
    <a:srgbClr val="FFF689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041" autoAdjust="0"/>
  </p:normalViewPr>
  <p:slideViewPr>
    <p:cSldViewPr>
      <p:cViewPr varScale="1">
        <p:scale>
          <a:sx n="101" d="100"/>
          <a:sy n="101" d="100"/>
        </p:scale>
        <p:origin x="990" y="9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65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6816A-2830-87A1-538F-38387A9CD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754D01-03E6-068C-2DCD-CF07428E64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56F4B3-313F-DE94-6A82-038C54FFC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F851F-A645-36A2-1E23-9521AD9E65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994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9CA20-4070-B2E5-F785-6016B5BBD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02A50-A182-63D5-BCC8-D8ADD386E1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C94400-F91C-7D9E-603C-874E1A1E38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31503-90D9-896C-4EA0-D5E5E7F556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460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ADC45-6010-6269-6899-787DDD8E6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69D6CD-F81D-8B2D-F316-859D497DF0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F4D32F-F08A-EB40-1B2D-755BC4B66A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99385D-6CF8-5FA3-E415-46ABDEB349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36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60268-7064-FA8C-B844-474C5DF5E1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609" y="991411"/>
            <a:ext cx="6700065" cy="4875181"/>
          </a:xfrm>
        </p:spPr>
        <p:txBody>
          <a:bodyPr/>
          <a:lstStyle/>
          <a:p>
            <a:r>
              <a:rPr lang="en-GB" sz="6600" dirty="0"/>
              <a:t>Rathfarnham, Templeogue, </a:t>
            </a:r>
            <a:r>
              <a:rPr lang="en-GB" sz="6600" dirty="0" err="1"/>
              <a:t>Firhouse</a:t>
            </a:r>
            <a:r>
              <a:rPr lang="en-GB" sz="6600" dirty="0"/>
              <a:t>, </a:t>
            </a:r>
            <a:r>
              <a:rPr lang="en-GB" sz="6600" dirty="0" err="1"/>
              <a:t>Bohernabreena</a:t>
            </a:r>
            <a:r>
              <a:rPr lang="en-GB" sz="6600" dirty="0"/>
              <a:t> ACM, </a:t>
            </a:r>
            <a:br>
              <a:rPr lang="en-GB" sz="6600" dirty="0"/>
            </a:br>
            <a:r>
              <a:rPr lang="en-GB" sz="6600" dirty="0"/>
              <a:t>September 2025</a:t>
            </a:r>
            <a:endParaRPr lang="en-US" sz="6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AABFD-E502-365C-F192-2816348A73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Created by</a:t>
            </a:r>
            <a:br>
              <a:rPr lang="en-US" dirty="0"/>
            </a:br>
            <a:r>
              <a:rPr lang="en-US" dirty="0"/>
              <a:t>{Library Events and Communications}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ADA7C7-629B-3D5C-2910-75D5350E99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Presented by</a:t>
            </a:r>
            <a:br>
              <a:rPr lang="en-US" dirty="0"/>
            </a:br>
            <a:r>
              <a:rPr lang="en-US" dirty="0"/>
              <a:t>{Mark Ward}</a:t>
            </a:r>
          </a:p>
        </p:txBody>
      </p:sp>
    </p:spTree>
    <p:extLst>
      <p:ext uri="{BB962C8B-B14F-4D97-AF65-F5344CB8AC3E}">
        <p14:creationId xmlns:p14="http://schemas.microsoft.com/office/powerpoint/2010/main" val="4142033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36944-97D6-4075-1772-D23A1C6FB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B6B65-21B9-5B23-53F2-A6DF73D35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69" y="-164102"/>
            <a:ext cx="5762129" cy="856798"/>
          </a:xfrm>
        </p:spPr>
        <p:txBody>
          <a:bodyPr>
            <a:normAutofit fontScale="90000"/>
          </a:bodyPr>
          <a:lstStyle/>
          <a:p>
            <a:r>
              <a:rPr lang="en-US" dirty="0"/>
              <a:t>Castletymon Library, September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131093-6037-2841-3750-E82D6F08F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69" y="944724"/>
            <a:ext cx="5375507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b="1" dirty="0"/>
              <a:t>For Children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The Comics Project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9-week course for children with additional literacy needs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Funded by Creative Ireland, facilitated by writer Juliette </a:t>
            </a:r>
            <a:r>
              <a:rPr lang="en-GB" dirty="0" err="1">
                <a:solidFill>
                  <a:schemeClr val="bg1"/>
                </a:solidFill>
              </a:rPr>
              <a:t>Saumande</a:t>
            </a:r>
            <a:r>
              <a:rPr lang="en-GB" dirty="0">
                <a:solidFill>
                  <a:schemeClr val="bg1"/>
                </a:solidFill>
              </a:rPr>
              <a:t> and illustrator Elida </a:t>
            </a:r>
            <a:r>
              <a:rPr lang="en-GB" dirty="0" err="1">
                <a:solidFill>
                  <a:schemeClr val="bg1"/>
                </a:solidFill>
              </a:rPr>
              <a:t>Maiques</a:t>
            </a:r>
            <a:endParaRPr lang="en-GB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Children will write, draw, and create their own zine, alongside a professionally printed group zine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Starts 18th September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Creative Writing Workshop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chemeClr val="bg1"/>
                </a:solidFill>
              </a:rPr>
              <a:t>How to Get Writing</a:t>
            </a:r>
            <a:r>
              <a:rPr lang="en-GB" dirty="0">
                <a:solidFill>
                  <a:schemeClr val="bg1"/>
                </a:solidFill>
              </a:rPr>
              <a:t> with author Claire Hennessey (TY class) – 23rd September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Baby Boppers &amp; Rhythm Rascals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With Emma O’Leary – 17th September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 err="1"/>
              <a:t>Bronntanas</a:t>
            </a:r>
            <a:r>
              <a:rPr lang="en-GB" b="1" dirty="0"/>
              <a:t> &amp; National Public Libraries Open Day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Special toddler session: </a:t>
            </a:r>
            <a:r>
              <a:rPr lang="en-GB" i="1" dirty="0" err="1">
                <a:solidFill>
                  <a:schemeClr val="bg1"/>
                </a:solidFill>
              </a:rPr>
              <a:t>Draíocht</a:t>
            </a:r>
            <a:r>
              <a:rPr lang="en-GB" i="1" dirty="0">
                <a:solidFill>
                  <a:schemeClr val="bg1"/>
                </a:solidFill>
              </a:rPr>
              <a:t> an Cheol – The Magic of Music</a:t>
            </a:r>
            <a:r>
              <a:rPr lang="en-GB" dirty="0">
                <a:solidFill>
                  <a:schemeClr val="bg1"/>
                </a:solidFill>
              </a:rPr>
              <a:t> – 27th September</a:t>
            </a:r>
          </a:p>
          <a:p>
            <a:endParaRPr lang="en-IE" b="1" dirty="0"/>
          </a:p>
        </p:txBody>
      </p:sp>
      <p:pic>
        <p:nvPicPr>
          <p:cNvPr id="2052" name="Picture 4" descr="No photo description available.">
            <a:extLst>
              <a:ext uri="{FF2B5EF4-FFF2-40B4-BE49-F238E27FC236}">
                <a16:creationId xmlns:a16="http://schemas.microsoft.com/office/drawing/2014/main" id="{0B4CC683-8CB6-F8D2-4850-6D87F1D985FB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48" b="20848"/>
          <a:stretch>
            <a:fillRect/>
          </a:stretch>
        </p:blipFill>
        <p:spPr bwMode="auto">
          <a:xfrm>
            <a:off x="6384032" y="1384300"/>
            <a:ext cx="5303143" cy="434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554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1AE68-74F8-E8B5-B6FF-C2912A570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60D36-7D7D-D3DD-EE7D-2B604EDEA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/>
              <a:t>Mobile Libraries</a:t>
            </a:r>
            <a:endParaRPr lang="en-US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16475-31E2-0B3D-FDFE-E3C3E54D5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5229013" cy="4731980"/>
          </a:xfrm>
        </p:spPr>
        <p:txBody>
          <a:bodyPr>
            <a:normAutofit fontScale="92500" lnSpcReduction="20000"/>
          </a:bodyPr>
          <a:lstStyle/>
          <a:p>
            <a:r>
              <a:rPr lang="en-GB" sz="1400" b="1" dirty="0"/>
              <a:t>9 Visits to Summer Camps</a:t>
            </a:r>
            <a:endParaRPr lang="en-GB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Schools, community centres, and preschools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Included an event with the </a:t>
            </a:r>
            <a:r>
              <a:rPr lang="en-GB" sz="1400" i="1" dirty="0">
                <a:solidFill>
                  <a:schemeClr val="bg1"/>
                </a:solidFill>
              </a:rPr>
              <a:t>Nutty Professor</a:t>
            </a:r>
            <a:r>
              <a:rPr lang="en-GB" sz="1400" dirty="0">
                <a:solidFill>
                  <a:schemeClr val="bg1"/>
                </a:solidFill>
              </a:rPr>
              <a:t> at St Brigid’s J.N.S., Brookfield</a:t>
            </a:r>
          </a:p>
          <a:p>
            <a:pPr marL="457200" lvl="1"/>
            <a:endParaRPr lang="en-GB" sz="1400" dirty="0">
              <a:solidFill>
                <a:schemeClr val="bg1"/>
              </a:solidFill>
            </a:endParaRPr>
          </a:p>
          <a:p>
            <a:r>
              <a:rPr lang="en-GB" sz="1400" b="1" dirty="0"/>
              <a:t>Library at Home</a:t>
            </a:r>
            <a:endParaRPr lang="en-GB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Continued throughout the summer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2 visits to Bloomfield Hospital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1 visit to St Michael’s House, Templeogue (4th July)</a:t>
            </a:r>
          </a:p>
          <a:p>
            <a:pPr marL="457200" lvl="1"/>
            <a:endParaRPr lang="en-GB" sz="1400" dirty="0">
              <a:solidFill>
                <a:schemeClr val="bg1"/>
              </a:solidFill>
            </a:endParaRPr>
          </a:p>
          <a:p>
            <a:r>
              <a:rPr lang="en-GB" sz="1400" b="1" dirty="0"/>
              <a:t>Family Visit</a:t>
            </a:r>
            <a:endParaRPr lang="en-GB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City Ark IPAS and Citywest Ukrainian Hub (12th July)</a:t>
            </a:r>
          </a:p>
          <a:p>
            <a:pPr marL="457200" lvl="1"/>
            <a:endParaRPr lang="en-GB" sz="1400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GB" sz="1700" b="1" u="sng" dirty="0"/>
              <a:t>Events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400" b="1" dirty="0"/>
              <a:t>Summer Parks Programme</a:t>
            </a:r>
            <a:endParaRPr lang="en-GB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15 visits to family days, markets, and cinema screenings at </a:t>
            </a:r>
            <a:r>
              <a:rPr lang="en-GB" sz="1400" dirty="0" err="1">
                <a:solidFill>
                  <a:schemeClr val="bg1"/>
                </a:solidFill>
              </a:rPr>
              <a:t>Collinstown</a:t>
            </a:r>
            <a:r>
              <a:rPr lang="en-GB" sz="1400" dirty="0">
                <a:solidFill>
                  <a:schemeClr val="bg1"/>
                </a:solidFill>
              </a:rPr>
              <a:t>, </a:t>
            </a:r>
            <a:r>
              <a:rPr lang="en-GB" sz="1400" dirty="0" err="1">
                <a:solidFill>
                  <a:schemeClr val="bg1"/>
                </a:solidFill>
              </a:rPr>
              <a:t>Corkagh</a:t>
            </a:r>
            <a:r>
              <a:rPr lang="en-GB" sz="1400" dirty="0">
                <a:solidFill>
                  <a:schemeClr val="bg1"/>
                </a:solidFill>
              </a:rPr>
              <a:t>, Tymon, </a:t>
            </a:r>
            <a:r>
              <a:rPr lang="en-GB" sz="1400" dirty="0" err="1">
                <a:solidFill>
                  <a:schemeClr val="bg1"/>
                </a:solidFill>
              </a:rPr>
              <a:t>Waterstown</a:t>
            </a:r>
            <a:r>
              <a:rPr lang="en-GB" sz="1400" dirty="0">
                <a:solidFill>
                  <a:schemeClr val="bg1"/>
                </a:solidFill>
              </a:rPr>
              <a:t>, </a:t>
            </a:r>
            <a:r>
              <a:rPr lang="en-GB" sz="1400" dirty="0" err="1">
                <a:solidFill>
                  <a:schemeClr val="bg1"/>
                </a:solidFill>
              </a:rPr>
              <a:t>Jobstown</a:t>
            </a:r>
            <a:r>
              <a:rPr lang="en-GB" sz="1400" dirty="0">
                <a:solidFill>
                  <a:schemeClr val="bg1"/>
                </a:solidFill>
              </a:rPr>
              <a:t>, Airlie, and Adamstown</a:t>
            </a:r>
          </a:p>
          <a:p>
            <a:pPr marL="457200" lvl="1"/>
            <a:endParaRPr lang="en-GB" sz="14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400" b="1" dirty="0"/>
              <a:t>Community Day at the Square</a:t>
            </a:r>
            <a:r>
              <a:rPr lang="en-GB" sz="1400" dirty="0"/>
              <a:t> – 19th July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400" b="1" dirty="0"/>
              <a:t>Clondalkin Festival at the Round Tower</a:t>
            </a:r>
            <a:r>
              <a:rPr lang="en-GB" sz="1400" dirty="0"/>
              <a:t> – 26th July</a:t>
            </a:r>
          </a:p>
          <a:p>
            <a:pPr marL="0" indent="0">
              <a:spcAft>
                <a:spcPts val="800"/>
              </a:spcAft>
              <a:buNone/>
            </a:pPr>
            <a:endParaRPr lang="en-GB" sz="1400" dirty="0"/>
          </a:p>
        </p:txBody>
      </p:sp>
      <p:pic>
        <p:nvPicPr>
          <p:cNvPr id="12" name="Picture Placeholder 11" descr="A group of people outside a building&#10;&#10;AI-generated content may be incorrect.">
            <a:extLst>
              <a:ext uri="{FF2B5EF4-FFF2-40B4-BE49-F238E27FC236}">
                <a16:creationId xmlns:a16="http://schemas.microsoft.com/office/drawing/2014/main" id="{DBDB80B8-B69F-640D-6970-1319ABC2C18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5" r="4145"/>
          <a:stretch>
            <a:fillRect/>
          </a:stretch>
        </p:blipFill>
        <p:spPr>
          <a:xfrm>
            <a:off x="6023992" y="2117631"/>
            <a:ext cx="5953691" cy="3651398"/>
          </a:xfrm>
        </p:spPr>
      </p:pic>
    </p:spTree>
    <p:extLst>
      <p:ext uri="{BB962C8B-B14F-4D97-AF65-F5344CB8AC3E}">
        <p14:creationId xmlns:p14="http://schemas.microsoft.com/office/powerpoint/2010/main" val="1883811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FC1E4-C39F-E0F3-0889-EA727F8D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4F320-DDA0-E5C5-E81A-7BF77F3C2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/>
              <a:t>Mobile Libraries – August Highlights</a:t>
            </a:r>
            <a:endParaRPr lang="en-US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B9836F-2474-BFE7-BF2D-EF57FCF63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628800"/>
            <a:ext cx="5229013" cy="5112568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/>
              <a:t>Library at Home</a:t>
            </a:r>
            <a:endParaRPr lang="en-GB" dirty="0"/>
          </a:p>
          <a:p>
            <a:pPr lvl="1"/>
            <a:r>
              <a:rPr lang="en-GB" dirty="0">
                <a:solidFill>
                  <a:schemeClr val="bg1"/>
                </a:solidFill>
              </a:rPr>
              <a:t>Continued throughout August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Regular visits to Bloomfield Hospital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r>
              <a:rPr lang="en-GB" b="1" dirty="0"/>
              <a:t>Family Visits</a:t>
            </a:r>
            <a:endParaRPr lang="en-GB" dirty="0"/>
          </a:p>
          <a:p>
            <a:pPr lvl="1"/>
            <a:r>
              <a:rPr lang="en-GB" dirty="0">
                <a:solidFill>
                  <a:schemeClr val="bg1"/>
                </a:solidFill>
              </a:rPr>
              <a:t>Respond Family Hub – 6th August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City Ark Aparthotel &amp; Citywest Hotel Mobile Visit – 7th August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r>
              <a:rPr lang="en-GB" b="1" dirty="0"/>
              <a:t>Summer Parks Programme</a:t>
            </a:r>
            <a:endParaRPr lang="en-GB" dirty="0"/>
          </a:p>
          <a:p>
            <a:pPr lvl="1"/>
            <a:r>
              <a:rPr lang="en-GB" dirty="0">
                <a:solidFill>
                  <a:schemeClr val="bg1"/>
                </a:solidFill>
              </a:rPr>
              <a:t>7 visits to community/family days, Dublin Markets, and cinema screenings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b="1" dirty="0">
                <a:solidFill>
                  <a:schemeClr val="bg1"/>
                </a:solidFill>
              </a:rPr>
              <a:t>502 visitors</a:t>
            </a:r>
            <a:r>
              <a:rPr lang="en-GB" dirty="0">
                <a:solidFill>
                  <a:schemeClr val="bg1"/>
                </a:solidFill>
              </a:rPr>
              <a:t> to the mobile libraries in South Dublin Parks during August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r>
              <a:rPr lang="en-GB" b="1" dirty="0"/>
              <a:t>The Big Dig, Rathfarnham</a:t>
            </a:r>
            <a:r>
              <a:rPr lang="en-GB" dirty="0"/>
              <a:t> – 15th August</a:t>
            </a:r>
          </a:p>
          <a:p>
            <a:r>
              <a:rPr lang="en-GB" b="1" dirty="0"/>
              <a:t>Adamstown Festival</a:t>
            </a:r>
            <a:r>
              <a:rPr lang="en-GB" dirty="0"/>
              <a:t> – 17th August</a:t>
            </a:r>
          </a:p>
          <a:p>
            <a:r>
              <a:rPr lang="en-GB" b="1" dirty="0"/>
              <a:t>Dublin Maker Event, Leopardstown</a:t>
            </a:r>
            <a:endParaRPr lang="en-GB" dirty="0"/>
          </a:p>
          <a:p>
            <a:pPr lvl="1"/>
            <a:r>
              <a:rPr lang="en-GB" dirty="0">
                <a:solidFill>
                  <a:schemeClr val="bg1"/>
                </a:solidFill>
              </a:rPr>
              <a:t>Showcase of maker equipment led by South Dublin Libraries Maker in Residence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Visitors created personalised chains using the laser cutter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3D models from the libraries’ makerspace were on display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r>
              <a:rPr lang="en-GB" b="1" u="sng" dirty="0"/>
              <a:t>Coming in September</a:t>
            </a:r>
          </a:p>
          <a:p>
            <a:r>
              <a:rPr lang="en-GB" dirty="0"/>
              <a:t>Service to schools resumes</a:t>
            </a:r>
          </a:p>
          <a:p>
            <a:r>
              <a:rPr lang="en-GB" dirty="0"/>
              <a:t>Mobile Libraries attending </a:t>
            </a:r>
            <a:r>
              <a:rPr lang="en-GB" b="1" dirty="0" err="1"/>
              <a:t>Corkagh</a:t>
            </a:r>
            <a:r>
              <a:rPr lang="en-GB" b="1" dirty="0"/>
              <a:t> Park Colour Dash</a:t>
            </a:r>
            <a:r>
              <a:rPr lang="en-GB" dirty="0"/>
              <a:t> – 13th September</a:t>
            </a:r>
          </a:p>
        </p:txBody>
      </p:sp>
      <p:pic>
        <p:nvPicPr>
          <p:cNvPr id="12" name="Picture Placeholder 11" descr="A group of people outside a building&#10;&#10;AI-generated content may be incorrect.">
            <a:extLst>
              <a:ext uri="{FF2B5EF4-FFF2-40B4-BE49-F238E27FC236}">
                <a16:creationId xmlns:a16="http://schemas.microsoft.com/office/drawing/2014/main" id="{AC3ED269-9665-5696-6A21-5044166748D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5" r="4145"/>
          <a:stretch>
            <a:fillRect/>
          </a:stretch>
        </p:blipFill>
        <p:spPr>
          <a:xfrm>
            <a:off x="6023992" y="2117631"/>
            <a:ext cx="5953691" cy="3651398"/>
          </a:xfrm>
        </p:spPr>
      </p:pic>
    </p:spTree>
    <p:extLst>
      <p:ext uri="{BB962C8B-B14F-4D97-AF65-F5344CB8AC3E}">
        <p14:creationId xmlns:p14="http://schemas.microsoft.com/office/powerpoint/2010/main" val="4266329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0A3C8-F04B-90C7-480B-DC16A8EF9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/>
              <a:t>July Stats Ballyroan, </a:t>
            </a:r>
            <a:br>
              <a:rPr lang="en-US" sz="2800"/>
            </a:br>
            <a:r>
              <a:rPr lang="en-US" sz="2800" err="1"/>
              <a:t>Castletymon</a:t>
            </a:r>
            <a:r>
              <a:rPr lang="en-US" sz="2800"/>
              <a:t> &amp; Mobile Libraries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417D1-6888-D215-EAA1-36389A873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/>
          </a:bodyPr>
          <a:lstStyle/>
          <a:p>
            <a:r>
              <a:rPr lang="en-GB" sz="1600" dirty="0"/>
              <a:t>Ballyroan had 83 events attended by 1860 people, issued 19,000 items and registered 656 new borrowers and had 20,117 visitors.</a:t>
            </a:r>
          </a:p>
          <a:p>
            <a:r>
              <a:rPr lang="en-GB" sz="1600" dirty="0" err="1"/>
              <a:t>Castletymon</a:t>
            </a:r>
            <a:r>
              <a:rPr lang="en-GB" sz="1600" dirty="0"/>
              <a:t> Library had 61 events, issued 4374 items and registered 68 new borrowers and had over 3,000 visitors. </a:t>
            </a:r>
          </a:p>
          <a:p>
            <a:r>
              <a:rPr lang="en-GB" sz="1600" dirty="0"/>
              <a:t>Mobile Libraries issued 6119 items and registered 177 new borrowers.</a:t>
            </a:r>
          </a:p>
          <a:p>
            <a:r>
              <a:rPr lang="en-GB" sz="1600" dirty="0"/>
              <a:t>There were </a:t>
            </a:r>
            <a:r>
              <a:rPr lang="en-GB" sz="1600" b="1" dirty="0"/>
              <a:t>1,262 visitors</a:t>
            </a:r>
            <a:r>
              <a:rPr lang="en-GB" sz="1600" dirty="0"/>
              <a:t> to the mobile libraries in parks during July</a:t>
            </a:r>
          </a:p>
          <a:p>
            <a:endParaRPr lang="en-GB" sz="1600" dirty="0"/>
          </a:p>
          <a:p>
            <a:endParaRPr lang="en-US" sz="16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79F9E9A-733B-F3FB-04A5-546993D8EDC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r="-2" b="8118"/>
          <a:stretch>
            <a:fillRect/>
          </a:stretch>
        </p:blipFill>
        <p:spPr>
          <a:xfrm>
            <a:off x="4600241" y="1577802"/>
            <a:ext cx="7086934" cy="4346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8403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41F8D-6523-FFF2-29E0-87EA88CEB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8831889" cy="856798"/>
          </a:xfrm>
        </p:spPr>
        <p:txBody>
          <a:bodyPr>
            <a:normAutofit fontScale="90000"/>
          </a:bodyPr>
          <a:lstStyle/>
          <a:p>
            <a:r>
              <a:rPr lang="en-US" dirty="0"/>
              <a:t>Ballyroan Summer Highlights - Children, Teens and Families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92AA5-C8F8-1CD6-5980-EE180336C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4413745" cy="480895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GB" sz="1900" b="1" u="sng" dirty="0"/>
              <a:t>July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8th July</a:t>
            </a:r>
            <a:r>
              <a:rPr lang="en-GB" dirty="0"/>
              <a:t> – Teddy Bear Hospital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16th July</a:t>
            </a:r>
            <a:r>
              <a:rPr lang="en-GB" dirty="0"/>
              <a:t> – Family Snap Circuits Morning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22nd July</a:t>
            </a:r>
            <a:r>
              <a:rPr lang="en-GB" dirty="0"/>
              <a:t> – </a:t>
            </a:r>
            <a:r>
              <a:rPr lang="en-GB" i="1" dirty="0"/>
              <a:t>Dogman Day</a:t>
            </a:r>
            <a:r>
              <a:rPr lang="en-GB" dirty="0"/>
              <a:t> (220 attended)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24th July</a:t>
            </a:r>
            <a:r>
              <a:rPr lang="en-GB" dirty="0"/>
              <a:t> – Bear Hunt in Rathfarnham Castle in association with Parks Department (270 attended)</a:t>
            </a:r>
          </a:p>
          <a:p>
            <a:pPr>
              <a:buNone/>
            </a:pPr>
            <a:r>
              <a:rPr lang="en-GB" sz="1900" b="1" u="sng" dirty="0"/>
              <a:t>August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14th August</a:t>
            </a:r>
            <a:r>
              <a:rPr lang="en-GB" dirty="0"/>
              <a:t> – Marbling Inks Workshop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16th August</a:t>
            </a:r>
            <a:r>
              <a:rPr lang="en-GB" dirty="0"/>
              <a:t> – Teen Clothes Swap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20th August</a:t>
            </a:r>
            <a:r>
              <a:rPr lang="en-GB" dirty="0"/>
              <a:t> – Family Workshop on the Celts and Viking Age for Heritage Week (120 attended)</a:t>
            </a:r>
          </a:p>
          <a:p>
            <a:pPr>
              <a:buNone/>
            </a:pPr>
            <a:r>
              <a:rPr lang="en-GB" b="1" u="sng" dirty="0"/>
              <a:t>Ongoing / Multi-Session Programmes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Make a Book Workshop</a:t>
            </a:r>
            <a:r>
              <a:rPr lang="en-GB" dirty="0"/>
              <a:t> – 4-week course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Neurodiverse Play Sessions</a:t>
            </a:r>
            <a:r>
              <a:rPr lang="en-GB" dirty="0"/>
              <a:t> – 4 sessions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Teen Sublimation Printing Sessions</a:t>
            </a:r>
            <a:r>
              <a:rPr lang="en-GB" dirty="0"/>
              <a:t> – 2 workshops in the makerspace (July &amp; August)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Teen Write, Act, Action Workshop</a:t>
            </a:r>
            <a:r>
              <a:rPr lang="en-GB" dirty="0"/>
              <a:t> – 6-week programme on writing for theatre and performance with author Maeve Devoy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Picture Placeholder 10" descr="A group of children sitting on the floor&#10;&#10;AI-generated content may be incorrect.">
            <a:extLst>
              <a:ext uri="{FF2B5EF4-FFF2-40B4-BE49-F238E27FC236}">
                <a16:creationId xmlns:a16="http://schemas.microsoft.com/office/drawing/2014/main" id="{EAD4422A-B6F5-9F8B-D360-B67A7250B4B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87" b="12187"/>
          <a:stretch>
            <a:fillRect/>
          </a:stretch>
        </p:blipFill>
        <p:spPr>
          <a:xfrm>
            <a:off x="5346994" y="1772816"/>
            <a:ext cx="6340180" cy="4320480"/>
          </a:xfrm>
        </p:spPr>
      </p:pic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65865-D6BB-DD19-9D69-AADBC92F4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65BF5-AE3C-8F77-E1B0-D077D90A7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8543857" cy="856798"/>
          </a:xfrm>
        </p:spPr>
        <p:txBody>
          <a:bodyPr>
            <a:normAutofit/>
          </a:bodyPr>
          <a:lstStyle/>
          <a:p>
            <a:r>
              <a:rPr lang="en-US" dirty="0"/>
              <a:t>Ballyroan Summer Highlights - Adults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28383F-63EB-15B3-C7E2-8B8E23935E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360" y="1577340"/>
            <a:ext cx="5112568" cy="480895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sz="1600" b="1" u="sng" dirty="0"/>
              <a:t>July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8th July</a:t>
            </a:r>
            <a:r>
              <a:rPr lang="en-GB" dirty="0"/>
              <a:t> – Book Swap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28th July</a:t>
            </a:r>
            <a:r>
              <a:rPr lang="en-GB" dirty="0"/>
              <a:t> – </a:t>
            </a:r>
            <a:r>
              <a:rPr lang="en-GB" i="1" dirty="0"/>
              <a:t>Golden Moments Summer Quiz</a:t>
            </a:r>
            <a:r>
              <a:rPr lang="en-GB" dirty="0"/>
              <a:t> (42 attended)</a:t>
            </a:r>
          </a:p>
          <a:p>
            <a:pPr>
              <a:buNone/>
            </a:pPr>
            <a:r>
              <a:rPr lang="en-GB" sz="1600" b="1" u="sng" dirty="0"/>
              <a:t>August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12th August</a:t>
            </a:r>
            <a:r>
              <a:rPr lang="en-GB" dirty="0"/>
              <a:t> – </a:t>
            </a:r>
            <a:r>
              <a:rPr lang="en-GB" i="1" dirty="0"/>
              <a:t>Whodunnit</a:t>
            </a:r>
            <a:r>
              <a:rPr lang="en-GB" dirty="0"/>
              <a:t>: Celebrating crime and thrillers with author Zoe Miller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16th August</a:t>
            </a:r>
            <a:r>
              <a:rPr lang="en-GB" dirty="0"/>
              <a:t> – Launch of new </a:t>
            </a:r>
            <a:r>
              <a:rPr lang="en-GB" dirty="0" err="1"/>
              <a:t>Cruthú</a:t>
            </a:r>
            <a:r>
              <a:rPr lang="en-GB" dirty="0"/>
              <a:t> Makerspace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19th August</a:t>
            </a:r>
            <a:r>
              <a:rPr lang="en-GB" dirty="0"/>
              <a:t> – </a:t>
            </a:r>
            <a:r>
              <a:rPr lang="en-GB" i="1" dirty="0"/>
              <a:t>A History of the Irish Language</a:t>
            </a:r>
            <a:r>
              <a:rPr lang="en-GB" dirty="0"/>
              <a:t> with Gary Bannister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26th August</a:t>
            </a:r>
            <a:r>
              <a:rPr lang="en-GB" dirty="0"/>
              <a:t> – </a:t>
            </a:r>
            <a:r>
              <a:rPr lang="en-GB" i="1" dirty="0"/>
              <a:t>Ireland’s Curious Places</a:t>
            </a:r>
            <a:r>
              <a:rPr lang="en-GB" dirty="0"/>
              <a:t> with Michael Fewer</a:t>
            </a:r>
          </a:p>
          <a:p>
            <a:pPr>
              <a:buNone/>
            </a:pPr>
            <a:r>
              <a:rPr lang="en-GB" sz="1600" b="1" u="sng" dirty="0"/>
              <a:t>Exhibitions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June</a:t>
            </a:r>
            <a:r>
              <a:rPr lang="en-GB" dirty="0"/>
              <a:t> – </a:t>
            </a:r>
            <a:r>
              <a:rPr lang="en-GB" i="1" dirty="0"/>
              <a:t>DSPCA: Pets in the Community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July</a:t>
            </a:r>
            <a:r>
              <a:rPr lang="en-GB" dirty="0"/>
              <a:t> – </a:t>
            </a:r>
            <a:r>
              <a:rPr lang="en-GB" i="1" dirty="0"/>
              <a:t>Nature in Our Midst</a:t>
            </a:r>
            <a:r>
              <a:rPr lang="en-GB" dirty="0"/>
              <a:t> from Dodder Photography Group and Rathfarnham Village Tidy Towns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August</a:t>
            </a:r>
            <a:r>
              <a:rPr lang="en-GB" dirty="0"/>
              <a:t> – </a:t>
            </a:r>
            <a:r>
              <a:rPr lang="en-GB" i="1" dirty="0"/>
              <a:t>Ireland from Maps</a:t>
            </a:r>
            <a:r>
              <a:rPr lang="en-GB" dirty="0"/>
              <a:t>, on loan from the National Library of Ireland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FE0FFEE-C1A0-20B6-EE5F-D06BFF242F87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1" b="3991"/>
          <a:stretch/>
        </p:blipFill>
        <p:spPr bwMode="auto">
          <a:xfrm>
            <a:off x="5663952" y="1808610"/>
            <a:ext cx="6023223" cy="434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305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F93C-C5E1-0781-C2E8-9D491264F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GB" dirty="0"/>
              <a:t>Ballyroan - September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4C5E71-83F1-A066-A317-D9B393886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/>
          </a:bodyPr>
          <a:lstStyle/>
          <a:p>
            <a:r>
              <a:rPr lang="en-GB"/>
              <a:t>We will be hosting events again this year as part of the </a:t>
            </a:r>
            <a:r>
              <a:rPr lang="en-GB" u="sng"/>
              <a:t>Knocklyon Literary Festival.</a:t>
            </a:r>
          </a:p>
          <a:p>
            <a:r>
              <a:rPr lang="en-GB" b="1"/>
              <a:t>Tuesday 16th at 6:30pm</a:t>
            </a:r>
            <a:r>
              <a:rPr lang="en-GB"/>
              <a:t> – Teen Illustration Workshop</a:t>
            </a:r>
          </a:p>
          <a:p>
            <a:r>
              <a:rPr lang="en-GB" b="1"/>
              <a:t>Thursday 18th at 3:30pm</a:t>
            </a:r>
            <a:r>
              <a:rPr lang="en-GB"/>
              <a:t> – </a:t>
            </a:r>
            <a:r>
              <a:rPr lang="en-GB" i="1"/>
              <a:t>Storytime and Doodle Fun</a:t>
            </a:r>
            <a:r>
              <a:rPr lang="en-GB"/>
              <a:t> with Dolores Keaveny (family event)</a:t>
            </a:r>
          </a:p>
          <a:p>
            <a:r>
              <a:rPr lang="en-GB" b="1"/>
              <a:t>Thursday 18th at 6:30pm</a:t>
            </a:r>
            <a:r>
              <a:rPr lang="en-GB"/>
              <a:t> – Book Speed Dating for Adults</a:t>
            </a:r>
          </a:p>
          <a:p>
            <a:r>
              <a:rPr lang="en-GB" b="1"/>
              <a:t>Saturday 20th at 11am</a:t>
            </a:r>
            <a:r>
              <a:rPr lang="en-GB"/>
              <a:t> – </a:t>
            </a:r>
            <a:r>
              <a:rPr lang="en-GB" i="1"/>
              <a:t>Storytime and Crafting</a:t>
            </a:r>
            <a:r>
              <a:rPr lang="en-GB"/>
              <a:t> for 7–9 year olds with Helen O’Sullivan</a:t>
            </a:r>
          </a:p>
          <a:p>
            <a:r>
              <a:rPr lang="en-GB"/>
              <a:t>All events are </a:t>
            </a:r>
            <a:r>
              <a:rPr lang="en-GB" b="1"/>
              <a:t>free</a:t>
            </a:r>
            <a:r>
              <a:rPr lang="en-GB"/>
              <a:t>. Full details and booking information are available on the Knocklyon Literary Festival website.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AC0A66-11BD-7C02-A8DD-5E63ED3150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5" r="4" b="4"/>
          <a:stretch>
            <a:fillRect/>
          </a:stretch>
        </p:blipFill>
        <p:spPr>
          <a:xfrm>
            <a:off x="4652807" y="1577802"/>
            <a:ext cx="3280980" cy="4346416"/>
          </a:xfrm>
          <a:prstGeom prst="roundRect">
            <a:avLst/>
          </a:prstGeom>
          <a:noFill/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197939E-A212-DF78-D22E-AD23C7A20B0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12372" t="-10047" r="17927" b="-14017"/>
          <a:stretch>
            <a:fillRect/>
          </a:stretch>
        </p:blipFill>
        <p:spPr>
          <a:xfrm>
            <a:off x="8406550" y="1577802"/>
            <a:ext cx="3280980" cy="4346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0367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776E0-CEBA-AB44-4EFD-ED9F9C56F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0" y="471704"/>
            <a:ext cx="8327833" cy="856798"/>
          </a:xfrm>
        </p:spPr>
        <p:txBody>
          <a:bodyPr>
            <a:normAutofit/>
          </a:bodyPr>
          <a:lstStyle/>
          <a:p>
            <a:r>
              <a:rPr lang="en-GB" dirty="0"/>
              <a:t>Ballyroan – September Highlights for Adults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E74F62-FAE0-3D29-AA1A-747808BA6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6383618" cy="465997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Tuesday 9th at 6:30pm</a:t>
            </a:r>
            <a:r>
              <a:rPr lang="en-GB" dirty="0"/>
              <a:t> – </a:t>
            </a:r>
            <a:r>
              <a:rPr lang="en-GB" i="1" dirty="0"/>
              <a:t>More for Less: The Art of Making Money Go Further</a:t>
            </a:r>
            <a:r>
              <a:rPr lang="en-GB" dirty="0"/>
              <a:t> – a financial literacy talk with Aoife Gaffney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Saturday 13th at 11am</a:t>
            </a:r>
            <a:r>
              <a:rPr lang="en-GB" dirty="0"/>
              <a:t> – </a:t>
            </a:r>
            <a:r>
              <a:rPr lang="en-GB" dirty="0" err="1"/>
              <a:t>MakerSpace</a:t>
            </a:r>
            <a:r>
              <a:rPr lang="en-GB" dirty="0"/>
              <a:t> Drop-in Session: Meet the maker-in-residence and explore our </a:t>
            </a:r>
            <a:r>
              <a:rPr lang="en-GB" dirty="0" err="1"/>
              <a:t>MakerSpace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Tuesday 16th at 2pm</a:t>
            </a:r>
            <a:r>
              <a:rPr lang="en-GB" dirty="0"/>
              <a:t> – Golden Moments Club: </a:t>
            </a:r>
            <a:r>
              <a:rPr lang="en-GB" i="1" dirty="0"/>
              <a:t>Getting Started with Family History Research</a:t>
            </a:r>
            <a:r>
              <a:rPr lang="en-GB" dirty="0"/>
              <a:t> – a talk by Cathy </a:t>
            </a:r>
            <a:r>
              <a:rPr lang="en-GB" dirty="0" err="1"/>
              <a:t>Scuffil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Monday 22nd at 6:30pm</a:t>
            </a:r>
            <a:r>
              <a:rPr lang="en-GB" dirty="0"/>
              <a:t> – An Club </a:t>
            </a:r>
            <a:r>
              <a:rPr lang="en-GB" dirty="0" err="1"/>
              <a:t>Ghaelacht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Tuesday 23rd at 6pm</a:t>
            </a:r>
            <a:r>
              <a:rPr lang="en-GB" dirty="0"/>
              <a:t> – Global Goals Week: Scrap Fabric Workshop for Adults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Tuesday 23rd at 6:30pm</a:t>
            </a:r>
            <a:r>
              <a:rPr lang="en-GB" dirty="0"/>
              <a:t> – Rathfarnham &amp; </a:t>
            </a:r>
            <a:r>
              <a:rPr lang="en-GB" dirty="0" err="1"/>
              <a:t>Ballyroan</a:t>
            </a:r>
            <a:r>
              <a:rPr lang="en-GB" dirty="0"/>
              <a:t> Historical Society Lecture: </a:t>
            </a:r>
            <a:r>
              <a:rPr lang="en-GB" i="1" dirty="0"/>
              <a:t>Patrick Pearse</a:t>
            </a:r>
            <a:r>
              <a:rPr lang="en-GB" dirty="0"/>
              <a:t>, a talk by Brian Crowley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Tuesday 30th at 2:30pm</a:t>
            </a:r>
            <a:r>
              <a:rPr lang="en-GB" dirty="0"/>
              <a:t> – </a:t>
            </a:r>
            <a:r>
              <a:rPr lang="en-GB" i="1" dirty="0"/>
              <a:t>Introduction to Basic DIY and Home Maintenance</a:t>
            </a:r>
            <a:r>
              <a:rPr lang="en-GB" dirty="0"/>
              <a:t> – Adult Education Course with the DDLETB</a:t>
            </a:r>
          </a:p>
          <a:p>
            <a:pPr>
              <a:buNone/>
            </a:pPr>
            <a:r>
              <a:rPr lang="en-GB" b="1" u="sng" dirty="0"/>
              <a:t>Regular Events Continue:</a:t>
            </a:r>
            <a:br>
              <a:rPr lang="en-GB" dirty="0"/>
            </a:br>
            <a:r>
              <a:rPr lang="en-GB" dirty="0"/>
              <a:t>Stitched Together, </a:t>
            </a:r>
            <a:r>
              <a:rPr lang="en-GB" dirty="0" err="1"/>
              <a:t>Ciorcal</a:t>
            </a:r>
            <a:r>
              <a:rPr lang="en-GB" dirty="0"/>
              <a:t> </a:t>
            </a:r>
            <a:r>
              <a:rPr lang="en-GB" dirty="0" err="1"/>
              <a:t>Cainte</a:t>
            </a:r>
            <a:r>
              <a:rPr lang="en-GB" dirty="0"/>
              <a:t>, History Hub, Film Club, and Craic </a:t>
            </a:r>
            <a:r>
              <a:rPr lang="en-GB" dirty="0" err="1"/>
              <a:t>agus</a:t>
            </a:r>
            <a:r>
              <a:rPr lang="en-GB" dirty="0"/>
              <a:t> Ceol.</a:t>
            </a:r>
          </a:p>
        </p:txBody>
      </p:sp>
      <p:pic>
        <p:nvPicPr>
          <p:cNvPr id="8" name="Picture Placeholder 7" descr="A green and white poster with text&#10;&#10;AI-generated content may be incorrect.">
            <a:extLst>
              <a:ext uri="{FF2B5EF4-FFF2-40B4-BE49-F238E27FC236}">
                <a16:creationId xmlns:a16="http://schemas.microsoft.com/office/drawing/2014/main" id="{EBA3B834-C992-64EE-3E6A-0CC07B475E8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" r="1689"/>
          <a:stretch>
            <a:fillRect/>
          </a:stretch>
        </p:blipFill>
        <p:spPr>
          <a:xfrm>
            <a:off x="7438651" y="4077074"/>
            <a:ext cx="3913934" cy="2025394"/>
          </a:xfrm>
        </p:spPr>
      </p:pic>
      <p:pic>
        <p:nvPicPr>
          <p:cNvPr id="10" name="Picture 9" descr="A person in a suit&#10;&#10;AI-generated content may be incorrect.">
            <a:extLst>
              <a:ext uri="{FF2B5EF4-FFF2-40B4-BE49-F238E27FC236}">
                <a16:creationId xmlns:a16="http://schemas.microsoft.com/office/drawing/2014/main" id="{323329CC-BB45-87B3-93F4-45C2E05CA4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651" y="1577340"/>
            <a:ext cx="3891782" cy="218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091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FD1BC-E6AF-69A5-0724-C2E2FDFC0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11424177" cy="856798"/>
          </a:xfrm>
        </p:spPr>
        <p:txBody>
          <a:bodyPr>
            <a:normAutofit fontScale="90000"/>
          </a:bodyPr>
          <a:lstStyle/>
          <a:p>
            <a:r>
              <a:rPr lang="en-GB" dirty="0"/>
              <a:t>Ballyroan – September Highlights for Families, Children and Teens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19F505-8163-AA2D-DE5F-CFDAA18B3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5015466" cy="4895512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Tuesday 2nd at 5pm</a:t>
            </a:r>
            <a:r>
              <a:rPr lang="en-GB" dirty="0"/>
              <a:t> – Teen Creative Writing Club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Saturday 6th at 2pm</a:t>
            </a:r>
            <a:r>
              <a:rPr lang="en-GB" dirty="0"/>
              <a:t> – Relaxed Movie Screening (</a:t>
            </a:r>
            <a:r>
              <a:rPr lang="en-GB" i="1" dirty="0"/>
              <a:t>Moana 2</a:t>
            </a:r>
            <a:r>
              <a:rPr lang="en-GB" dirty="0"/>
              <a:t>), suitable for children with additional needs and their families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Saturday 13th at 10am</a:t>
            </a:r>
            <a:r>
              <a:rPr lang="en-GB" dirty="0"/>
              <a:t> – Celebrate Roald Dahl Day with a special </a:t>
            </a:r>
            <a:r>
              <a:rPr lang="en-GB" dirty="0" err="1"/>
              <a:t>storytime</a:t>
            </a:r>
            <a:r>
              <a:rPr lang="en-GB" dirty="0"/>
              <a:t> and take-home activity book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Tuesday 16th at 5pm</a:t>
            </a:r>
            <a:r>
              <a:rPr lang="en-GB" dirty="0"/>
              <a:t> – Claire Hennessy Writing Workshop for Teens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Thursday 18th at 10am</a:t>
            </a:r>
            <a:r>
              <a:rPr lang="en-GB" dirty="0"/>
              <a:t> – Baby Sign Classes (4-week course) commence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Thursday 25th at 11am</a:t>
            </a:r>
            <a:r>
              <a:rPr lang="en-GB" dirty="0"/>
              <a:t> – </a:t>
            </a:r>
            <a:r>
              <a:rPr lang="en-GB" i="1" dirty="0"/>
              <a:t>Inis </a:t>
            </a:r>
            <a:r>
              <a:rPr lang="en-GB" i="1" dirty="0" err="1"/>
              <a:t>Scéilín</a:t>
            </a:r>
            <a:r>
              <a:rPr lang="en-GB" dirty="0"/>
              <a:t>, Irish language storytelling for children, as part of </a:t>
            </a:r>
            <a:r>
              <a:rPr lang="en-GB" dirty="0" err="1"/>
              <a:t>Bronntanas</a:t>
            </a:r>
            <a:r>
              <a:rPr lang="en-GB" dirty="0"/>
              <a:t> Festival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Saturday 27th – National Public Libraries Day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Bunny vs Monkey scavenger hunt (all day)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Bunny vs Monkey draw-along at 2:30pm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Monday 29th from 6pm</a:t>
            </a:r>
            <a:r>
              <a:rPr lang="en-GB" dirty="0"/>
              <a:t> – Teddy Bear’s Sleepover</a:t>
            </a:r>
          </a:p>
          <a:p>
            <a:pPr>
              <a:buNone/>
            </a:pPr>
            <a:r>
              <a:rPr lang="en-GB" b="1" dirty="0"/>
              <a:t>Regular Events Continue: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Weekly: Storytime, Sensory Time, Toddler Time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Fortnightly: Coder Dojo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F81A97-FAB0-9667-3402-E78017715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015" y="1577340"/>
            <a:ext cx="5636191" cy="464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60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CD2BC-1212-BEB7-D9C9-FC8C80F7D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606E9-F538-1737-0CB2-2E75D1343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Castletymon</a:t>
            </a:r>
            <a:r>
              <a:rPr lang="en-US" dirty="0"/>
              <a:t> Library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A38E7-0C56-F660-F360-370AD02405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328502"/>
            <a:ext cx="4799442" cy="5196842"/>
          </a:xfrm>
        </p:spPr>
        <p:txBody>
          <a:bodyPr>
            <a:normAutofit fontScale="85000" lnSpcReduction="20000"/>
          </a:bodyPr>
          <a:lstStyle/>
          <a:p>
            <a:r>
              <a:rPr lang="en-GB" sz="1900" b="1" dirty="0"/>
              <a:t>Summer Highlights</a:t>
            </a:r>
          </a:p>
          <a:p>
            <a:endParaRPr lang="en-GB" b="1" dirty="0"/>
          </a:p>
          <a:p>
            <a:r>
              <a:rPr lang="en-GB" sz="1600" b="1" u="sng" dirty="0"/>
              <a:t>June</a:t>
            </a:r>
          </a:p>
          <a:p>
            <a:r>
              <a:rPr lang="en-GB" b="1" dirty="0"/>
              <a:t>Author Talk:</a:t>
            </a:r>
            <a:r>
              <a:rPr lang="en-GB" dirty="0"/>
              <a:t> Anne-Marie Allen on her book </a:t>
            </a:r>
            <a:r>
              <a:rPr lang="en-GB" i="1" dirty="0"/>
              <a:t>Serve: My Lost Years at the Heart of Ireland’s Opus Dei</a:t>
            </a:r>
            <a:r>
              <a:rPr lang="en-GB" dirty="0"/>
              <a:t>.</a:t>
            </a:r>
          </a:p>
          <a:p>
            <a:r>
              <a:rPr lang="en-GB" sz="1600" b="1" dirty="0"/>
              <a:t>July</a:t>
            </a:r>
          </a:p>
          <a:p>
            <a:r>
              <a:rPr lang="en-GB" b="1" dirty="0"/>
              <a:t>Author Talk:</a:t>
            </a:r>
            <a:r>
              <a:rPr lang="en-GB" dirty="0"/>
              <a:t> Cathy </a:t>
            </a:r>
            <a:r>
              <a:rPr lang="en-GB" dirty="0" err="1"/>
              <a:t>Scuffil</a:t>
            </a:r>
            <a:r>
              <a:rPr lang="en-GB" dirty="0"/>
              <a:t> on </a:t>
            </a:r>
            <a:r>
              <a:rPr lang="en-GB" i="1" dirty="0"/>
              <a:t>Flanagan’s Field</a:t>
            </a:r>
            <a:r>
              <a:rPr lang="en-GB" dirty="0"/>
              <a:t> – very well attended.</a:t>
            </a:r>
          </a:p>
          <a:p>
            <a:r>
              <a:rPr lang="en-GB" b="1" dirty="0"/>
              <a:t>Summer Activities for Children:</a:t>
            </a:r>
            <a:r>
              <a:rPr lang="en-GB" dirty="0"/>
              <a:t> Two weeks of events (14 activities across 10 days), all of which were fully booked.</a:t>
            </a:r>
          </a:p>
          <a:p>
            <a:r>
              <a:rPr lang="en-GB" sz="1600" b="1" u="sng" dirty="0"/>
              <a:t>August – Heritage Week</a:t>
            </a:r>
          </a:p>
          <a:p>
            <a:r>
              <a:rPr lang="en-GB" b="1" dirty="0"/>
              <a:t>Hellfire Hill – A Little Tour</a:t>
            </a:r>
            <a:r>
              <a:rPr lang="en-GB" dirty="0"/>
              <a:t>.</a:t>
            </a:r>
          </a:p>
          <a:p>
            <a:r>
              <a:rPr lang="en-GB" b="1" dirty="0"/>
              <a:t>Knight for Hire:</a:t>
            </a:r>
            <a:r>
              <a:rPr lang="en-GB" dirty="0"/>
              <a:t> Special event for schools.</a:t>
            </a:r>
          </a:p>
          <a:p>
            <a:r>
              <a:rPr lang="en-GB" b="1" dirty="0"/>
              <a:t>Exhibition:</a:t>
            </a:r>
            <a:r>
              <a:rPr lang="en-GB" dirty="0"/>
              <a:t> </a:t>
            </a:r>
            <a:r>
              <a:rPr lang="en-GB" i="1" dirty="0"/>
              <a:t>Daniel O’Connell</a:t>
            </a:r>
            <a:r>
              <a:rPr lang="en-GB" dirty="0"/>
              <a:t> by John Mullen, marking the 250th anniversary of O’Connell’s birth.</a:t>
            </a:r>
          </a:p>
          <a:p>
            <a:r>
              <a:rPr lang="en-GB" sz="1600" b="1" u="sng" dirty="0"/>
              <a:t>End of August</a:t>
            </a:r>
          </a:p>
          <a:p>
            <a:r>
              <a:rPr lang="en-GB" b="1" dirty="0"/>
              <a:t>End of Summer Party:</a:t>
            </a:r>
            <a:endParaRPr lang="en-GB" dirty="0"/>
          </a:p>
          <a:p>
            <a:pPr lvl="1"/>
            <a:r>
              <a:rPr lang="en-GB" dirty="0">
                <a:solidFill>
                  <a:schemeClr val="bg1"/>
                </a:solidFill>
              </a:rPr>
              <a:t>For adults: Traditional music session.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For children: Clay sculpture workshops and </a:t>
            </a:r>
            <a:r>
              <a:rPr lang="en-GB" i="1" dirty="0">
                <a:solidFill>
                  <a:schemeClr val="bg1"/>
                </a:solidFill>
              </a:rPr>
              <a:t>How to Draw Pokémon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r>
              <a:rPr lang="en-GB" b="1" dirty="0"/>
              <a:t>Summer Stars:</a:t>
            </a:r>
            <a:r>
              <a:rPr lang="en-GB" dirty="0"/>
              <a:t> Prize draw and certificate awards.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28" name="Picture 4" descr="May be an image of 2 people and people studying">
            <a:extLst>
              <a:ext uri="{FF2B5EF4-FFF2-40B4-BE49-F238E27FC236}">
                <a16:creationId xmlns:a16="http://schemas.microsoft.com/office/drawing/2014/main" id="{C28B13A9-CC9E-4A02-1447-228DA67E363E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8" b="14548"/>
          <a:stretch>
            <a:fillRect/>
          </a:stretch>
        </p:blipFill>
        <p:spPr bwMode="auto">
          <a:xfrm>
            <a:off x="6043908" y="1887060"/>
            <a:ext cx="5631765" cy="407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856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3F07E-3998-D032-FD88-0EF3729EE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2017B-9880-1F5A-476A-D86201D93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69" y="-164102"/>
            <a:ext cx="5762129" cy="856798"/>
          </a:xfrm>
        </p:spPr>
        <p:txBody>
          <a:bodyPr>
            <a:normAutofit fontScale="90000"/>
          </a:bodyPr>
          <a:lstStyle/>
          <a:p>
            <a:r>
              <a:rPr lang="en-US" dirty="0"/>
              <a:t>Castletymon Library, September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5A2D64-0FC2-A85A-98BE-73DB169C5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69" y="692696"/>
            <a:ext cx="5519523" cy="59254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b="1" dirty="0"/>
              <a:t>For Adults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Spanish Classes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Beginners: Starts 9th September (10 weeks)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Conversation: Starts 10th September (10 weeks)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Digital Literacy – Computer Classes (with DDLETB)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Registration: 12th September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Classes run from 9th September – 21st November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Ukulele Course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5-week programme starting 9th September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Autumn Watercolours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Two-part course on 8th and 10th September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Author Talk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chemeClr val="bg1"/>
                </a:solidFill>
              </a:rPr>
              <a:t>Go Organic: A Beginner’s Guide</a:t>
            </a:r>
            <a:r>
              <a:rPr lang="en-GB" dirty="0">
                <a:solidFill>
                  <a:schemeClr val="bg1"/>
                </a:solidFill>
              </a:rPr>
              <a:t> with Aoife Munn – 22nd September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Culture Night (19th September)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1"/>
                </a:solidFill>
              </a:rPr>
              <a:t>Castletymon</a:t>
            </a:r>
            <a:r>
              <a:rPr lang="en-GB" dirty="0">
                <a:solidFill>
                  <a:schemeClr val="bg1"/>
                </a:solidFill>
              </a:rPr>
              <a:t> Library hosting a concert by the </a:t>
            </a:r>
            <a:r>
              <a:rPr lang="en-GB" dirty="0" err="1">
                <a:solidFill>
                  <a:schemeClr val="bg1"/>
                </a:solidFill>
              </a:rPr>
              <a:t>Firhouse</a:t>
            </a:r>
            <a:r>
              <a:rPr lang="en-GB" dirty="0">
                <a:solidFill>
                  <a:schemeClr val="bg1"/>
                </a:solidFill>
              </a:rPr>
              <a:t> Ukulele Group</a:t>
            </a:r>
          </a:p>
          <a:p>
            <a:endParaRPr lang="en-IE" b="1" dirty="0"/>
          </a:p>
        </p:txBody>
      </p:sp>
      <p:pic>
        <p:nvPicPr>
          <p:cNvPr id="2052" name="Picture 4" descr="No photo description available.">
            <a:extLst>
              <a:ext uri="{FF2B5EF4-FFF2-40B4-BE49-F238E27FC236}">
                <a16:creationId xmlns:a16="http://schemas.microsoft.com/office/drawing/2014/main" id="{718331B4-A08D-A088-B8B8-3B9EB2385E53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48" b="20848"/>
          <a:stretch>
            <a:fillRect/>
          </a:stretch>
        </p:blipFill>
        <p:spPr bwMode="auto">
          <a:xfrm>
            <a:off x="6456040" y="1392831"/>
            <a:ext cx="4968552" cy="407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06499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622</TotalTime>
  <Words>1302</Words>
  <Application>Microsoft Office PowerPoint</Application>
  <PresentationFormat>Widescreen</PresentationFormat>
  <Paragraphs>164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SDCC Master</vt:lpstr>
      <vt:lpstr>Rathfarnham, Templeogue, Firhouse, Bohernabreena ACM,  September 2025</vt:lpstr>
      <vt:lpstr>July Stats Ballyroan,  Castletymon &amp; Mobile Libraries</vt:lpstr>
      <vt:lpstr>Ballyroan Summer Highlights - Children, Teens and Families</vt:lpstr>
      <vt:lpstr>Ballyroan Summer Highlights - Adults</vt:lpstr>
      <vt:lpstr>Ballyroan - September</vt:lpstr>
      <vt:lpstr>Ballyroan – September Highlights for Adults</vt:lpstr>
      <vt:lpstr>Ballyroan – September Highlights for Families, Children and Teens</vt:lpstr>
      <vt:lpstr>Castletymon Library</vt:lpstr>
      <vt:lpstr>Castletymon Library, September </vt:lpstr>
      <vt:lpstr>Castletymon Library, September </vt:lpstr>
      <vt:lpstr>Mobile Libraries</vt:lpstr>
      <vt:lpstr>Mobile Libraries – August Highlights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Sarah McHugh</cp:lastModifiedBy>
  <cp:revision>22</cp:revision>
  <dcterms:created xsi:type="dcterms:W3CDTF">2025-05-27T21:24:40Z</dcterms:created>
  <dcterms:modified xsi:type="dcterms:W3CDTF">2025-09-02T11:01:06Z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