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79" r:id="rId4"/>
    <p:sldId id="283" r:id="rId5"/>
    <p:sldId id="286" r:id="rId6"/>
    <p:sldId id="278" r:id="rId7"/>
    <p:sldId id="281" r:id="rId8"/>
    <p:sldId id="259" r:id="rId9"/>
    <p:sldId id="269" r:id="rId10"/>
    <p:sldId id="276" r:id="rId11"/>
    <p:sldId id="284" r:id="rId12"/>
    <p:sldId id="285" r:id="rId13"/>
    <p:sldId id="272" r:id="rId14"/>
    <p:sldId id="280" r:id="rId15"/>
    <p:sldId id="274" r:id="rId16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6F7"/>
    <a:srgbClr val="271B5B"/>
    <a:srgbClr val="52534D"/>
    <a:srgbClr val="C7E634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41" autoAdjust="0"/>
  </p:normalViewPr>
  <p:slideViewPr>
    <p:cSldViewPr>
      <p:cViewPr varScale="1">
        <p:scale>
          <a:sx n="101" d="100"/>
          <a:sy n="101" d="100"/>
        </p:scale>
        <p:origin x="990" y="9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41BB-59EA-A1A3-46CF-4A599409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400" y="2132856"/>
            <a:ext cx="10539234" cy="2954655"/>
          </a:xfrm>
        </p:spPr>
        <p:txBody>
          <a:bodyPr/>
          <a:lstStyle/>
          <a:p>
            <a:pPr algn="ctr"/>
            <a:r>
              <a:rPr lang="en-US" sz="4000" dirty="0" err="1"/>
              <a:t>Ballyroan</a:t>
            </a:r>
            <a:r>
              <a:rPr lang="en-US" sz="4000" dirty="0"/>
              <a:t> Community and Youth Centre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Part 8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Presentation to Council Meeting</a:t>
            </a:r>
            <a:br>
              <a:rPr lang="en-US" sz="4000" dirty="0"/>
            </a:br>
            <a:r>
              <a:rPr lang="en-US" sz="4000" dirty="0"/>
              <a:t>8</a:t>
            </a:r>
            <a:r>
              <a:rPr lang="en-US" sz="4000" baseline="30000" dirty="0"/>
              <a:t>th</a:t>
            </a:r>
            <a:r>
              <a:rPr lang="en-US" sz="4000" dirty="0"/>
              <a:t> Sept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7371B-86FF-CF4D-6BCE-AD0FE91F86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</a:t>
            </a:r>
            <a:br>
              <a:rPr lang="en-US" dirty="0"/>
            </a:br>
            <a:r>
              <a:rPr lang="en-US" dirty="0"/>
              <a:t>Edel Clancy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1CC73E-20C9-2029-3F14-55629BD99A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en-GB" dirty="0"/>
              <a:t>Sept 2025</a:t>
            </a:r>
          </a:p>
        </p:txBody>
      </p:sp>
    </p:spTree>
    <p:extLst>
      <p:ext uri="{BB962C8B-B14F-4D97-AF65-F5344CB8AC3E}">
        <p14:creationId xmlns:p14="http://schemas.microsoft.com/office/powerpoint/2010/main" val="19305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8784A-5B8C-46D4-CC2A-871B17B6F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F64B70-CFEB-34C0-B809-4E71891FF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995060"/>
            <a:ext cx="6520872" cy="56415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67068E8-0B26-9489-EE29-4629BA3C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38262"/>
            <a:ext cx="5375505" cy="856798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+mj-lt"/>
              </a:rPr>
              <a:t>Current Internal Layout</a:t>
            </a:r>
          </a:p>
        </p:txBody>
      </p:sp>
    </p:spTree>
    <p:extLst>
      <p:ext uri="{BB962C8B-B14F-4D97-AF65-F5344CB8AC3E}">
        <p14:creationId xmlns:p14="http://schemas.microsoft.com/office/powerpoint/2010/main" val="3502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FD70-87C0-110A-4704-EB37CC36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6887673" cy="856798"/>
          </a:xfrm>
        </p:spPr>
        <p:txBody>
          <a:bodyPr>
            <a:normAutofit fontScale="90000"/>
          </a:bodyPr>
          <a:lstStyle/>
          <a:p>
            <a:r>
              <a:rPr lang="en-IE" sz="3700" dirty="0"/>
              <a:t>Proposed</a:t>
            </a:r>
            <a:r>
              <a:rPr lang="en-IE" dirty="0"/>
              <a:t> Internal Layout </a:t>
            </a:r>
            <a:r>
              <a:rPr lang="en-IE" dirty="0" err="1"/>
              <a:t>incl</a:t>
            </a:r>
            <a:r>
              <a:rPr lang="en-IE" dirty="0"/>
              <a:t> Extension</a:t>
            </a:r>
          </a:p>
        </p:txBody>
      </p:sp>
      <p:pic>
        <p:nvPicPr>
          <p:cNvPr id="13" name="Picture 12" descr="A blueprint of a building">
            <a:extLst>
              <a:ext uri="{FF2B5EF4-FFF2-40B4-BE49-F238E27FC236}">
                <a16:creationId xmlns:a16="http://schemas.microsoft.com/office/drawing/2014/main" id="{ADDA2BF0-2D89-2D63-E41B-919EE11C4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980728"/>
            <a:ext cx="6647733" cy="557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0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6D694-D490-A512-1690-2226AF5C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B07C-3969-D02A-FC67-08547DCC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8 Consultation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F83E9-669F-6FFB-C6B6-A12A5C494A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Ballyroan</a:t>
            </a:r>
            <a:r>
              <a:rPr lang="en-US" dirty="0"/>
              <a:t> Community and Youth Centre</a:t>
            </a:r>
          </a:p>
        </p:txBody>
      </p:sp>
    </p:spTree>
    <p:extLst>
      <p:ext uri="{BB962C8B-B14F-4D97-AF65-F5344CB8AC3E}">
        <p14:creationId xmlns:p14="http://schemas.microsoft.com/office/powerpoint/2010/main" val="348111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46E42-7157-8683-FC79-BEEE13FB5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1F2A8-45C6-BB42-B0F4-E4B3A8118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124744"/>
            <a:ext cx="8399842" cy="420825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June 10</a:t>
            </a:r>
            <a:r>
              <a:rPr lang="en-US" sz="1800" baseline="30000" dirty="0"/>
              <a:t>th</a:t>
            </a:r>
            <a:r>
              <a:rPr lang="en-US" sz="1800" dirty="0"/>
              <a:t> - Presented to RTFB ACM </a:t>
            </a:r>
          </a:p>
          <a:p>
            <a:r>
              <a:rPr lang="en-IE" sz="1800" dirty="0"/>
              <a:t>26th June 2025  -  Issued notice of Part 8 for the proposed development</a:t>
            </a:r>
          </a:p>
          <a:p>
            <a:r>
              <a:rPr lang="en-IE" sz="1800" dirty="0"/>
              <a:t>26</a:t>
            </a:r>
            <a:r>
              <a:rPr lang="en-IE" sz="1800" baseline="30000" dirty="0"/>
              <a:t>th</a:t>
            </a:r>
            <a:r>
              <a:rPr lang="en-IE" sz="1800" dirty="0"/>
              <a:t> June to 11</a:t>
            </a:r>
            <a:r>
              <a:rPr lang="en-IE" sz="1800" baseline="30000" dirty="0"/>
              <a:t>th</a:t>
            </a:r>
            <a:r>
              <a:rPr lang="en-IE" sz="1800" dirty="0"/>
              <a:t> August - Public consultation period </a:t>
            </a:r>
          </a:p>
          <a:p>
            <a:endParaRPr lang="en-IE" sz="1800" dirty="0"/>
          </a:p>
          <a:p>
            <a:endParaRPr lang="en-IE" sz="1800" dirty="0"/>
          </a:p>
          <a:p>
            <a:r>
              <a:rPr lang="en-IE" sz="1800" dirty="0"/>
              <a:t>Submissions: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9 submissions received during the public consultation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Submissions received from </a:t>
            </a:r>
            <a:r>
              <a:rPr lang="en-IE" sz="1800" dirty="0" err="1"/>
              <a:t>Uisce</a:t>
            </a:r>
            <a:r>
              <a:rPr lang="en-IE" sz="1800" dirty="0"/>
              <a:t> Éireann and South Dublin County Childcare Committee were technical in nature and indicated no objections to the proposals.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7 valid submissions received all raised concerns regarding the potential impact of the proposed external screened bin store on </a:t>
            </a:r>
            <a:r>
              <a:rPr lang="en-IE" sz="1800" dirty="0" err="1"/>
              <a:t>Ballyroan</a:t>
            </a:r>
            <a:r>
              <a:rPr lang="en-IE" sz="1800" dirty="0"/>
              <a:t> Men’s Shed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528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66D31-F0E8-7ECD-A11E-1FED26828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484784"/>
            <a:ext cx="6311610" cy="430081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 err="1"/>
              <a:t>Ballyroan</a:t>
            </a:r>
            <a:r>
              <a:rPr lang="en-IE" sz="1800" dirty="0"/>
              <a:t> Men’s Shed have an informal arrangement with libraries  to operate out of one of the library storage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Multiple options for the relocation of the bins were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Due to numerous site constraints, the area to the south of the library storage unit is the only practical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The internal floor area of the storage unit is not diminished by the relocation of the doors.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SDCC are happy to explore options with the Men’s Shed representatives as a separate future project.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The development of the proposed bin store to the south of the library storage unit, does not preclude other options for the future use of this space</a:t>
            </a:r>
          </a:p>
          <a:p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A2D838-9602-5C9B-1D8A-5F0C3E2C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Submission Report</a:t>
            </a:r>
          </a:p>
        </p:txBody>
      </p:sp>
      <p:pic>
        <p:nvPicPr>
          <p:cNvPr id="5" name="Chart Placeholder 4">
            <a:extLst>
              <a:ext uri="{FF2B5EF4-FFF2-40B4-BE49-F238E27FC236}">
                <a16:creationId xmlns:a16="http://schemas.microsoft.com/office/drawing/2014/main" id="{D96EF036-CE4D-65AB-4A29-ECD59F9B446E}"/>
              </a:ext>
            </a:extLst>
          </p:cNvPr>
          <p:cNvPicPr>
            <a:picLocks noGrp="1" noChangeAspect="1"/>
          </p:cNvPicPr>
          <p:nvPr>
            <p:ph type="chart" sz="quarter" idx="11"/>
          </p:nvPr>
        </p:nvPicPr>
        <p:blipFill>
          <a:blip r:embed="rId2"/>
          <a:stretch>
            <a:fillRect/>
          </a:stretch>
        </p:blipFill>
        <p:spPr>
          <a:xfrm>
            <a:off x="7320136" y="2204864"/>
            <a:ext cx="4667901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1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AE29-38B6-8E2F-D4A5-E04E8E09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Brief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DE5FE-E1DB-D727-FBF1-AB933306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Ballyroan</a:t>
            </a:r>
            <a:r>
              <a:rPr lang="en-US" dirty="0"/>
              <a:t> Community and Youth Centre</a:t>
            </a:r>
          </a:p>
        </p:txBody>
      </p:sp>
    </p:spTree>
    <p:extLst>
      <p:ext uri="{BB962C8B-B14F-4D97-AF65-F5344CB8AC3E}">
        <p14:creationId xmlns:p14="http://schemas.microsoft.com/office/powerpoint/2010/main" val="415901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43A3D-D874-88EA-74EC-501EC6C7F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C07BF-0288-D3A9-4192-446CBD4AB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476672"/>
            <a:ext cx="11161240" cy="5849882"/>
          </a:xfrm>
        </p:spPr>
        <p:txBody>
          <a:bodyPr>
            <a:normAutofit fontScale="85000" lnSpcReduction="20000"/>
          </a:bodyPr>
          <a:lstStyle/>
          <a:p>
            <a:r>
              <a:rPr lang="en-IE" sz="2100" dirty="0"/>
              <a:t>Additional space needed for additional staff offices, meeting rooms and childcare</a:t>
            </a:r>
          </a:p>
          <a:p>
            <a:endParaRPr lang="en-IE" sz="2100" dirty="0"/>
          </a:p>
          <a:p>
            <a:r>
              <a:rPr lang="en-IE" sz="2100" dirty="0"/>
              <a:t>Summary of Proposed Works:</a:t>
            </a:r>
          </a:p>
          <a:p>
            <a:pPr marL="562996" lvl="1" indent="-285750"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bg1"/>
                </a:solidFill>
              </a:rPr>
              <a:t>Rearrangement /upgrade of the community centre interior - to create a new meeting room and reception area at the building entrance, new accessible WC and additional office space.</a:t>
            </a:r>
          </a:p>
          <a:p>
            <a:pPr marL="562996" lvl="1" indent="-285750">
              <a:buFont typeface="Arial" panose="020B0604020202020204" pitchFamily="34" charset="0"/>
              <a:buChar char="•"/>
            </a:pPr>
            <a:endParaRPr lang="en-IE" sz="2100" dirty="0">
              <a:solidFill>
                <a:schemeClr val="bg1"/>
              </a:solidFill>
            </a:endParaRPr>
          </a:p>
          <a:p>
            <a:pPr marL="562996" lvl="1" indent="-285750"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bg1"/>
                </a:solidFill>
              </a:rPr>
              <a:t>New single-storey flat roof extension (area GFA 75 m</a:t>
            </a:r>
            <a:r>
              <a:rPr lang="en-IE" sz="2100" baseline="30000" dirty="0">
                <a:solidFill>
                  <a:schemeClr val="bg1"/>
                </a:solidFill>
              </a:rPr>
              <a:t>2</a:t>
            </a:r>
            <a:r>
              <a:rPr lang="en-IE" sz="2100" dirty="0">
                <a:solidFill>
                  <a:schemeClr val="bg1"/>
                </a:solidFill>
              </a:rPr>
              <a:t>) – for additional childcare accommodation, designed to meet </a:t>
            </a:r>
            <a:r>
              <a:rPr lang="en-IE" sz="2100" dirty="0" err="1">
                <a:solidFill>
                  <a:schemeClr val="bg1"/>
                </a:solidFill>
              </a:rPr>
              <a:t>Tusla</a:t>
            </a:r>
            <a:r>
              <a:rPr lang="en-IE" sz="2100" dirty="0">
                <a:solidFill>
                  <a:schemeClr val="bg1"/>
                </a:solidFill>
              </a:rPr>
              <a:t> requirements.</a:t>
            </a:r>
          </a:p>
          <a:p>
            <a:pPr lvl="1"/>
            <a:endParaRPr lang="en-IE" sz="2100" dirty="0">
              <a:solidFill>
                <a:schemeClr val="bg1"/>
              </a:solidFill>
            </a:endParaRPr>
          </a:p>
          <a:p>
            <a:pPr marL="562996" lvl="1" indent="-285750"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bg1"/>
                </a:solidFill>
              </a:rPr>
              <a:t>Accessibility enhancement works to the existing community centre entrance – to comply with current Building Regulations (Part M) requirements, and new accessible entrance to the rear of the centre  to serve the proposed childcare accommodation.</a:t>
            </a:r>
          </a:p>
          <a:p>
            <a:pPr marL="562996" lvl="1" indent="-285750">
              <a:buFont typeface="Arial" panose="020B0604020202020204" pitchFamily="34" charset="0"/>
              <a:buChar char="•"/>
            </a:pPr>
            <a:endParaRPr lang="en-IE" sz="2100" dirty="0">
              <a:solidFill>
                <a:schemeClr val="bg1"/>
              </a:solidFill>
            </a:endParaRPr>
          </a:p>
          <a:p>
            <a:pPr marL="562996" lvl="1" indent="-285750"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bg1"/>
                </a:solidFill>
              </a:rPr>
              <a:t>Minor alterations to existing parish boiler house.</a:t>
            </a:r>
          </a:p>
          <a:p>
            <a:pPr marL="562996" lvl="1" indent="-285750">
              <a:buFont typeface="Arial" panose="020B0604020202020204" pitchFamily="34" charset="0"/>
              <a:buChar char="•"/>
            </a:pPr>
            <a:endParaRPr lang="en-IE" sz="2100" dirty="0">
              <a:solidFill>
                <a:schemeClr val="bg1"/>
              </a:solidFill>
            </a:endParaRPr>
          </a:p>
          <a:p>
            <a:pPr marL="562996" lvl="1" indent="-285750"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bg1"/>
                </a:solidFill>
              </a:rPr>
              <a:t>New external screened community centre bin store – to relocate existing bins out of the children’s play area to accommodate the new extension.</a:t>
            </a:r>
          </a:p>
          <a:p>
            <a:pPr marL="562996" lvl="1" indent="-285750">
              <a:buFont typeface="Arial" panose="020B0604020202020204" pitchFamily="34" charset="0"/>
              <a:buChar char="•"/>
            </a:pPr>
            <a:endParaRPr lang="en-IE" sz="2100" dirty="0">
              <a:solidFill>
                <a:schemeClr val="bg1"/>
              </a:solidFill>
            </a:endParaRPr>
          </a:p>
          <a:p>
            <a:pPr marL="562996" lvl="1" indent="-285750"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bg1"/>
                </a:solidFill>
              </a:rPr>
              <a:t>New solar panels to south facing pitched roof – to help meet SDCC climate targets for 2030.</a:t>
            </a:r>
          </a:p>
          <a:p>
            <a:pPr marL="562996" lvl="1" indent="-285750">
              <a:buFont typeface="Arial" panose="020B0604020202020204" pitchFamily="34" charset="0"/>
              <a:buChar char="•"/>
            </a:pPr>
            <a:endParaRPr lang="en-IE" sz="2100" dirty="0">
              <a:solidFill>
                <a:schemeClr val="bg1"/>
              </a:solidFill>
            </a:endParaRPr>
          </a:p>
          <a:p>
            <a:pPr marL="562996" lvl="1" indent="-285750"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bg1"/>
                </a:solidFill>
              </a:rPr>
              <a:t>Refurbishment /upgrade of the existing concrete pavers to the south and west of the community centre building </a:t>
            </a:r>
          </a:p>
          <a:p>
            <a:pPr lvl="1"/>
            <a:endParaRPr lang="en-IE" sz="21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4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F44AE-D302-F87E-5C1F-9877D1B98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1577-B9AC-41DC-7F5F-C607F112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Cost and Budget Provision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01729-A2FE-52D1-807A-625A70BC7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Ballyroan</a:t>
            </a:r>
            <a:r>
              <a:rPr lang="en-US" dirty="0"/>
              <a:t> Community and Youth Centre</a:t>
            </a:r>
          </a:p>
        </p:txBody>
      </p:sp>
    </p:spTree>
    <p:extLst>
      <p:ext uri="{BB962C8B-B14F-4D97-AF65-F5344CB8AC3E}">
        <p14:creationId xmlns:p14="http://schemas.microsoft.com/office/powerpoint/2010/main" val="166344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31C3A-87D2-7665-0A8E-D81B8CD9B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C3799-F06C-7FC1-FEBA-A80619EB0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484784"/>
            <a:ext cx="6828183" cy="4824536"/>
          </a:xfrm>
        </p:spPr>
        <p:txBody>
          <a:bodyPr>
            <a:normAutofit fontScale="25000" lnSpcReduction="20000"/>
          </a:bodyPr>
          <a:lstStyle/>
          <a:p>
            <a:r>
              <a:rPr lang="en-GB" sz="7200" dirty="0"/>
              <a:t>Refurbishment of 7 internal areas			€356,900</a:t>
            </a:r>
          </a:p>
          <a:p>
            <a:r>
              <a:rPr lang="en-GB" sz="7200" dirty="0"/>
              <a:t>New extension 					€206,250</a:t>
            </a:r>
          </a:p>
          <a:p>
            <a:r>
              <a:rPr lang="en-GB" sz="7200" dirty="0"/>
              <a:t>Demolition/relocation work				€55,000</a:t>
            </a:r>
          </a:p>
          <a:p>
            <a:r>
              <a:rPr lang="en-GB" sz="7200" dirty="0"/>
              <a:t>Landscaping 					€19,665</a:t>
            </a:r>
          </a:p>
          <a:p>
            <a:r>
              <a:rPr lang="en-GB" sz="7200" dirty="0"/>
              <a:t>Resurfacing and pipework on parish land 		€70,000</a:t>
            </a:r>
          </a:p>
          <a:p>
            <a:r>
              <a:rPr lang="en-GB" sz="7200" dirty="0"/>
              <a:t>Fit out/furniture – hall storage			€18,900</a:t>
            </a:r>
          </a:p>
          <a:p>
            <a:r>
              <a:rPr lang="en-GB" sz="7200" dirty="0"/>
              <a:t>Technical fit out					€15,000</a:t>
            </a:r>
          </a:p>
          <a:p>
            <a:r>
              <a:rPr lang="en-GB" sz="7200" dirty="0"/>
              <a:t>New bin store area				€13,000</a:t>
            </a:r>
          </a:p>
          <a:p>
            <a:r>
              <a:rPr lang="en-GB" sz="7200" b="1" dirty="0"/>
              <a:t>		</a:t>
            </a:r>
          </a:p>
          <a:p>
            <a:endParaRPr lang="en-GB" sz="7200" b="1" dirty="0"/>
          </a:p>
          <a:p>
            <a:endParaRPr lang="en-GB" sz="7200" dirty="0"/>
          </a:p>
          <a:p>
            <a:r>
              <a:rPr lang="en-GB" sz="7200" dirty="0"/>
              <a:t>. </a:t>
            </a:r>
            <a:endParaRPr lang="en-IE" sz="7200" dirty="0"/>
          </a:p>
          <a:p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76D84-692D-3E9E-2D7B-D8C2E42A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85" y="192289"/>
            <a:ext cx="5404791" cy="716431"/>
          </a:xfrm>
        </p:spPr>
        <p:txBody>
          <a:bodyPr/>
          <a:lstStyle/>
          <a:p>
            <a:r>
              <a:rPr lang="en-US" dirty="0"/>
              <a:t>Estimated Project Costs</a:t>
            </a:r>
          </a:p>
        </p:txBody>
      </p:sp>
    </p:spTree>
    <p:extLst>
      <p:ext uri="{BB962C8B-B14F-4D97-AF65-F5344CB8AC3E}">
        <p14:creationId xmlns:p14="http://schemas.microsoft.com/office/powerpoint/2010/main" val="5493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EF22B-4564-3083-6E2C-4922358ED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733A4-32FB-DF74-61ED-1A2D9E961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17" y="836712"/>
            <a:ext cx="8717159" cy="4968552"/>
          </a:xfrm>
        </p:spPr>
        <p:txBody>
          <a:bodyPr>
            <a:normAutofit/>
          </a:bodyPr>
          <a:lstStyle/>
          <a:p>
            <a:endParaRPr lang="en-GB" sz="2600" b="1" dirty="0"/>
          </a:p>
          <a:p>
            <a:r>
              <a:rPr lang="en-GB" sz="1800" dirty="0"/>
              <a:t>Estimated total project cost is  </a:t>
            </a:r>
            <a:r>
              <a:rPr lang="en-GB" sz="1800" b="1" dirty="0"/>
              <a:t>€1,142,963</a:t>
            </a:r>
          </a:p>
          <a:p>
            <a:endParaRPr lang="en-GB" sz="1800" dirty="0"/>
          </a:p>
          <a:p>
            <a:r>
              <a:rPr lang="en-GB" sz="1800" dirty="0"/>
              <a:t>This cost includes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Vat on works of 13.5%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Design fees €70,000 plus Vat at 23%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Inflation allowance of €90,000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Contingency to the value of €85,000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800" dirty="0"/>
              <a:t>A full cost review will be undertaken upon securing Part 8 permission and as part of the detailed design process. </a:t>
            </a:r>
            <a:endParaRPr lang="en-IE" sz="1800" dirty="0"/>
          </a:p>
          <a:p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BA265-CEA8-CF6F-5436-4CB7CFD4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85" y="192289"/>
            <a:ext cx="5404791" cy="716431"/>
          </a:xfrm>
        </p:spPr>
        <p:txBody>
          <a:bodyPr/>
          <a:lstStyle/>
          <a:p>
            <a:r>
              <a:rPr lang="en-US" dirty="0"/>
              <a:t>Estimated Project Costs</a:t>
            </a:r>
          </a:p>
        </p:txBody>
      </p:sp>
    </p:spTree>
    <p:extLst>
      <p:ext uri="{BB962C8B-B14F-4D97-AF65-F5344CB8AC3E}">
        <p14:creationId xmlns:p14="http://schemas.microsoft.com/office/powerpoint/2010/main" val="344959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6BAD91-AB50-C8A0-7D52-39E37E10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8399842" cy="4208255"/>
          </a:xfrm>
        </p:spPr>
        <p:txBody>
          <a:bodyPr/>
          <a:lstStyle/>
          <a:p>
            <a:pPr lvl="0"/>
            <a:r>
              <a:rPr lang="en-GB" sz="1800" dirty="0"/>
              <a:t>Current  budget in the 3 year Capital :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€750,000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Levies contributions of €450,000 in 2025 and €300,000 in 2026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GB" sz="1800" dirty="0"/>
          </a:p>
          <a:p>
            <a:pPr algn="l"/>
            <a:r>
              <a:rPr lang="en-GB" sz="1800" dirty="0"/>
              <a:t>The Church of the Holy Spirit are contributing €32,000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GB" sz="1800" dirty="0"/>
          </a:p>
          <a:p>
            <a:pPr lvl="0" algn="l"/>
            <a:r>
              <a:rPr lang="en-GB" sz="1800" dirty="0"/>
              <a:t>PV panel installation to be carried out under separate SDCC Contract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GB" sz="1800" dirty="0"/>
          </a:p>
          <a:p>
            <a:pPr lvl="0"/>
            <a:r>
              <a:rPr lang="en-GB" sz="1800" dirty="0"/>
              <a:t>Further support from Community Capital Reserves if required</a:t>
            </a:r>
            <a:endParaRPr lang="en-GB" sz="1800" dirty="0">
              <a:highlight>
                <a:srgbClr val="8AD6F7"/>
              </a:highlight>
            </a:endParaRPr>
          </a:p>
          <a:p>
            <a:pPr lvl="0"/>
            <a:endParaRPr lang="en-IE" sz="1600" dirty="0">
              <a:highlight>
                <a:srgbClr val="8AD6F7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D1E3C9-83C4-2BD2-9AF2-54631050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2" y="260648"/>
            <a:ext cx="5591531" cy="856798"/>
          </a:xfrm>
        </p:spPr>
        <p:txBody>
          <a:bodyPr/>
          <a:lstStyle/>
          <a:p>
            <a:r>
              <a:rPr lang="en-IE" dirty="0"/>
              <a:t>Budget Provision</a:t>
            </a:r>
          </a:p>
        </p:txBody>
      </p:sp>
    </p:spTree>
    <p:extLst>
      <p:ext uri="{BB962C8B-B14F-4D97-AF65-F5344CB8AC3E}">
        <p14:creationId xmlns:p14="http://schemas.microsoft.com/office/powerpoint/2010/main" val="47884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AE29-38B6-8E2F-D4A5-E04E8E09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Plan and Proposed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DE5FE-E1DB-D727-FBF1-AB933306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Ballyroan</a:t>
            </a:r>
            <a:r>
              <a:rPr lang="en-US" dirty="0"/>
              <a:t> Community and Youth Centre</a:t>
            </a:r>
          </a:p>
        </p:txBody>
      </p:sp>
    </p:spTree>
    <p:extLst>
      <p:ext uri="{BB962C8B-B14F-4D97-AF65-F5344CB8AC3E}">
        <p14:creationId xmlns:p14="http://schemas.microsoft.com/office/powerpoint/2010/main" val="240654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F367-2FD8-2145-B3A2-E95D8C1A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635921-AF1E-6620-B732-86F5ACA61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37857"/>
            <a:ext cx="9536137" cy="65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97222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</Template>
  <TotalTime>166</TotalTime>
  <Words>649</Words>
  <Application>Microsoft Office PowerPoint</Application>
  <PresentationFormat>Widescreen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SDCC Master</vt:lpstr>
      <vt:lpstr>Ballyroan Community and Youth Centre  Part 8   Presentation to Council Meeting 8th Sept 2025</vt:lpstr>
      <vt:lpstr>Project Brief</vt:lpstr>
      <vt:lpstr>PowerPoint Presentation</vt:lpstr>
      <vt:lpstr>Project Cost and Budget Provision</vt:lpstr>
      <vt:lpstr>Estimated Project Costs</vt:lpstr>
      <vt:lpstr>Estimated Project Costs</vt:lpstr>
      <vt:lpstr>Budget Provision</vt:lpstr>
      <vt:lpstr>Site Plan and Proposed Works</vt:lpstr>
      <vt:lpstr>PowerPoint Presentation</vt:lpstr>
      <vt:lpstr>Current Internal Layout</vt:lpstr>
      <vt:lpstr>Proposed Internal Layout incl Extension</vt:lpstr>
      <vt:lpstr>Part 8 Consultation</vt:lpstr>
      <vt:lpstr>PowerPoint Presentation</vt:lpstr>
      <vt:lpstr>Submission Report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Declan Healy</dc:creator>
  <cp:lastModifiedBy>Edel Clancy</cp:lastModifiedBy>
  <cp:revision>9</cp:revision>
  <dcterms:created xsi:type="dcterms:W3CDTF">2025-05-27T21:24:40Z</dcterms:created>
  <dcterms:modified xsi:type="dcterms:W3CDTF">2025-09-05T12:14:07Z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