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5" r:id="rId3"/>
    <p:sldId id="261" r:id="rId4"/>
    <p:sldId id="294" r:id="rId5"/>
    <p:sldId id="293" r:id="rId6"/>
    <p:sldId id="300" r:id="rId7"/>
    <p:sldId id="274" r:id="rId8"/>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A92"/>
    <a:srgbClr val="7DA6D7"/>
    <a:srgbClr val="F26959"/>
    <a:srgbClr val="7AD750"/>
    <a:srgbClr val="7DA6D8"/>
    <a:srgbClr val="271B5B"/>
    <a:srgbClr val="52534D"/>
    <a:srgbClr val="C7E634"/>
    <a:srgbClr val="8AD6F7"/>
    <a:srgbClr val="525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A47DE-D82F-4C86-826F-423524F59EA3}" v="3" dt="2025-07-14T14:36:21.7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1" autoAdjust="0"/>
  </p:normalViewPr>
  <p:slideViewPr>
    <p:cSldViewPr>
      <p:cViewPr varScale="1">
        <p:scale>
          <a:sx n="64" d="100"/>
          <a:sy n="64" d="100"/>
        </p:scale>
        <p:origin x="1426" y="25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Frehill" userId="191cc18e-7615-41fc-bf5d-fbdd8bb67e2d" providerId="ADAL" clId="{73CA47DE-D82F-4C86-826F-423524F59EA3}"/>
    <pc:docChg chg="custSel addSld delSld modSld sldOrd">
      <pc:chgData name="Jason Frehill" userId="191cc18e-7615-41fc-bf5d-fbdd8bb67e2d" providerId="ADAL" clId="{73CA47DE-D82F-4C86-826F-423524F59EA3}" dt="2025-07-14T14:38:14.898" v="116" actId="1076"/>
      <pc:docMkLst>
        <pc:docMk/>
      </pc:docMkLst>
      <pc:sldChg chg="modSp mod">
        <pc:chgData name="Jason Frehill" userId="191cc18e-7615-41fc-bf5d-fbdd8bb67e2d" providerId="ADAL" clId="{73CA47DE-D82F-4C86-826F-423524F59EA3}" dt="2025-07-14T14:38:14.898" v="116" actId="1076"/>
        <pc:sldMkLst>
          <pc:docMk/>
          <pc:sldMk cId="193055187" sldId="256"/>
        </pc:sldMkLst>
        <pc:spChg chg="mod">
          <ac:chgData name="Jason Frehill" userId="191cc18e-7615-41fc-bf5d-fbdd8bb67e2d" providerId="ADAL" clId="{73CA47DE-D82F-4C86-826F-423524F59EA3}" dt="2025-07-14T14:37:24.313" v="98" actId="20577"/>
          <ac:spMkLst>
            <pc:docMk/>
            <pc:sldMk cId="193055187" sldId="256"/>
            <ac:spMk id="3" creationId="{86033DE9-FC18-E1FB-2675-20D9FBCB756C}"/>
          </ac:spMkLst>
        </pc:spChg>
        <pc:spChg chg="mod">
          <ac:chgData name="Jason Frehill" userId="191cc18e-7615-41fc-bf5d-fbdd8bb67e2d" providerId="ADAL" clId="{73CA47DE-D82F-4C86-826F-423524F59EA3}" dt="2025-07-14T14:38:14.898" v="116" actId="1076"/>
          <ac:spMkLst>
            <pc:docMk/>
            <pc:sldMk cId="193055187" sldId="256"/>
            <ac:spMk id="4" creationId="{0D97371B-86FF-CF4D-6BCE-AD0FE91F864C}"/>
          </ac:spMkLst>
        </pc:spChg>
      </pc:sldChg>
      <pc:sldChg chg="modSp del mod">
        <pc:chgData name="Jason Frehill" userId="191cc18e-7615-41fc-bf5d-fbdd8bb67e2d" providerId="ADAL" clId="{73CA47DE-D82F-4C86-826F-423524F59EA3}" dt="2025-07-11T06:23:57.788" v="67" actId="47"/>
        <pc:sldMkLst>
          <pc:docMk/>
          <pc:sldMk cId="2070299940" sldId="290"/>
        </pc:sldMkLst>
      </pc:sldChg>
      <pc:sldChg chg="delSp mod">
        <pc:chgData name="Jason Frehill" userId="191cc18e-7615-41fc-bf5d-fbdd8bb67e2d" providerId="ADAL" clId="{73CA47DE-D82F-4C86-826F-423524F59EA3}" dt="2025-07-11T06:24:53.823" v="69" actId="478"/>
        <pc:sldMkLst>
          <pc:docMk/>
          <pc:sldMk cId="1578906254" sldId="293"/>
        </pc:sldMkLst>
      </pc:sldChg>
      <pc:sldChg chg="delSp mod">
        <pc:chgData name="Jason Frehill" userId="191cc18e-7615-41fc-bf5d-fbdd8bb67e2d" providerId="ADAL" clId="{73CA47DE-D82F-4C86-826F-423524F59EA3}" dt="2025-07-14T14:37:10.492" v="90" actId="478"/>
        <pc:sldMkLst>
          <pc:docMk/>
          <pc:sldMk cId="4170590944" sldId="294"/>
        </pc:sldMkLst>
        <pc:spChg chg="del">
          <ac:chgData name="Jason Frehill" userId="191cc18e-7615-41fc-bf5d-fbdd8bb67e2d" providerId="ADAL" clId="{73CA47DE-D82F-4C86-826F-423524F59EA3}" dt="2025-07-14T14:37:10.492" v="90" actId="478"/>
          <ac:spMkLst>
            <pc:docMk/>
            <pc:sldMk cId="4170590944" sldId="294"/>
            <ac:spMk id="5" creationId="{21393D89-6ABE-D633-06C9-0EBC24B570C7}"/>
          </ac:spMkLst>
        </pc:spChg>
      </pc:sldChg>
      <pc:sldChg chg="delSp del mod">
        <pc:chgData name="Jason Frehill" userId="191cc18e-7615-41fc-bf5d-fbdd8bb67e2d" providerId="ADAL" clId="{73CA47DE-D82F-4C86-826F-423524F59EA3}" dt="2025-07-11T06:25:05.505" v="70" actId="47"/>
        <pc:sldMkLst>
          <pc:docMk/>
          <pc:sldMk cId="3817508071" sldId="295"/>
        </pc:sldMkLst>
      </pc:sldChg>
      <pc:sldChg chg="del">
        <pc:chgData name="Jason Frehill" userId="191cc18e-7615-41fc-bf5d-fbdd8bb67e2d" providerId="ADAL" clId="{73CA47DE-D82F-4C86-826F-423524F59EA3}" dt="2025-07-11T06:22:53.906" v="42" actId="47"/>
        <pc:sldMkLst>
          <pc:docMk/>
          <pc:sldMk cId="4162465698" sldId="296"/>
        </pc:sldMkLst>
      </pc:sldChg>
      <pc:sldChg chg="del">
        <pc:chgData name="Jason Frehill" userId="191cc18e-7615-41fc-bf5d-fbdd8bb67e2d" providerId="ADAL" clId="{73CA47DE-D82F-4C86-826F-423524F59EA3}" dt="2025-07-11T06:22:55.376" v="43" actId="47"/>
        <pc:sldMkLst>
          <pc:docMk/>
          <pc:sldMk cId="1820359203" sldId="297"/>
        </pc:sldMkLst>
      </pc:sldChg>
      <pc:sldChg chg="addSp delSp modSp del mod">
        <pc:chgData name="Jason Frehill" userId="191cc18e-7615-41fc-bf5d-fbdd8bb67e2d" providerId="ADAL" clId="{73CA47DE-D82F-4C86-826F-423524F59EA3}" dt="2025-07-14T14:36:59.686" v="89" actId="47"/>
        <pc:sldMkLst>
          <pc:docMk/>
          <pc:sldMk cId="3076851048" sldId="298"/>
        </pc:sldMkLst>
        <pc:spChg chg="add mod">
          <ac:chgData name="Jason Frehill" userId="191cc18e-7615-41fc-bf5d-fbdd8bb67e2d" providerId="ADAL" clId="{73CA47DE-D82F-4C86-826F-423524F59EA3}" dt="2025-07-11T06:22:15.936" v="41" actId="1076"/>
          <ac:spMkLst>
            <pc:docMk/>
            <pc:sldMk cId="3076851048" sldId="298"/>
            <ac:spMk id="2" creationId="{591AA9E6-7BE2-68F2-60A3-9814547D80D2}"/>
          </ac:spMkLst>
        </pc:spChg>
        <pc:spChg chg="mod">
          <ac:chgData name="Jason Frehill" userId="191cc18e-7615-41fc-bf5d-fbdd8bb67e2d" providerId="ADAL" clId="{73CA47DE-D82F-4C86-826F-423524F59EA3}" dt="2025-07-11T06:21:04.242" v="33" actId="20577"/>
          <ac:spMkLst>
            <pc:docMk/>
            <pc:sldMk cId="3076851048" sldId="298"/>
            <ac:spMk id="17" creationId="{CBF39EFD-95F3-1CA9-2E8B-A157CFDF25A8}"/>
          </ac:spMkLst>
        </pc:spChg>
      </pc:sldChg>
      <pc:sldChg chg="new del">
        <pc:chgData name="Jason Frehill" userId="191cc18e-7615-41fc-bf5d-fbdd8bb67e2d" providerId="ADAL" clId="{73CA47DE-D82F-4C86-826F-423524F59EA3}" dt="2025-07-14T14:35:53.895" v="78" actId="47"/>
        <pc:sldMkLst>
          <pc:docMk/>
          <pc:sldMk cId="2301438103" sldId="299"/>
        </pc:sldMkLst>
      </pc:sldChg>
      <pc:sldChg chg="del">
        <pc:chgData name="Jason Frehill" userId="191cc18e-7615-41fc-bf5d-fbdd8bb67e2d" providerId="ADAL" clId="{73CA47DE-D82F-4C86-826F-423524F59EA3}" dt="2025-07-11T06:22:59.116" v="44" actId="47"/>
        <pc:sldMkLst>
          <pc:docMk/>
          <pc:sldMk cId="3792684576" sldId="299"/>
        </pc:sldMkLst>
      </pc:sldChg>
      <pc:sldChg chg="addSp delSp modSp add mod ord">
        <pc:chgData name="Jason Frehill" userId="191cc18e-7615-41fc-bf5d-fbdd8bb67e2d" providerId="ADAL" clId="{73CA47DE-D82F-4C86-826F-423524F59EA3}" dt="2025-07-14T14:36:49.303" v="88" actId="1076"/>
        <pc:sldMkLst>
          <pc:docMk/>
          <pc:sldMk cId="1894651592" sldId="300"/>
        </pc:sldMkLst>
        <pc:spChg chg="del">
          <ac:chgData name="Jason Frehill" userId="191cc18e-7615-41fc-bf5d-fbdd8bb67e2d" providerId="ADAL" clId="{73CA47DE-D82F-4C86-826F-423524F59EA3}" dt="2025-07-14T14:35:31.886" v="73" actId="478"/>
          <ac:spMkLst>
            <pc:docMk/>
            <pc:sldMk cId="1894651592" sldId="300"/>
            <ac:spMk id="2" creationId="{F992153A-EA0B-817D-498D-B30A58512E8D}"/>
          </ac:spMkLst>
        </pc:spChg>
        <pc:spChg chg="add mod">
          <ac:chgData name="Jason Frehill" userId="191cc18e-7615-41fc-bf5d-fbdd8bb67e2d" providerId="ADAL" clId="{73CA47DE-D82F-4C86-826F-423524F59EA3}" dt="2025-07-14T14:36:49.303" v="88" actId="1076"/>
          <ac:spMkLst>
            <pc:docMk/>
            <pc:sldMk cId="1894651592" sldId="300"/>
            <ac:spMk id="4" creationId="{2DDA9A8D-5EB1-6E62-3C22-E079E7A3ABE9}"/>
          </ac:spMkLst>
        </pc:spChg>
        <pc:picChg chg="add mod">
          <ac:chgData name="Jason Frehill" userId="191cc18e-7615-41fc-bf5d-fbdd8bb67e2d" providerId="ADAL" clId="{73CA47DE-D82F-4C86-826F-423524F59EA3}" dt="2025-07-14T14:36:41.484" v="87" actId="1076"/>
          <ac:picMkLst>
            <pc:docMk/>
            <pc:sldMk cId="1894651592" sldId="300"/>
            <ac:picMk id="3" creationId="{0E04C6FC-4603-D7A6-EBCB-2E1C0318A3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7/14/2025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1242583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cid:image003.png@01DBF267.3B03CE20"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749311"/>
            <a:ext cx="6700065" cy="3359381"/>
          </a:xfrm>
        </p:spPr>
        <p:txBody>
          <a:bodyPr/>
          <a:lstStyle/>
          <a:p>
            <a:r>
              <a:rPr lang="en-US" dirty="0"/>
              <a:t>Rathfarnham Stables </a:t>
            </a:r>
            <a:br>
              <a:rPr lang="en-US" dirty="0"/>
            </a:br>
            <a:r>
              <a:rPr lang="en-US" dirty="0"/>
              <a:t>Part 8 </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a:xfrm>
            <a:off x="4964700" y="5919388"/>
            <a:ext cx="3715265" cy="646908"/>
          </a:xfrm>
        </p:spPr>
        <p:txBody>
          <a:bodyPr>
            <a:normAutofit/>
          </a:bodyPr>
          <a:lstStyle/>
          <a:p>
            <a:r>
              <a:rPr lang="en-US" dirty="0"/>
              <a:t>Council Presentation</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a:xfrm>
            <a:off x="9625860" y="6062842"/>
            <a:ext cx="1989102" cy="646908"/>
          </a:xfrm>
        </p:spPr>
        <p:txBody>
          <a:bodyPr>
            <a:normAutofit/>
          </a:bodyPr>
          <a:lstStyle/>
          <a:p>
            <a:r>
              <a:rPr lang="en-US" dirty="0"/>
              <a:t>14</a:t>
            </a:r>
            <a:r>
              <a:rPr lang="en-US" baseline="30000" dirty="0"/>
              <a:t>th</a:t>
            </a:r>
            <a:r>
              <a:rPr lang="en-US" dirty="0"/>
              <a:t> July 2025</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p:txBody>
          <a:bodyPr/>
          <a:lstStyle/>
          <a:p>
            <a:pPr algn="ctr"/>
            <a:r>
              <a:rPr lang="en-GB" dirty="0"/>
              <a:t>May 2025</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F4D07-515C-A628-AC90-444AD8CB9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BA69D-3A56-55C9-4323-B86602EAE78B}"/>
              </a:ext>
            </a:extLst>
          </p:cNvPr>
          <p:cNvSpPr>
            <a:spLocks noGrp="1"/>
          </p:cNvSpPr>
          <p:nvPr>
            <p:ph type="title"/>
          </p:nvPr>
        </p:nvSpPr>
        <p:spPr>
          <a:xfrm>
            <a:off x="434583" y="160464"/>
            <a:ext cx="6730025" cy="856798"/>
          </a:xfrm>
        </p:spPr>
        <p:txBody>
          <a:bodyPr>
            <a:normAutofit fontScale="90000"/>
          </a:bodyPr>
          <a:lstStyle/>
          <a:p>
            <a:r>
              <a:rPr lang="en-US" b="1" dirty="0"/>
              <a:t>Rathfarnham Stables Project Timeline</a:t>
            </a:r>
          </a:p>
        </p:txBody>
      </p:sp>
      <p:sp>
        <p:nvSpPr>
          <p:cNvPr id="3" name="Oval 2">
            <a:extLst>
              <a:ext uri="{FF2B5EF4-FFF2-40B4-BE49-F238E27FC236}">
                <a16:creationId xmlns:a16="http://schemas.microsoft.com/office/drawing/2014/main" id="{9D0C33C5-E9BB-BE1D-5524-6B4D11F92BC5}"/>
              </a:ext>
            </a:extLst>
          </p:cNvPr>
          <p:cNvSpPr/>
          <p:nvPr/>
        </p:nvSpPr>
        <p:spPr>
          <a:xfrm>
            <a:off x="3446463" y="2349577"/>
            <a:ext cx="1363386" cy="1312060"/>
          </a:xfrm>
          <a:prstGeom prst="ellipse">
            <a:avLst/>
          </a:prstGeom>
          <a:solidFill>
            <a:schemeClr val="bg1">
              <a:alpha val="65000"/>
            </a:schemeClr>
          </a:solidFill>
          <a:ln w="28575">
            <a:solidFill>
              <a:srgbClr val="363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7DA6D7"/>
                </a:solidFill>
              </a:ln>
            </a:endParaRPr>
          </a:p>
        </p:txBody>
      </p:sp>
      <p:sp>
        <p:nvSpPr>
          <p:cNvPr id="4" name="TextBox 3">
            <a:extLst>
              <a:ext uri="{FF2B5EF4-FFF2-40B4-BE49-F238E27FC236}">
                <a16:creationId xmlns:a16="http://schemas.microsoft.com/office/drawing/2014/main" id="{C3E5AAD2-30C5-B405-16F7-A4B5B4C1A6EB}"/>
              </a:ext>
            </a:extLst>
          </p:cNvPr>
          <p:cNvSpPr txBox="1"/>
          <p:nvPr/>
        </p:nvSpPr>
        <p:spPr>
          <a:xfrm>
            <a:off x="3638378" y="2816185"/>
            <a:ext cx="1058989" cy="338554"/>
          </a:xfrm>
          <a:prstGeom prst="rect">
            <a:avLst/>
          </a:prstGeom>
          <a:noFill/>
          <a:ln>
            <a:noFill/>
          </a:ln>
        </p:spPr>
        <p:txBody>
          <a:bodyPr wrap="square" rtlCol="0">
            <a:spAutoFit/>
          </a:bodyPr>
          <a:lstStyle/>
          <a:p>
            <a:pPr algn="ctr"/>
            <a:r>
              <a:rPr lang="en-GB" sz="1600" b="1"/>
              <a:t>2018 </a:t>
            </a:r>
            <a:endParaRPr lang="en-GB" sz="1600" b="1" dirty="0"/>
          </a:p>
        </p:txBody>
      </p:sp>
      <p:cxnSp>
        <p:nvCxnSpPr>
          <p:cNvPr id="5" name="Straight Connector 4">
            <a:extLst>
              <a:ext uri="{FF2B5EF4-FFF2-40B4-BE49-F238E27FC236}">
                <a16:creationId xmlns:a16="http://schemas.microsoft.com/office/drawing/2014/main" id="{7C5E1F83-29B8-8630-9373-40C08CDD4888}"/>
              </a:ext>
            </a:extLst>
          </p:cNvPr>
          <p:cNvCxnSpPr/>
          <p:nvPr/>
        </p:nvCxnSpPr>
        <p:spPr>
          <a:xfrm flipV="1">
            <a:off x="4125392" y="3636434"/>
            <a:ext cx="2381" cy="659612"/>
          </a:xfrm>
          <a:prstGeom prst="line">
            <a:avLst/>
          </a:prstGeom>
          <a:ln w="28575">
            <a:solidFill>
              <a:srgbClr val="363A92"/>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F6F677-4F5C-74D0-99E2-57548467F1A8}"/>
              </a:ext>
            </a:extLst>
          </p:cNvPr>
          <p:cNvSpPr txBox="1"/>
          <p:nvPr/>
        </p:nvSpPr>
        <p:spPr>
          <a:xfrm>
            <a:off x="2463550" y="4299071"/>
            <a:ext cx="2321379" cy="738664"/>
          </a:xfrm>
          <a:prstGeom prst="rect">
            <a:avLst/>
          </a:prstGeom>
          <a:solidFill>
            <a:srgbClr val="F26959"/>
          </a:solidFill>
          <a:ln>
            <a:solidFill>
              <a:srgbClr val="F26959"/>
            </a:solidFill>
          </a:ln>
        </p:spPr>
        <p:txBody>
          <a:bodyPr wrap="square" rtlCol="0">
            <a:spAutoFit/>
          </a:bodyPr>
          <a:lstStyle/>
          <a:p>
            <a:pPr marL="171450" indent="-171450">
              <a:buFont typeface="Wingdings" panose="05000000000000000000" pitchFamily="2" charset="2"/>
              <a:buChar char="§"/>
            </a:pPr>
            <a:r>
              <a:rPr lang="en-GB" sz="1400" b="1" dirty="0">
                <a:solidFill>
                  <a:schemeClr val="bg1"/>
                </a:solidFill>
              </a:rPr>
              <a:t>Development Partner Process</a:t>
            </a:r>
          </a:p>
          <a:p>
            <a:pPr marL="171450" indent="-171450">
              <a:buFont typeface="Wingdings" panose="05000000000000000000" pitchFamily="2" charset="2"/>
              <a:buChar char="§"/>
            </a:pPr>
            <a:r>
              <a:rPr lang="en-GB" sz="1400" b="1" dirty="0">
                <a:solidFill>
                  <a:schemeClr val="bg1"/>
                </a:solidFill>
              </a:rPr>
              <a:t>No Partner Secured</a:t>
            </a:r>
          </a:p>
        </p:txBody>
      </p:sp>
      <p:sp>
        <p:nvSpPr>
          <p:cNvPr id="7" name="Oval 6">
            <a:extLst>
              <a:ext uri="{FF2B5EF4-FFF2-40B4-BE49-F238E27FC236}">
                <a16:creationId xmlns:a16="http://schemas.microsoft.com/office/drawing/2014/main" id="{25420791-B3FC-8BFE-E8C1-8215016120E9}"/>
              </a:ext>
            </a:extLst>
          </p:cNvPr>
          <p:cNvSpPr/>
          <p:nvPr/>
        </p:nvSpPr>
        <p:spPr>
          <a:xfrm>
            <a:off x="4991743" y="2361555"/>
            <a:ext cx="1363386" cy="1312060"/>
          </a:xfrm>
          <a:prstGeom prst="ellipse">
            <a:avLst/>
          </a:prstGeom>
          <a:solidFill>
            <a:schemeClr val="bg1">
              <a:alpha val="65000"/>
            </a:schemeClr>
          </a:solidFill>
          <a:ln w="28575">
            <a:solidFill>
              <a:srgbClr val="363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98E7B334-03FB-2E95-7F31-561D343958F2}"/>
              </a:ext>
            </a:extLst>
          </p:cNvPr>
          <p:cNvSpPr txBox="1"/>
          <p:nvPr/>
        </p:nvSpPr>
        <p:spPr>
          <a:xfrm>
            <a:off x="5121911" y="2824201"/>
            <a:ext cx="1152039" cy="338554"/>
          </a:xfrm>
          <a:prstGeom prst="rect">
            <a:avLst/>
          </a:prstGeom>
          <a:noFill/>
          <a:ln>
            <a:noFill/>
          </a:ln>
        </p:spPr>
        <p:txBody>
          <a:bodyPr wrap="square" rtlCol="0">
            <a:spAutoFit/>
          </a:bodyPr>
          <a:lstStyle/>
          <a:p>
            <a:pPr algn="ctr"/>
            <a:r>
              <a:rPr lang="en-GB" sz="1600" b="1" dirty="0"/>
              <a:t>2023</a:t>
            </a:r>
            <a:endParaRPr lang="en-IE" sz="1600" b="1" dirty="0"/>
          </a:p>
        </p:txBody>
      </p:sp>
      <p:cxnSp>
        <p:nvCxnSpPr>
          <p:cNvPr id="10" name="Straight Connector 9">
            <a:extLst>
              <a:ext uri="{FF2B5EF4-FFF2-40B4-BE49-F238E27FC236}">
                <a16:creationId xmlns:a16="http://schemas.microsoft.com/office/drawing/2014/main" id="{09EC5EA7-113B-39A5-F473-FF396C870E0E}"/>
              </a:ext>
            </a:extLst>
          </p:cNvPr>
          <p:cNvCxnSpPr/>
          <p:nvPr/>
        </p:nvCxnSpPr>
        <p:spPr>
          <a:xfrm flipV="1">
            <a:off x="5697930" y="1665912"/>
            <a:ext cx="2381" cy="659612"/>
          </a:xfrm>
          <a:prstGeom prst="line">
            <a:avLst/>
          </a:prstGeom>
          <a:ln w="28575">
            <a:solidFill>
              <a:srgbClr val="363A92"/>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17AE5B-96E6-6508-D5B4-07D54A753B55}"/>
              </a:ext>
            </a:extLst>
          </p:cNvPr>
          <p:cNvSpPr txBox="1"/>
          <p:nvPr/>
        </p:nvSpPr>
        <p:spPr>
          <a:xfrm>
            <a:off x="4405036" y="1128706"/>
            <a:ext cx="2039933" cy="523220"/>
          </a:xfrm>
          <a:prstGeom prst="rect">
            <a:avLst/>
          </a:prstGeom>
          <a:solidFill>
            <a:srgbClr val="F26959"/>
          </a:solidFill>
          <a:ln>
            <a:solidFill>
              <a:srgbClr val="F26959"/>
            </a:solidFill>
          </a:ln>
        </p:spPr>
        <p:txBody>
          <a:bodyPr wrap="square" rtlCol="0">
            <a:spAutoFit/>
          </a:bodyPr>
          <a:lstStyle/>
          <a:p>
            <a:pPr marL="171450" indent="-171450">
              <a:buFont typeface="Wingdings" panose="05000000000000000000" pitchFamily="2" charset="2"/>
              <a:buChar char="§"/>
            </a:pPr>
            <a:r>
              <a:rPr lang="en-GB" sz="1400" b="1" dirty="0">
                <a:solidFill>
                  <a:schemeClr val="bg1"/>
                </a:solidFill>
              </a:rPr>
              <a:t>Operator Tender</a:t>
            </a:r>
          </a:p>
          <a:p>
            <a:pPr marL="171450" indent="-171450">
              <a:buFont typeface="Wingdings" panose="05000000000000000000" pitchFamily="2" charset="2"/>
              <a:buChar char="§"/>
            </a:pPr>
            <a:r>
              <a:rPr lang="en-GB" sz="1400" b="1" dirty="0">
                <a:solidFill>
                  <a:schemeClr val="bg1"/>
                </a:solidFill>
              </a:rPr>
              <a:t>McHugh Group</a:t>
            </a:r>
          </a:p>
        </p:txBody>
      </p:sp>
      <p:sp>
        <p:nvSpPr>
          <p:cNvPr id="27" name="Oval 26">
            <a:extLst>
              <a:ext uri="{FF2B5EF4-FFF2-40B4-BE49-F238E27FC236}">
                <a16:creationId xmlns:a16="http://schemas.microsoft.com/office/drawing/2014/main" id="{A9652D47-6819-93D6-6D73-8BE9DEFE80C0}"/>
              </a:ext>
            </a:extLst>
          </p:cNvPr>
          <p:cNvSpPr/>
          <p:nvPr/>
        </p:nvSpPr>
        <p:spPr>
          <a:xfrm>
            <a:off x="6485297" y="2357593"/>
            <a:ext cx="1363386" cy="1312060"/>
          </a:xfrm>
          <a:prstGeom prst="ellipse">
            <a:avLst/>
          </a:prstGeom>
          <a:solidFill>
            <a:schemeClr val="bg1">
              <a:alpha val="65000"/>
            </a:schemeClr>
          </a:solidFill>
          <a:ln w="28575">
            <a:solidFill>
              <a:srgbClr val="363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xtBox 27">
            <a:extLst>
              <a:ext uri="{FF2B5EF4-FFF2-40B4-BE49-F238E27FC236}">
                <a16:creationId xmlns:a16="http://schemas.microsoft.com/office/drawing/2014/main" id="{20D25AE2-696F-B064-6F5F-C7D16A5C35A0}"/>
              </a:ext>
            </a:extLst>
          </p:cNvPr>
          <p:cNvSpPr txBox="1"/>
          <p:nvPr/>
        </p:nvSpPr>
        <p:spPr>
          <a:xfrm>
            <a:off x="6696644" y="2825734"/>
            <a:ext cx="940692" cy="338554"/>
          </a:xfrm>
          <a:prstGeom prst="rect">
            <a:avLst/>
          </a:prstGeom>
          <a:noFill/>
          <a:ln>
            <a:noFill/>
          </a:ln>
        </p:spPr>
        <p:txBody>
          <a:bodyPr wrap="square" rtlCol="0">
            <a:spAutoFit/>
          </a:bodyPr>
          <a:lstStyle/>
          <a:p>
            <a:pPr algn="ctr"/>
            <a:r>
              <a:rPr lang="en-GB" sz="1600" b="1" dirty="0"/>
              <a:t>2024</a:t>
            </a:r>
            <a:endParaRPr lang="en-IE" sz="1600" b="1" dirty="0"/>
          </a:p>
        </p:txBody>
      </p:sp>
      <p:cxnSp>
        <p:nvCxnSpPr>
          <p:cNvPr id="29" name="Straight Connector 28">
            <a:extLst>
              <a:ext uri="{FF2B5EF4-FFF2-40B4-BE49-F238E27FC236}">
                <a16:creationId xmlns:a16="http://schemas.microsoft.com/office/drawing/2014/main" id="{47A77E2D-027D-E000-F65F-03D77F1EF4E7}"/>
              </a:ext>
            </a:extLst>
          </p:cNvPr>
          <p:cNvCxnSpPr/>
          <p:nvPr/>
        </p:nvCxnSpPr>
        <p:spPr>
          <a:xfrm flipV="1">
            <a:off x="7164609" y="3685983"/>
            <a:ext cx="2381" cy="659612"/>
          </a:xfrm>
          <a:prstGeom prst="line">
            <a:avLst/>
          </a:prstGeom>
          <a:ln w="28575">
            <a:solidFill>
              <a:srgbClr val="363A92"/>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C95A9D5-42F5-E6A4-125F-8A1F8C6341BC}"/>
              </a:ext>
            </a:extLst>
          </p:cNvPr>
          <p:cNvSpPr txBox="1"/>
          <p:nvPr/>
        </p:nvSpPr>
        <p:spPr>
          <a:xfrm>
            <a:off x="5315957" y="4307087"/>
            <a:ext cx="2573545" cy="738664"/>
          </a:xfrm>
          <a:prstGeom prst="rect">
            <a:avLst/>
          </a:prstGeom>
          <a:solidFill>
            <a:srgbClr val="F26959"/>
          </a:solidFill>
          <a:ln>
            <a:solidFill>
              <a:srgbClr val="F26959"/>
            </a:solidFill>
          </a:ln>
        </p:spPr>
        <p:txBody>
          <a:bodyPr wrap="square" rtlCol="0">
            <a:spAutoFit/>
          </a:bodyPr>
          <a:lstStyle/>
          <a:p>
            <a:pPr marL="171450" indent="-171450">
              <a:buFont typeface="Wingdings" panose="05000000000000000000" pitchFamily="2" charset="2"/>
              <a:buChar char="§"/>
            </a:pPr>
            <a:r>
              <a:rPr lang="en-GB" sz="1400" b="1" dirty="0">
                <a:solidFill>
                  <a:schemeClr val="bg1"/>
                </a:solidFill>
              </a:rPr>
              <a:t>Masterplan</a:t>
            </a:r>
          </a:p>
          <a:p>
            <a:pPr marL="171450" indent="-171450">
              <a:buFont typeface="Wingdings" panose="05000000000000000000" pitchFamily="2" charset="2"/>
              <a:buChar char="§"/>
            </a:pPr>
            <a:r>
              <a:rPr lang="en-GB" sz="1400" b="1" dirty="0">
                <a:solidFill>
                  <a:schemeClr val="bg1"/>
                </a:solidFill>
              </a:rPr>
              <a:t>Public Consultation Process </a:t>
            </a:r>
            <a:r>
              <a:rPr lang="en-GB" sz="1100" b="1" dirty="0">
                <a:solidFill>
                  <a:schemeClr val="bg1"/>
                </a:solidFill>
              </a:rPr>
              <a:t>(1,000+ Submissions)</a:t>
            </a:r>
          </a:p>
        </p:txBody>
      </p:sp>
      <p:sp>
        <p:nvSpPr>
          <p:cNvPr id="31" name="Oval 30">
            <a:extLst>
              <a:ext uri="{FF2B5EF4-FFF2-40B4-BE49-F238E27FC236}">
                <a16:creationId xmlns:a16="http://schemas.microsoft.com/office/drawing/2014/main" id="{7312B1CC-35C2-6CB2-09BD-C4EBF512AB47}"/>
              </a:ext>
            </a:extLst>
          </p:cNvPr>
          <p:cNvSpPr/>
          <p:nvPr/>
        </p:nvSpPr>
        <p:spPr>
          <a:xfrm>
            <a:off x="7978851" y="2357593"/>
            <a:ext cx="1363386" cy="1312060"/>
          </a:xfrm>
          <a:prstGeom prst="ellipse">
            <a:avLst/>
          </a:prstGeom>
          <a:solidFill>
            <a:schemeClr val="bg1">
              <a:alpha val="65000"/>
            </a:schemeClr>
          </a:solidFill>
          <a:ln w="28575">
            <a:solidFill>
              <a:srgbClr val="363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39103788-8AD5-D353-3E01-7A866A18E5DE}"/>
              </a:ext>
            </a:extLst>
          </p:cNvPr>
          <p:cNvSpPr txBox="1"/>
          <p:nvPr/>
        </p:nvSpPr>
        <p:spPr>
          <a:xfrm>
            <a:off x="8060030" y="2824201"/>
            <a:ext cx="1152039" cy="338554"/>
          </a:xfrm>
          <a:prstGeom prst="rect">
            <a:avLst/>
          </a:prstGeom>
          <a:noFill/>
          <a:ln>
            <a:noFill/>
          </a:ln>
        </p:spPr>
        <p:txBody>
          <a:bodyPr wrap="square" rtlCol="0">
            <a:spAutoFit/>
          </a:bodyPr>
          <a:lstStyle/>
          <a:p>
            <a:pPr algn="ctr"/>
            <a:r>
              <a:rPr lang="en-GB" sz="1600" b="1" dirty="0"/>
              <a:t>2025</a:t>
            </a:r>
            <a:endParaRPr lang="en-IE" sz="1600" b="1" dirty="0"/>
          </a:p>
        </p:txBody>
      </p:sp>
      <p:cxnSp>
        <p:nvCxnSpPr>
          <p:cNvPr id="33" name="Straight Connector 32">
            <a:extLst>
              <a:ext uri="{FF2B5EF4-FFF2-40B4-BE49-F238E27FC236}">
                <a16:creationId xmlns:a16="http://schemas.microsoft.com/office/drawing/2014/main" id="{0912B029-5BC2-88DF-0E78-CCEDA3234670}"/>
              </a:ext>
            </a:extLst>
          </p:cNvPr>
          <p:cNvCxnSpPr/>
          <p:nvPr/>
        </p:nvCxnSpPr>
        <p:spPr>
          <a:xfrm flipV="1">
            <a:off x="8642898" y="1662464"/>
            <a:ext cx="2381" cy="659612"/>
          </a:xfrm>
          <a:prstGeom prst="line">
            <a:avLst/>
          </a:prstGeom>
          <a:ln w="28575">
            <a:solidFill>
              <a:srgbClr val="363A92"/>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AC5D92C-762F-1441-A4CF-3DE62E664CC5}"/>
              </a:ext>
            </a:extLst>
          </p:cNvPr>
          <p:cNvSpPr txBox="1"/>
          <p:nvPr/>
        </p:nvSpPr>
        <p:spPr>
          <a:xfrm>
            <a:off x="7392144" y="1124744"/>
            <a:ext cx="2039933" cy="523220"/>
          </a:xfrm>
          <a:prstGeom prst="rect">
            <a:avLst/>
          </a:prstGeom>
          <a:solidFill>
            <a:srgbClr val="F26959"/>
          </a:solidFill>
          <a:ln>
            <a:solidFill>
              <a:srgbClr val="F26959"/>
            </a:solidFill>
          </a:ln>
        </p:spPr>
        <p:txBody>
          <a:bodyPr wrap="square" rtlCol="0">
            <a:spAutoFit/>
          </a:bodyPr>
          <a:lstStyle/>
          <a:p>
            <a:pPr marL="171450" indent="-171450">
              <a:buFont typeface="Wingdings" panose="05000000000000000000" pitchFamily="2" charset="2"/>
              <a:buChar char="§"/>
            </a:pPr>
            <a:r>
              <a:rPr lang="en-GB" sz="1400" b="1" dirty="0">
                <a:solidFill>
                  <a:schemeClr val="bg1"/>
                </a:solidFill>
              </a:rPr>
              <a:t>Thrive Funding </a:t>
            </a:r>
          </a:p>
          <a:p>
            <a:pPr marL="171450" indent="-171450">
              <a:buFont typeface="Wingdings" panose="05000000000000000000" pitchFamily="2" charset="2"/>
              <a:buChar char="§"/>
            </a:pPr>
            <a:r>
              <a:rPr lang="en-GB" sz="1400" b="1" dirty="0">
                <a:solidFill>
                  <a:schemeClr val="bg1"/>
                </a:solidFill>
              </a:rPr>
              <a:t>€7m Application</a:t>
            </a:r>
          </a:p>
        </p:txBody>
      </p:sp>
      <p:sp>
        <p:nvSpPr>
          <p:cNvPr id="35" name="Oval 34">
            <a:extLst>
              <a:ext uri="{FF2B5EF4-FFF2-40B4-BE49-F238E27FC236}">
                <a16:creationId xmlns:a16="http://schemas.microsoft.com/office/drawing/2014/main" id="{814680E7-AA39-CF49-C469-6DD6492D69D5}"/>
              </a:ext>
            </a:extLst>
          </p:cNvPr>
          <p:cNvSpPr/>
          <p:nvPr/>
        </p:nvSpPr>
        <p:spPr>
          <a:xfrm>
            <a:off x="9472405" y="2353631"/>
            <a:ext cx="1363386" cy="1312060"/>
          </a:xfrm>
          <a:prstGeom prst="ellipse">
            <a:avLst/>
          </a:prstGeom>
          <a:solidFill>
            <a:schemeClr val="bg1">
              <a:alpha val="65000"/>
            </a:schemeClr>
          </a:solidFill>
          <a:ln w="28575">
            <a:solidFill>
              <a:srgbClr val="363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TextBox 35">
            <a:extLst>
              <a:ext uri="{FF2B5EF4-FFF2-40B4-BE49-F238E27FC236}">
                <a16:creationId xmlns:a16="http://schemas.microsoft.com/office/drawing/2014/main" id="{5969882C-A506-1774-CAE7-F0878B8C6E47}"/>
              </a:ext>
            </a:extLst>
          </p:cNvPr>
          <p:cNvSpPr txBox="1"/>
          <p:nvPr/>
        </p:nvSpPr>
        <p:spPr>
          <a:xfrm>
            <a:off x="9494943" y="2824201"/>
            <a:ext cx="1326494" cy="338554"/>
          </a:xfrm>
          <a:prstGeom prst="rect">
            <a:avLst/>
          </a:prstGeom>
          <a:noFill/>
          <a:ln>
            <a:noFill/>
          </a:ln>
        </p:spPr>
        <p:txBody>
          <a:bodyPr wrap="square" rtlCol="0">
            <a:spAutoFit/>
          </a:bodyPr>
          <a:lstStyle/>
          <a:p>
            <a:pPr algn="ctr"/>
            <a:r>
              <a:rPr lang="en-GB" sz="1600" b="1" dirty="0"/>
              <a:t> 2025</a:t>
            </a:r>
            <a:endParaRPr lang="en-IE" sz="1600" b="1" dirty="0"/>
          </a:p>
        </p:txBody>
      </p:sp>
      <p:cxnSp>
        <p:nvCxnSpPr>
          <p:cNvPr id="37" name="Straight Connector 36">
            <a:extLst>
              <a:ext uri="{FF2B5EF4-FFF2-40B4-BE49-F238E27FC236}">
                <a16:creationId xmlns:a16="http://schemas.microsoft.com/office/drawing/2014/main" id="{3ED739DA-FCBD-9549-1C38-DC13B12C63FF}"/>
              </a:ext>
            </a:extLst>
          </p:cNvPr>
          <p:cNvCxnSpPr/>
          <p:nvPr/>
        </p:nvCxnSpPr>
        <p:spPr>
          <a:xfrm flipV="1">
            <a:off x="10182906" y="3685983"/>
            <a:ext cx="2381" cy="659612"/>
          </a:xfrm>
          <a:prstGeom prst="line">
            <a:avLst/>
          </a:prstGeom>
          <a:ln w="28575">
            <a:solidFill>
              <a:srgbClr val="363A92"/>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95AE33-7BEC-5C52-2E80-C70ACB3F756C}"/>
              </a:ext>
            </a:extLst>
          </p:cNvPr>
          <p:cNvSpPr txBox="1"/>
          <p:nvPr/>
        </p:nvSpPr>
        <p:spPr>
          <a:xfrm>
            <a:off x="8334253" y="4307087"/>
            <a:ext cx="2573545" cy="738664"/>
          </a:xfrm>
          <a:prstGeom prst="rect">
            <a:avLst/>
          </a:prstGeom>
          <a:solidFill>
            <a:srgbClr val="F26959"/>
          </a:solidFill>
          <a:ln>
            <a:solidFill>
              <a:srgbClr val="F26959"/>
            </a:solidFill>
          </a:ln>
        </p:spPr>
        <p:txBody>
          <a:bodyPr wrap="square" rtlCol="0">
            <a:spAutoFit/>
          </a:bodyPr>
          <a:lstStyle/>
          <a:p>
            <a:pPr marL="171450" indent="-171450">
              <a:buFont typeface="Wingdings" panose="05000000000000000000" pitchFamily="2" charset="2"/>
              <a:buChar char="§"/>
            </a:pPr>
            <a:r>
              <a:rPr lang="en-GB" sz="1400" b="1" dirty="0">
                <a:solidFill>
                  <a:schemeClr val="bg1"/>
                </a:solidFill>
              </a:rPr>
              <a:t>Part 8 Public Consultation</a:t>
            </a:r>
          </a:p>
          <a:p>
            <a:pPr marL="171450" indent="-171450">
              <a:buFont typeface="Wingdings" panose="05000000000000000000" pitchFamily="2" charset="2"/>
              <a:buChar char="§"/>
            </a:pPr>
            <a:r>
              <a:rPr lang="en-GB" sz="1400" b="1" dirty="0">
                <a:solidFill>
                  <a:schemeClr val="bg1"/>
                </a:solidFill>
              </a:rPr>
              <a:t>179 Submissions</a:t>
            </a:r>
          </a:p>
          <a:p>
            <a:pPr marL="171450" indent="-171450">
              <a:buFont typeface="Wingdings" panose="05000000000000000000" pitchFamily="2" charset="2"/>
              <a:buChar char="§"/>
            </a:pPr>
            <a:r>
              <a:rPr lang="en-GB" sz="1400" b="1" dirty="0">
                <a:solidFill>
                  <a:schemeClr val="bg1"/>
                </a:solidFill>
              </a:rPr>
              <a:t>July Council Meeting</a:t>
            </a:r>
          </a:p>
        </p:txBody>
      </p:sp>
      <p:sp>
        <p:nvSpPr>
          <p:cNvPr id="39" name="TextBox 38">
            <a:extLst>
              <a:ext uri="{FF2B5EF4-FFF2-40B4-BE49-F238E27FC236}">
                <a16:creationId xmlns:a16="http://schemas.microsoft.com/office/drawing/2014/main" id="{5359E86D-CB04-5651-20C5-8447C0EBD1A8}"/>
              </a:ext>
            </a:extLst>
          </p:cNvPr>
          <p:cNvSpPr txBox="1"/>
          <p:nvPr/>
        </p:nvSpPr>
        <p:spPr>
          <a:xfrm>
            <a:off x="382031" y="5413715"/>
            <a:ext cx="4752528" cy="1323439"/>
          </a:xfrm>
          <a:prstGeom prst="rect">
            <a:avLst/>
          </a:prstGeom>
          <a:noFill/>
        </p:spPr>
        <p:txBody>
          <a:bodyPr wrap="square" rtlCol="0">
            <a:spAutoFit/>
          </a:bodyPr>
          <a:lstStyle/>
          <a:p>
            <a:r>
              <a:rPr lang="en-GB" sz="1600" b="1" dirty="0">
                <a:solidFill>
                  <a:srgbClr val="363A92"/>
                </a:solidFill>
              </a:rPr>
              <a:t>Policy Context</a:t>
            </a:r>
          </a:p>
          <a:p>
            <a:pPr marL="285750" indent="-285750">
              <a:buFont typeface="Wingdings" panose="05000000000000000000" pitchFamily="2" charset="2"/>
              <a:buChar char="§"/>
            </a:pPr>
            <a:r>
              <a:rPr lang="en-GB" sz="1600" b="1" dirty="0">
                <a:solidFill>
                  <a:srgbClr val="7DA6D7"/>
                </a:solidFill>
              </a:rPr>
              <a:t>South Dublin Tourism Strategy 2015 – 2020</a:t>
            </a:r>
          </a:p>
          <a:p>
            <a:pPr marL="285750" indent="-285750">
              <a:buFont typeface="Wingdings" panose="05000000000000000000" pitchFamily="2" charset="2"/>
              <a:buChar char="§"/>
            </a:pPr>
            <a:r>
              <a:rPr lang="en-GB" sz="1600" b="1" dirty="0">
                <a:solidFill>
                  <a:srgbClr val="7DA6D7"/>
                </a:solidFill>
              </a:rPr>
              <a:t>County Development Plan 2016 - 2022</a:t>
            </a:r>
          </a:p>
          <a:p>
            <a:pPr marL="285750" indent="-285750">
              <a:buFont typeface="Wingdings" panose="05000000000000000000" pitchFamily="2" charset="2"/>
              <a:buChar char="§"/>
            </a:pPr>
            <a:r>
              <a:rPr lang="en-GB" sz="1600" b="1" dirty="0">
                <a:solidFill>
                  <a:srgbClr val="7DA6D7"/>
                </a:solidFill>
              </a:rPr>
              <a:t>County Development Plan 2022 – 2028</a:t>
            </a:r>
          </a:p>
          <a:p>
            <a:pPr marL="285750" indent="-285750">
              <a:buFont typeface="Wingdings" panose="05000000000000000000" pitchFamily="2" charset="2"/>
              <a:buChar char="§"/>
            </a:pPr>
            <a:r>
              <a:rPr lang="en-GB" sz="1600" b="1" dirty="0">
                <a:solidFill>
                  <a:srgbClr val="7DA6D7"/>
                </a:solidFill>
              </a:rPr>
              <a:t>South Dublin Tourism Strategy 2024 - 2029</a:t>
            </a:r>
            <a:endParaRPr lang="en-IE" sz="1600" b="1" dirty="0">
              <a:solidFill>
                <a:srgbClr val="7DA6D7"/>
              </a:solidFill>
            </a:endParaRPr>
          </a:p>
        </p:txBody>
      </p:sp>
      <p:sp>
        <p:nvSpPr>
          <p:cNvPr id="42" name="Oval 41">
            <a:extLst>
              <a:ext uri="{FF2B5EF4-FFF2-40B4-BE49-F238E27FC236}">
                <a16:creationId xmlns:a16="http://schemas.microsoft.com/office/drawing/2014/main" id="{E2071B68-5BD7-B481-DAB5-8CDC5F0F8132}"/>
              </a:ext>
            </a:extLst>
          </p:cNvPr>
          <p:cNvSpPr/>
          <p:nvPr/>
        </p:nvSpPr>
        <p:spPr>
          <a:xfrm>
            <a:off x="1927854" y="2352602"/>
            <a:ext cx="1363386" cy="1312060"/>
          </a:xfrm>
          <a:prstGeom prst="ellipse">
            <a:avLst/>
          </a:prstGeom>
          <a:solidFill>
            <a:schemeClr val="bg1">
              <a:alpha val="65000"/>
            </a:schemeClr>
          </a:solidFill>
          <a:ln w="28575">
            <a:solidFill>
              <a:srgbClr val="363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TextBox 42">
            <a:extLst>
              <a:ext uri="{FF2B5EF4-FFF2-40B4-BE49-F238E27FC236}">
                <a16:creationId xmlns:a16="http://schemas.microsoft.com/office/drawing/2014/main" id="{E18D6A03-B9DC-80A1-2728-9F8CB7F37053}"/>
              </a:ext>
            </a:extLst>
          </p:cNvPr>
          <p:cNvSpPr txBox="1"/>
          <p:nvPr/>
        </p:nvSpPr>
        <p:spPr>
          <a:xfrm>
            <a:off x="2044627" y="2721235"/>
            <a:ext cx="1152039" cy="584775"/>
          </a:xfrm>
          <a:prstGeom prst="rect">
            <a:avLst/>
          </a:prstGeom>
          <a:noFill/>
          <a:ln>
            <a:noFill/>
          </a:ln>
        </p:spPr>
        <p:txBody>
          <a:bodyPr wrap="square" rtlCol="0">
            <a:spAutoFit/>
          </a:bodyPr>
          <a:lstStyle/>
          <a:p>
            <a:pPr algn="ctr"/>
            <a:r>
              <a:rPr lang="en-GB" sz="1600" b="1" dirty="0"/>
              <a:t>2016 -2018</a:t>
            </a:r>
            <a:endParaRPr lang="en-IE" sz="1600" b="1" dirty="0"/>
          </a:p>
        </p:txBody>
      </p:sp>
      <p:cxnSp>
        <p:nvCxnSpPr>
          <p:cNvPr id="44" name="Straight Connector 43">
            <a:extLst>
              <a:ext uri="{FF2B5EF4-FFF2-40B4-BE49-F238E27FC236}">
                <a16:creationId xmlns:a16="http://schemas.microsoft.com/office/drawing/2014/main" id="{3CC6D25F-E7E9-F01D-775A-87D905ECE124}"/>
              </a:ext>
            </a:extLst>
          </p:cNvPr>
          <p:cNvCxnSpPr/>
          <p:nvPr/>
        </p:nvCxnSpPr>
        <p:spPr>
          <a:xfrm flipV="1">
            <a:off x="2604892" y="1667981"/>
            <a:ext cx="2381" cy="659612"/>
          </a:xfrm>
          <a:prstGeom prst="line">
            <a:avLst/>
          </a:prstGeom>
          <a:ln w="28575">
            <a:solidFill>
              <a:srgbClr val="363A92"/>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BF00465-5EE5-37A1-D276-F37ECEA46879}"/>
              </a:ext>
            </a:extLst>
          </p:cNvPr>
          <p:cNvSpPr txBox="1"/>
          <p:nvPr/>
        </p:nvSpPr>
        <p:spPr>
          <a:xfrm>
            <a:off x="622613" y="1122992"/>
            <a:ext cx="3209212" cy="523220"/>
          </a:xfrm>
          <a:prstGeom prst="rect">
            <a:avLst/>
          </a:prstGeom>
          <a:solidFill>
            <a:srgbClr val="F26959"/>
          </a:solidFill>
          <a:ln>
            <a:solidFill>
              <a:srgbClr val="F26959"/>
            </a:solidFill>
          </a:ln>
        </p:spPr>
        <p:txBody>
          <a:bodyPr wrap="square" rtlCol="0">
            <a:spAutoFit/>
          </a:bodyPr>
          <a:lstStyle/>
          <a:p>
            <a:pPr marL="171450" indent="-171450">
              <a:buFont typeface="Wingdings" panose="05000000000000000000" pitchFamily="2" charset="2"/>
              <a:buChar char="§"/>
            </a:pPr>
            <a:r>
              <a:rPr lang="en-GB" sz="1400" b="1" dirty="0" err="1">
                <a:solidFill>
                  <a:schemeClr val="bg1"/>
                </a:solidFill>
              </a:rPr>
              <a:t>Shaffrey</a:t>
            </a:r>
            <a:r>
              <a:rPr lang="en-GB" sz="1400" b="1" dirty="0">
                <a:solidFill>
                  <a:schemeClr val="bg1"/>
                </a:solidFill>
              </a:rPr>
              <a:t> Study</a:t>
            </a:r>
          </a:p>
          <a:p>
            <a:pPr marL="171450" indent="-171450">
              <a:buFont typeface="Wingdings" panose="05000000000000000000" pitchFamily="2" charset="2"/>
              <a:buChar char="§"/>
            </a:pPr>
            <a:r>
              <a:rPr lang="en-GB" sz="1400" b="1" dirty="0">
                <a:solidFill>
                  <a:schemeClr val="bg1"/>
                </a:solidFill>
              </a:rPr>
              <a:t>Conservation / Visitor Destination</a:t>
            </a:r>
          </a:p>
        </p:txBody>
      </p:sp>
    </p:spTree>
    <p:extLst>
      <p:ext uri="{BB962C8B-B14F-4D97-AF65-F5344CB8AC3E}">
        <p14:creationId xmlns:p14="http://schemas.microsoft.com/office/powerpoint/2010/main" val="151099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2">
            <a:extLst>
              <a:ext uri="{FF2B5EF4-FFF2-40B4-BE49-F238E27FC236}">
                <a16:creationId xmlns:a16="http://schemas.microsoft.com/office/drawing/2014/main" id="{E1A5AC66-F230-BD3B-C5A6-3A61C5548CA9}"/>
              </a:ext>
            </a:extLst>
          </p:cNvPr>
          <p:cNvSpPr txBox="1">
            <a:spLocks/>
          </p:cNvSpPr>
          <p:nvPr/>
        </p:nvSpPr>
        <p:spPr>
          <a:xfrm>
            <a:off x="479376" y="476672"/>
            <a:ext cx="9289032" cy="576064"/>
          </a:xfrm>
          <a:prstGeom prst="rect">
            <a:avLst/>
          </a:prstGeom>
        </p:spPr>
        <p:txBody>
          <a:bodyPr vert="horz" lIns="0" tIns="0" rIns="0" bIns="0" rtlCol="0" anchor="b">
            <a:noAutofit/>
          </a:bodyPr>
          <a:lstStyle>
            <a:lvl1pPr marL="0" algn="ctr" eaLnBrk="1" hangingPunct="1">
              <a:defRPr sz="1698">
                <a:solidFill>
                  <a:schemeClr val="bg1"/>
                </a:solidFill>
                <a:latin typeface="+mn-lt"/>
                <a:ea typeface="+mn-ea"/>
                <a:cs typeface="Arial" panose="020B0604020202020204" pitchFamily="34" charset="0"/>
              </a:defRPr>
            </a:lvl1pPr>
            <a:lvl2pPr marL="277246" algn="ctr" eaLnBrk="1" hangingPunct="1">
              <a:defRPr sz="1450">
                <a:solidFill>
                  <a:schemeClr val="bg1"/>
                </a:solidFill>
                <a:latin typeface="Arial" panose="020B0604020202020204" pitchFamily="34" charset="0"/>
                <a:ea typeface="+mn-ea"/>
                <a:cs typeface="Arial" panose="020B0604020202020204" pitchFamily="34" charset="0"/>
              </a:defRPr>
            </a:lvl2pPr>
            <a:lvl3pPr marL="554492" algn="ctr" eaLnBrk="1" hangingPunct="1">
              <a:defRPr sz="1450">
                <a:solidFill>
                  <a:schemeClr val="bg1"/>
                </a:solidFill>
                <a:latin typeface="Arial" panose="020B0604020202020204" pitchFamily="34" charset="0"/>
                <a:ea typeface="+mn-ea"/>
                <a:cs typeface="Arial" panose="020B0604020202020204" pitchFamily="34" charset="0"/>
              </a:defRPr>
            </a:lvl3pPr>
            <a:lvl4pPr marL="831738" algn="ctr" eaLnBrk="1" hangingPunct="1">
              <a:defRPr sz="1450">
                <a:solidFill>
                  <a:schemeClr val="bg1"/>
                </a:solidFill>
                <a:latin typeface="Arial" panose="020B0604020202020204" pitchFamily="34" charset="0"/>
                <a:ea typeface="+mn-ea"/>
                <a:cs typeface="Arial" panose="020B0604020202020204" pitchFamily="34" charset="0"/>
              </a:defRPr>
            </a:lvl4pPr>
            <a:lvl5pPr marL="1108984" algn="ctr" eaLnBrk="1" hangingPunct="1">
              <a:defRPr sz="1450">
                <a:solidFill>
                  <a:schemeClr val="bg1"/>
                </a:solidFill>
                <a:latin typeface="Arial" panose="020B0604020202020204" pitchFamily="34" charset="0"/>
                <a:ea typeface="+mn-ea"/>
                <a:cs typeface="Arial" panose="020B0604020202020204" pitchFamily="34" charset="0"/>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l"/>
            <a:r>
              <a:rPr lang="en-US" sz="3600" dirty="0">
                <a:solidFill>
                  <a:srgbClr val="7DA6D7"/>
                </a:solidFill>
              </a:rPr>
              <a:t>Part 8 Public Consultation: 179 Submissions</a:t>
            </a:r>
          </a:p>
        </p:txBody>
      </p:sp>
      <p:sp>
        <p:nvSpPr>
          <p:cNvPr id="5" name="Text Placeholder 2">
            <a:extLst>
              <a:ext uri="{FF2B5EF4-FFF2-40B4-BE49-F238E27FC236}">
                <a16:creationId xmlns:a16="http://schemas.microsoft.com/office/drawing/2014/main" id="{8117AC3B-D9E7-B493-1A8B-0F9816DFDAAE}"/>
              </a:ext>
            </a:extLst>
          </p:cNvPr>
          <p:cNvSpPr txBox="1">
            <a:spLocks/>
          </p:cNvSpPr>
          <p:nvPr/>
        </p:nvSpPr>
        <p:spPr>
          <a:xfrm>
            <a:off x="407368" y="1052736"/>
            <a:ext cx="2664297" cy="631702"/>
          </a:xfrm>
          <a:prstGeom prst="rect">
            <a:avLst/>
          </a:prstGeom>
        </p:spPr>
        <p:txBody>
          <a:bodyPr vert="horz" lIns="0" tIns="0" rIns="0" bIns="0" rtlCol="0" anchor="b">
            <a:noAutofit/>
          </a:bodyPr>
          <a:lstStyle>
            <a:lvl1pPr marL="0" algn="ctr" eaLnBrk="1" hangingPunct="1">
              <a:defRPr sz="1698">
                <a:solidFill>
                  <a:schemeClr val="bg1"/>
                </a:solidFill>
                <a:latin typeface="+mn-lt"/>
                <a:ea typeface="+mn-ea"/>
                <a:cs typeface="Arial" panose="020B0604020202020204" pitchFamily="34" charset="0"/>
              </a:defRPr>
            </a:lvl1pPr>
            <a:lvl2pPr marL="277246" algn="ctr" eaLnBrk="1" hangingPunct="1">
              <a:defRPr sz="1450">
                <a:solidFill>
                  <a:schemeClr val="bg1"/>
                </a:solidFill>
                <a:latin typeface="Arial" panose="020B0604020202020204" pitchFamily="34" charset="0"/>
                <a:ea typeface="+mn-ea"/>
                <a:cs typeface="Arial" panose="020B0604020202020204" pitchFamily="34" charset="0"/>
              </a:defRPr>
            </a:lvl2pPr>
            <a:lvl3pPr marL="554492" algn="ctr" eaLnBrk="1" hangingPunct="1">
              <a:defRPr sz="1450">
                <a:solidFill>
                  <a:schemeClr val="bg1"/>
                </a:solidFill>
                <a:latin typeface="Arial" panose="020B0604020202020204" pitchFamily="34" charset="0"/>
                <a:ea typeface="+mn-ea"/>
                <a:cs typeface="Arial" panose="020B0604020202020204" pitchFamily="34" charset="0"/>
              </a:defRPr>
            </a:lvl3pPr>
            <a:lvl4pPr marL="831738" algn="ctr" eaLnBrk="1" hangingPunct="1">
              <a:defRPr sz="1450">
                <a:solidFill>
                  <a:schemeClr val="bg1"/>
                </a:solidFill>
                <a:latin typeface="Arial" panose="020B0604020202020204" pitchFamily="34" charset="0"/>
                <a:ea typeface="+mn-ea"/>
                <a:cs typeface="Arial" panose="020B0604020202020204" pitchFamily="34" charset="0"/>
              </a:defRPr>
            </a:lvl4pPr>
            <a:lvl5pPr marL="1108984" algn="ctr" eaLnBrk="1" hangingPunct="1">
              <a:defRPr sz="1450">
                <a:solidFill>
                  <a:schemeClr val="bg1"/>
                </a:solidFill>
                <a:latin typeface="Arial" panose="020B0604020202020204" pitchFamily="34" charset="0"/>
                <a:ea typeface="+mn-ea"/>
                <a:cs typeface="Arial" panose="020B0604020202020204" pitchFamily="34" charset="0"/>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3600" dirty="0">
                <a:solidFill>
                  <a:srgbClr val="F26959"/>
                </a:solidFill>
              </a:rPr>
              <a:t>Key Themes</a:t>
            </a:r>
          </a:p>
        </p:txBody>
      </p:sp>
      <p:sp>
        <p:nvSpPr>
          <p:cNvPr id="7" name="TextBox 6">
            <a:extLst>
              <a:ext uri="{FF2B5EF4-FFF2-40B4-BE49-F238E27FC236}">
                <a16:creationId xmlns:a16="http://schemas.microsoft.com/office/drawing/2014/main" id="{CEFDF3AD-A75F-30A7-06DF-2A9E1960F77B}"/>
              </a:ext>
            </a:extLst>
          </p:cNvPr>
          <p:cNvSpPr txBox="1"/>
          <p:nvPr/>
        </p:nvSpPr>
        <p:spPr>
          <a:xfrm>
            <a:off x="407368" y="2060847"/>
            <a:ext cx="7776864" cy="2246769"/>
          </a:xfrm>
          <a:prstGeom prst="rect">
            <a:avLst/>
          </a:prstGeom>
          <a:noFill/>
        </p:spPr>
        <p:txBody>
          <a:bodyPr wrap="square" rtlCol="0">
            <a:spAutoFit/>
          </a:bodyPr>
          <a:lstStyle/>
          <a:p>
            <a:pPr marL="457200" indent="-457200">
              <a:buFont typeface="Wingdings" panose="05000000000000000000" pitchFamily="2" charset="2"/>
              <a:buChar char="§"/>
            </a:pPr>
            <a:r>
              <a:rPr lang="en-GB" sz="2800" dirty="0">
                <a:solidFill>
                  <a:schemeClr val="bg1"/>
                </a:solidFill>
              </a:rPr>
              <a:t>Sean Keating Garden</a:t>
            </a:r>
          </a:p>
          <a:p>
            <a:pPr marL="457200" indent="-457200">
              <a:buFont typeface="Wingdings" panose="05000000000000000000" pitchFamily="2" charset="2"/>
              <a:buChar char="§"/>
            </a:pPr>
            <a:r>
              <a:rPr lang="en-GB" sz="2800" dirty="0">
                <a:solidFill>
                  <a:schemeClr val="bg1"/>
                </a:solidFill>
              </a:rPr>
              <a:t>Car Parking</a:t>
            </a:r>
          </a:p>
          <a:p>
            <a:pPr marL="457200" indent="-457200">
              <a:buFont typeface="Wingdings" panose="05000000000000000000" pitchFamily="2" charset="2"/>
              <a:buChar char="§"/>
            </a:pPr>
            <a:r>
              <a:rPr lang="en-GB" sz="2800" dirty="0">
                <a:solidFill>
                  <a:schemeClr val="bg1"/>
                </a:solidFill>
              </a:rPr>
              <a:t>Support For RCRA Proposal</a:t>
            </a:r>
          </a:p>
          <a:p>
            <a:pPr marL="457200" indent="-457200">
              <a:buFont typeface="Wingdings" panose="05000000000000000000" pitchFamily="2" charset="2"/>
              <a:buChar char="§"/>
            </a:pPr>
            <a:r>
              <a:rPr lang="en-GB" sz="2800" dirty="0">
                <a:solidFill>
                  <a:schemeClr val="bg1"/>
                </a:solidFill>
              </a:rPr>
              <a:t>Rathfarnham Village</a:t>
            </a:r>
          </a:p>
          <a:p>
            <a:pPr marL="457200" indent="-457200">
              <a:buFont typeface="Wingdings" panose="05000000000000000000" pitchFamily="2" charset="2"/>
              <a:buChar char="§"/>
            </a:pPr>
            <a:r>
              <a:rPr lang="en-GB" sz="2800" dirty="0">
                <a:solidFill>
                  <a:schemeClr val="bg1"/>
                </a:solidFill>
              </a:rPr>
              <a:t>General Support </a:t>
            </a:r>
            <a:r>
              <a:rPr lang="en-GB" dirty="0">
                <a:solidFill>
                  <a:schemeClr val="bg1"/>
                </a:solidFill>
              </a:rPr>
              <a:t>(In Part) </a:t>
            </a:r>
            <a:r>
              <a:rPr lang="en-GB" sz="2800" dirty="0">
                <a:solidFill>
                  <a:schemeClr val="bg1"/>
                </a:solidFill>
              </a:rPr>
              <a:t>For Part 8</a:t>
            </a:r>
            <a:endParaRPr lang="en-IE" sz="2800" dirty="0">
              <a:solidFill>
                <a:schemeClr val="bg1"/>
              </a:solidFill>
            </a:endParaRPr>
          </a:p>
        </p:txBody>
      </p:sp>
    </p:spTree>
    <p:extLst>
      <p:ext uri="{BB962C8B-B14F-4D97-AF65-F5344CB8AC3E}">
        <p14:creationId xmlns:p14="http://schemas.microsoft.com/office/powerpoint/2010/main" val="252774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7348B-114D-3B76-10F6-517983372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5C01C-74BC-8805-0586-499E09C1710D}"/>
              </a:ext>
            </a:extLst>
          </p:cNvPr>
          <p:cNvSpPr>
            <a:spLocks noGrp="1"/>
          </p:cNvSpPr>
          <p:nvPr>
            <p:ph type="title"/>
          </p:nvPr>
        </p:nvSpPr>
        <p:spPr>
          <a:xfrm>
            <a:off x="434584" y="160464"/>
            <a:ext cx="4944575" cy="856798"/>
          </a:xfrm>
        </p:spPr>
        <p:txBody>
          <a:bodyPr/>
          <a:lstStyle/>
          <a:p>
            <a:r>
              <a:rPr lang="en-US" dirty="0"/>
              <a:t>Existing Context</a:t>
            </a:r>
          </a:p>
        </p:txBody>
      </p:sp>
      <p:pic>
        <p:nvPicPr>
          <p:cNvPr id="4" name="Picture 3">
            <a:extLst>
              <a:ext uri="{FF2B5EF4-FFF2-40B4-BE49-F238E27FC236}">
                <a16:creationId xmlns:a16="http://schemas.microsoft.com/office/drawing/2014/main" id="{C8617146-E351-7AE1-2E38-69AD127BF1E4}"/>
              </a:ext>
            </a:extLst>
          </p:cNvPr>
          <p:cNvPicPr>
            <a:picLocks noChangeAspect="1"/>
          </p:cNvPicPr>
          <p:nvPr/>
        </p:nvPicPr>
        <p:blipFill>
          <a:blip r:embed="rId3"/>
          <a:srcRect l="16926" t="22700" r="18076" b="10100"/>
          <a:stretch>
            <a:fillRect/>
          </a:stretch>
        </p:blipFill>
        <p:spPr>
          <a:xfrm>
            <a:off x="1404461" y="1017262"/>
            <a:ext cx="9383078" cy="5456648"/>
          </a:xfrm>
          <a:prstGeom prst="rect">
            <a:avLst/>
          </a:prstGeom>
        </p:spPr>
      </p:pic>
    </p:spTree>
    <p:extLst>
      <p:ext uri="{BB962C8B-B14F-4D97-AF65-F5344CB8AC3E}">
        <p14:creationId xmlns:p14="http://schemas.microsoft.com/office/powerpoint/2010/main" val="417059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0E7C7-1671-01D2-CE7E-98F0D83FE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7E65B-80BC-1E49-4B0D-6A5441A2EC45}"/>
              </a:ext>
            </a:extLst>
          </p:cNvPr>
          <p:cNvSpPr>
            <a:spLocks noGrp="1"/>
          </p:cNvSpPr>
          <p:nvPr>
            <p:ph type="title"/>
          </p:nvPr>
        </p:nvSpPr>
        <p:spPr>
          <a:xfrm>
            <a:off x="434584" y="160464"/>
            <a:ext cx="4944575" cy="856798"/>
          </a:xfrm>
        </p:spPr>
        <p:txBody>
          <a:bodyPr/>
          <a:lstStyle/>
          <a:p>
            <a:r>
              <a:rPr lang="en-US" dirty="0"/>
              <a:t>Part 8 Proposal</a:t>
            </a:r>
          </a:p>
        </p:txBody>
      </p:sp>
      <p:pic>
        <p:nvPicPr>
          <p:cNvPr id="4" name="Picture 3">
            <a:extLst>
              <a:ext uri="{FF2B5EF4-FFF2-40B4-BE49-F238E27FC236}">
                <a16:creationId xmlns:a16="http://schemas.microsoft.com/office/drawing/2014/main" id="{293FFABC-B005-C187-1BA9-80282E16B27C}"/>
              </a:ext>
            </a:extLst>
          </p:cNvPr>
          <p:cNvPicPr>
            <a:picLocks noChangeAspect="1"/>
          </p:cNvPicPr>
          <p:nvPr/>
        </p:nvPicPr>
        <p:blipFill>
          <a:blip r:embed="rId2"/>
          <a:srcRect l="17516" t="18500" r="17516" b="23750"/>
          <a:stretch>
            <a:fillRect/>
          </a:stretch>
        </p:blipFill>
        <p:spPr>
          <a:xfrm>
            <a:off x="695400" y="1017262"/>
            <a:ext cx="10801200" cy="5400600"/>
          </a:xfrm>
          <a:prstGeom prst="rect">
            <a:avLst/>
          </a:prstGeom>
        </p:spPr>
      </p:pic>
    </p:spTree>
    <p:extLst>
      <p:ext uri="{BB962C8B-B14F-4D97-AF65-F5344CB8AC3E}">
        <p14:creationId xmlns:p14="http://schemas.microsoft.com/office/powerpoint/2010/main" val="157890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FBDE5-B453-171F-7E7A-BA15B12CD0D0}"/>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58FA976B-6C21-CFD9-AD91-EC32721ED362}"/>
              </a:ext>
            </a:extLst>
          </p:cNvPr>
          <p:cNvSpPr>
            <a:spLocks noGrp="1"/>
          </p:cNvSpPr>
          <p:nvPr>
            <p:ph type="title"/>
          </p:nvPr>
        </p:nvSpPr>
        <p:spPr>
          <a:xfrm>
            <a:off x="434584" y="160464"/>
            <a:ext cx="4944575" cy="856798"/>
          </a:xfrm>
        </p:spPr>
        <p:txBody>
          <a:bodyPr/>
          <a:lstStyle/>
          <a:p>
            <a:r>
              <a:rPr lang="en-US" dirty="0"/>
              <a:t>Proposed Amendment</a:t>
            </a:r>
          </a:p>
        </p:txBody>
      </p:sp>
      <p:pic>
        <p:nvPicPr>
          <p:cNvPr id="3" name="Picture 2" descr="A map of a building&#10;&#10;AI-generated content may be incorrect.">
            <a:extLst>
              <a:ext uri="{FF2B5EF4-FFF2-40B4-BE49-F238E27FC236}">
                <a16:creationId xmlns:a16="http://schemas.microsoft.com/office/drawing/2014/main" id="{0E04C6FC-4603-D7A6-EBCB-2E1C0318A3C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86058" y="809276"/>
            <a:ext cx="4392488" cy="5587298"/>
          </a:xfrm>
          <a:prstGeom prst="rect">
            <a:avLst/>
          </a:prstGeom>
          <a:noFill/>
          <a:ln>
            <a:noFill/>
          </a:ln>
        </p:spPr>
      </p:pic>
      <p:sp>
        <p:nvSpPr>
          <p:cNvPr id="4" name="TextBox 3">
            <a:extLst>
              <a:ext uri="{FF2B5EF4-FFF2-40B4-BE49-F238E27FC236}">
                <a16:creationId xmlns:a16="http://schemas.microsoft.com/office/drawing/2014/main" id="{2DDA9A8D-5EB1-6E62-3C22-E079E7A3ABE9}"/>
              </a:ext>
            </a:extLst>
          </p:cNvPr>
          <p:cNvSpPr txBox="1"/>
          <p:nvPr/>
        </p:nvSpPr>
        <p:spPr>
          <a:xfrm>
            <a:off x="662635" y="1700808"/>
            <a:ext cx="4716524" cy="4524315"/>
          </a:xfrm>
          <a:prstGeom prst="rect">
            <a:avLst/>
          </a:prstGeom>
          <a:noFill/>
        </p:spPr>
        <p:txBody>
          <a:bodyPr wrap="square" rtlCol="0">
            <a:spAutoFit/>
          </a:bodyPr>
          <a:lstStyle/>
          <a:p>
            <a:pPr algn="just"/>
            <a:r>
              <a:rPr lang="en-GB" sz="1600" dirty="0">
                <a:solidFill>
                  <a:srgbClr val="363A92"/>
                </a:solidFill>
              </a:rPr>
              <a:t>The proposed Sean Keating Garden space and car-parking area shall be modified to provide for a more uniform public open space design, where the proposed park element shall be enlarged in a northern and southern direction, thereby reducing the northern and southern directional footprint of the proposed car park. This will serve to increase the usable footprint and functionality of the open space, providing for an enhanced level of public amenity. Following this change, the proposed car parking area shall be reconfigured accordingly, with the access arrangements and parking situated on the most southern and western sides of the redesigned Sean Keating Garden area. Prior to commencement of development, full details of the revised Sean Keating Garden and parking design shall be agreed with the Planning Authority. </a:t>
            </a:r>
            <a:endParaRPr lang="en-IE" sz="1600" dirty="0">
              <a:solidFill>
                <a:srgbClr val="363A92"/>
              </a:solidFill>
            </a:endParaRPr>
          </a:p>
        </p:txBody>
      </p:sp>
    </p:spTree>
    <p:extLst>
      <p:ext uri="{BB962C8B-B14F-4D97-AF65-F5344CB8AC3E}">
        <p14:creationId xmlns:p14="http://schemas.microsoft.com/office/powerpoint/2010/main" val="189465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13648</TotalTime>
  <Words>268</Words>
  <Application>Microsoft Office PowerPoint</Application>
  <PresentationFormat>Widescreen</PresentationFormat>
  <Paragraphs>42</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SDCC Master</vt:lpstr>
      <vt:lpstr>Rathfarnham Stables  Part 8 </vt:lpstr>
      <vt:lpstr>Rathfarnham Stables Project Timeline</vt:lpstr>
      <vt:lpstr>PowerPoint Presentation</vt:lpstr>
      <vt:lpstr>Existing Context</vt:lpstr>
      <vt:lpstr>Part 8 Proposal</vt:lpstr>
      <vt:lpstr>Proposed Amendment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Jason Frehill</cp:lastModifiedBy>
  <cp:revision>4</cp:revision>
  <dcterms:created xsi:type="dcterms:W3CDTF">2025-05-27T21:24:40Z</dcterms:created>
  <dcterms:modified xsi:type="dcterms:W3CDTF">2025-07-14T14:38:15Z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