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3" r:id="rId3"/>
    <p:sldId id="291" r:id="rId4"/>
    <p:sldId id="276" r:id="rId5"/>
    <p:sldId id="292" r:id="rId6"/>
    <p:sldId id="293" r:id="rId7"/>
    <p:sldId id="278" r:id="rId8"/>
    <p:sldId id="290" r:id="rId9"/>
    <p:sldId id="294" r:id="rId10"/>
    <p:sldId id="295" r:id="rId11"/>
    <p:sldId id="281" r:id="rId12"/>
    <p:sldId id="286" r:id="rId13"/>
    <p:sldId id="282" r:id="rId14"/>
    <p:sldId id="288" r:id="rId15"/>
    <p:sldId id="287" r:id="rId16"/>
    <p:sldId id="274" r:id="rId17"/>
  </p:sldIdLst>
  <p:sldSz cx="12192000" cy="6858000"/>
  <p:notesSz cx="9940925" cy="6808788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99"/>
    <a:srgbClr val="363A92"/>
    <a:srgbClr val="7DA6D7"/>
    <a:srgbClr val="271B5B"/>
    <a:srgbClr val="52534D"/>
    <a:srgbClr val="C7E634"/>
    <a:srgbClr val="8AD6F7"/>
    <a:srgbClr val="52534C"/>
    <a:srgbClr val="535555"/>
    <a:srgbClr val="FFF6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988" autoAdjust="0"/>
  </p:normalViewPr>
  <p:slideViewPr>
    <p:cSldViewPr>
      <p:cViewPr varScale="1">
        <p:scale>
          <a:sx n="54" d="100"/>
          <a:sy n="54" d="100"/>
        </p:scale>
        <p:origin x="1148" y="40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943" cy="341204"/>
          </a:xfrm>
          <a:prstGeom prst="rect">
            <a:avLst/>
          </a:prstGeom>
        </p:spPr>
        <p:txBody>
          <a:bodyPr vert="horz" lIns="48756" tIns="24378" rIns="48756" bIns="24378" rtlCol="0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0627" y="0"/>
            <a:ext cx="4307943" cy="341204"/>
          </a:xfrm>
          <a:prstGeom prst="rect">
            <a:avLst/>
          </a:prstGeom>
        </p:spPr>
        <p:txBody>
          <a:bodyPr vert="horz" lIns="48756" tIns="24378" rIns="48756" bIns="24378" rtlCol="0"/>
          <a:lstStyle>
            <a:lvl1pPr algn="r">
              <a:defRPr sz="600"/>
            </a:lvl1pPr>
          </a:lstStyle>
          <a:p>
            <a:fld id="{9F6A2F78-8593-D34B-A54B-A913B4ADD88D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6225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756" tIns="24378" rIns="48756" bIns="24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779" y="3276324"/>
            <a:ext cx="7953368" cy="2681844"/>
          </a:xfrm>
          <a:prstGeom prst="rect">
            <a:avLst/>
          </a:prstGeom>
        </p:spPr>
        <p:txBody>
          <a:bodyPr vert="horz" lIns="48756" tIns="24378" rIns="48756" bIns="24378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67584"/>
            <a:ext cx="4307943" cy="341204"/>
          </a:xfrm>
          <a:prstGeom prst="rect">
            <a:avLst/>
          </a:prstGeom>
        </p:spPr>
        <p:txBody>
          <a:bodyPr vert="horz" lIns="48756" tIns="24378" rIns="48756" bIns="24378" rtlCol="0" anchor="b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0627" y="6467584"/>
            <a:ext cx="4307943" cy="341204"/>
          </a:xfrm>
          <a:prstGeom prst="rect">
            <a:avLst/>
          </a:prstGeom>
        </p:spPr>
        <p:txBody>
          <a:bodyPr vert="horz" lIns="48756" tIns="24378" rIns="48756" bIns="24378" rtlCol="0" anchor="b"/>
          <a:lstStyle>
            <a:lvl1pPr algn="r">
              <a:defRPr sz="6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7696E-26C9-0E3E-2EBC-1FE85AD80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D04578-3594-1F22-F142-5DB9752232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51440C-3A73-0E62-4B40-DBD4C4835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34CC02-F56E-301C-4409-FC804B7618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898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2BF07-FAE0-9260-73FB-CBC6BEA2F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6BA25C-3082-333C-BD01-DB3CEAD1DA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7075FE-611B-69C2-5BC6-907D237976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27D736-C7DD-EB12-A9C3-CF61A47822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022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A54F6-BE63-DBAC-A80C-6267BBEC7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15B70C-FF63-BFEC-25F2-71A35C7FC8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0E1586-D582-3D25-45C2-4F41F38D77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7F01D1-F3E1-A1F0-3C5C-4474AA090E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3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034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346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dcc.ie/" TargetMode="Externa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721" y="3096601"/>
            <a:ext cx="8018954" cy="664797"/>
          </a:xfrm>
        </p:spPr>
        <p:txBody>
          <a:bodyPr/>
          <a:lstStyle/>
          <a:p>
            <a:r>
              <a:rPr lang="en-US" sz="5400" dirty="0"/>
              <a:t>Local Property Tax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94112" y="4916711"/>
            <a:ext cx="6242314" cy="129614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70000"/>
              </a:lnSpc>
            </a:pPr>
            <a:r>
              <a:rPr lang="en-US" sz="3200" dirty="0"/>
              <a:t>Council Meeting</a:t>
            </a:r>
          </a:p>
          <a:p>
            <a:pPr>
              <a:lnSpc>
                <a:spcPct val="170000"/>
              </a:lnSpc>
            </a:pPr>
            <a:r>
              <a:rPr lang="en-US" sz="3200"/>
              <a:t>1</a:t>
            </a:r>
            <a:r>
              <a:rPr lang="en-US" sz="3200" dirty="0"/>
              <a:t>4</a:t>
            </a:r>
            <a:r>
              <a:rPr lang="en-US" sz="3200"/>
              <a:t> </a:t>
            </a:r>
            <a:r>
              <a:rPr lang="en-US" sz="3200" dirty="0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45C165-9A28-CF9C-328C-EBB5BC0EC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E2092-DE1F-951E-C91D-388CFD773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332656"/>
            <a:ext cx="9767993" cy="720080"/>
          </a:xfrm>
        </p:spPr>
        <p:txBody>
          <a:bodyPr>
            <a:normAutofit/>
          </a:bodyPr>
          <a:lstStyle/>
          <a:p>
            <a:r>
              <a:rPr lang="en-GB" sz="3600" b="1" dirty="0"/>
              <a:t>(3) </a:t>
            </a:r>
            <a:r>
              <a:rPr lang="en-IE" sz="3600" b="1" dirty="0"/>
              <a:t>Estimation of Financial Effect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9A5E795-103E-9F58-CDF2-17A63A6563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13579"/>
              </p:ext>
            </p:extLst>
          </p:nvPr>
        </p:nvGraphicFramePr>
        <p:xfrm>
          <a:off x="263353" y="1196752"/>
          <a:ext cx="11449272" cy="5336343"/>
        </p:xfrm>
        <a:graphic>
          <a:graphicData uri="http://schemas.openxmlformats.org/drawingml/2006/table">
            <a:tbl>
              <a:tblPr/>
              <a:tblGrid>
                <a:gridCol w="1733609">
                  <a:extLst>
                    <a:ext uri="{9D8B030D-6E8A-4147-A177-3AD203B41FA5}">
                      <a16:colId xmlns:a16="http://schemas.microsoft.com/office/drawing/2014/main" val="2863930951"/>
                    </a:ext>
                  </a:extLst>
                </a:gridCol>
                <a:gridCol w="879853">
                  <a:extLst>
                    <a:ext uri="{9D8B030D-6E8A-4147-A177-3AD203B41FA5}">
                      <a16:colId xmlns:a16="http://schemas.microsoft.com/office/drawing/2014/main" val="1563664352"/>
                    </a:ext>
                  </a:extLst>
                </a:gridCol>
                <a:gridCol w="879853">
                  <a:extLst>
                    <a:ext uri="{9D8B030D-6E8A-4147-A177-3AD203B41FA5}">
                      <a16:colId xmlns:a16="http://schemas.microsoft.com/office/drawing/2014/main" val="1152366100"/>
                    </a:ext>
                  </a:extLst>
                </a:gridCol>
                <a:gridCol w="715813">
                  <a:extLst>
                    <a:ext uri="{9D8B030D-6E8A-4147-A177-3AD203B41FA5}">
                      <a16:colId xmlns:a16="http://schemas.microsoft.com/office/drawing/2014/main" val="3210789362"/>
                    </a:ext>
                  </a:extLst>
                </a:gridCol>
                <a:gridCol w="820201">
                  <a:extLst>
                    <a:ext uri="{9D8B030D-6E8A-4147-A177-3AD203B41FA5}">
                      <a16:colId xmlns:a16="http://schemas.microsoft.com/office/drawing/2014/main" val="1506533075"/>
                    </a:ext>
                  </a:extLst>
                </a:gridCol>
                <a:gridCol w="820201">
                  <a:extLst>
                    <a:ext uri="{9D8B030D-6E8A-4147-A177-3AD203B41FA5}">
                      <a16:colId xmlns:a16="http://schemas.microsoft.com/office/drawing/2014/main" val="2624920406"/>
                    </a:ext>
                  </a:extLst>
                </a:gridCol>
                <a:gridCol w="820201">
                  <a:extLst>
                    <a:ext uri="{9D8B030D-6E8A-4147-A177-3AD203B41FA5}">
                      <a16:colId xmlns:a16="http://schemas.microsoft.com/office/drawing/2014/main" val="2806256201"/>
                    </a:ext>
                  </a:extLst>
                </a:gridCol>
                <a:gridCol w="820201">
                  <a:extLst>
                    <a:ext uri="{9D8B030D-6E8A-4147-A177-3AD203B41FA5}">
                      <a16:colId xmlns:a16="http://schemas.microsoft.com/office/drawing/2014/main" val="4015177940"/>
                    </a:ext>
                  </a:extLst>
                </a:gridCol>
                <a:gridCol w="659890">
                  <a:extLst>
                    <a:ext uri="{9D8B030D-6E8A-4147-A177-3AD203B41FA5}">
                      <a16:colId xmlns:a16="http://schemas.microsoft.com/office/drawing/2014/main" val="87389039"/>
                    </a:ext>
                  </a:extLst>
                </a:gridCol>
                <a:gridCol w="659890">
                  <a:extLst>
                    <a:ext uri="{9D8B030D-6E8A-4147-A177-3AD203B41FA5}">
                      <a16:colId xmlns:a16="http://schemas.microsoft.com/office/drawing/2014/main" val="4152709235"/>
                    </a:ext>
                  </a:extLst>
                </a:gridCol>
                <a:gridCol w="659890">
                  <a:extLst>
                    <a:ext uri="{9D8B030D-6E8A-4147-A177-3AD203B41FA5}">
                      <a16:colId xmlns:a16="http://schemas.microsoft.com/office/drawing/2014/main" val="622343244"/>
                    </a:ext>
                  </a:extLst>
                </a:gridCol>
                <a:gridCol w="659890">
                  <a:extLst>
                    <a:ext uri="{9D8B030D-6E8A-4147-A177-3AD203B41FA5}">
                      <a16:colId xmlns:a16="http://schemas.microsoft.com/office/drawing/2014/main" val="559901910"/>
                    </a:ext>
                  </a:extLst>
                </a:gridCol>
                <a:gridCol w="659890">
                  <a:extLst>
                    <a:ext uri="{9D8B030D-6E8A-4147-A177-3AD203B41FA5}">
                      <a16:colId xmlns:a16="http://schemas.microsoft.com/office/drawing/2014/main" val="2523098392"/>
                    </a:ext>
                  </a:extLst>
                </a:gridCol>
                <a:gridCol w="659890">
                  <a:extLst>
                    <a:ext uri="{9D8B030D-6E8A-4147-A177-3AD203B41FA5}">
                      <a16:colId xmlns:a16="http://schemas.microsoft.com/office/drawing/2014/main" val="2408589213"/>
                    </a:ext>
                  </a:extLst>
                </a:gridCol>
              </a:tblGrid>
              <a:tr h="29735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New Valuation Bands 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of Properties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Cumulative % of Properties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LPT Annual Charge 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-7.50%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-15%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Monthly Charge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Monthly Savings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124170"/>
                  </a:ext>
                </a:extLst>
              </a:tr>
              <a:tr h="366513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Amended Charge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Annual Savings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Amended Charge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Annual Savings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-7.50%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-15%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-7.50%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-15%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783967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€0 - €240,000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18.9%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18.9%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€95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€88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€81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-€14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€7.92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€7.33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€6.75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-€0.58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-€1.17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613497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€240,001 - €315,000 </a:t>
                      </a:r>
                    </a:p>
                  </a:txBody>
                  <a:tcPr marL="8506" marR="8506" marT="8506" marB="0" anchor="ctr">
                    <a:lnL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14.5%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33.4%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€235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€217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-€35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€19.58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€18.08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€16.67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-€1.50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-€2.92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818719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€315,001 - €420,000</a:t>
                      </a:r>
                    </a:p>
                  </a:txBody>
                  <a:tcPr marL="8506" marR="8506" marT="8506" marB="0" anchor="ctr">
                    <a:lnL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26.3%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59.7%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€333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€308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-€25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€283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-€50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€27.75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€25.67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€23.58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-€2.08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-€4.17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7292669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€420,001 - €525,000</a:t>
                      </a:r>
                    </a:p>
                  </a:txBody>
                  <a:tcPr marL="8506" marR="8506" marT="8506" marB="0" anchor="ctr">
                    <a:lnL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17.9%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77.6%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€428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€396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-€32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€364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-€64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€35.67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€33.00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€30.33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-€2.67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-€5.33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925827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€525,001 - €630,000</a:t>
                      </a:r>
                    </a:p>
                  </a:txBody>
                  <a:tcPr marL="8506" marR="8506" marT="8506" marB="0" anchor="ctr">
                    <a:lnL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9.4%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87.0%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€523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€484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-€39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€445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-€78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€43.58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€40.33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€37.08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-€3.25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-€6.50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345735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€630,001 - €735,000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5.9%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92.9%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€618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€572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-€46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€525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-€93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€51.50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€47.67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€43.75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-€3.83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-€7.75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E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056185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€735,001 - €840,000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3.6%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96.5%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€713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€660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-€53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€606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-€107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€59.42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€55.00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€50.50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-€4.42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-€8.92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3815509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€840,001 - €945,000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98.0%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€808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€747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-€61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€687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-€121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€67.33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€62.25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€57.25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-€5.08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-€10.08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1082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€945,001 - €1,050,000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0.8%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98.8%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€903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€835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-€68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€768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-€135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€75.25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€69.58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€64.00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-€5.67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-€11.25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877612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€1,050,001 - €1,155,000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0.4%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99.2%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€998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€923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-€75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€848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-€150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€83.17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€76.92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€70.67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-€6.25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-€12.50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712960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€1,155,001 - €1,260,000 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0.2%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99.4%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€1,094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€1,012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-€82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€930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-€164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€91.17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€84.33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€77.50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-€6.83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-€13.67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29750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€1,260,001 - €1,365,000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99.5%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€1,272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€1,177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-€95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€1,081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-€191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€106.00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€98.08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€90.08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-€7.92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-€15.92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2268463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€1,365,001 - €1,470,000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99.6%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€1,535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€1,420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-€115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€1,305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-€230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€127.92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€118.33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€108.75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-€9.58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-€19.17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376346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€1,470,001 - €1,575,000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99.7%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€1,797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€1,662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-€135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€1,527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-€270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€149.75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€138.50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€127.25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-€11.25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-€22.50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493034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€1,575,001 - €1,680,000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99.8%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€2,060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€1,905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-€155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€1,751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-€309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€171.67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€158.75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€145.92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-€12.92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-€25.75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364203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€1,680,001 - €1,785,000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€2,322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€2,148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-€174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€1,974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-€348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€193.50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€179.00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€164.50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-€14.50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-€29.00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221950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€1,785,001 - €1,890,000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€2,585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€2,391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-€194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€2,197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-€388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€215.42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€199.25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€183.08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-€16.17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-€32.33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465615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€1,890,001 - €1,995,000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€2,847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€2,633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-€214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€2,420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-€427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€237.25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€219.42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€201.67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-€17.83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-€35.58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186966"/>
                  </a:ext>
                </a:extLst>
              </a:tr>
              <a:tr h="233236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€1,995,001 - €2,100,000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€3,110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€2,877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-€233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€2,643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-€467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€259.17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€239.75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€220.25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-€19.42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-€38.92</a:t>
                      </a:r>
                    </a:p>
                  </a:txBody>
                  <a:tcPr marL="8506" marR="8506" marT="85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466607"/>
                  </a:ext>
                </a:extLst>
              </a:tr>
              <a:tr h="233236">
                <a:tc gridSpan="14"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Properties worth more than €2.1 million will be assessed on the actual value of the property rather than a valuation band</a:t>
                      </a:r>
                    </a:p>
                  </a:txBody>
                  <a:tcPr marL="8506" marR="8506" marT="85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6" marR="8506" marT="85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6" marR="8506" marT="850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6" marR="8506" marT="850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6" marR="8506" marT="850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6" marR="8506" marT="850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6" marR="8506" marT="850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7846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8103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0BD47-C3E5-30BD-DBA5-20C44B42C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9623977" cy="856798"/>
          </a:xfrm>
        </p:spPr>
        <p:txBody>
          <a:bodyPr>
            <a:normAutofit/>
          </a:bodyPr>
          <a:lstStyle/>
          <a:p>
            <a:r>
              <a:rPr lang="en-GB" sz="3600" b="1" dirty="0"/>
              <a:t>(4) Public Consultation</a:t>
            </a:r>
            <a:endParaRPr lang="en-IE" sz="36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E141A-30C5-D570-7DC1-B8E12A10B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7927" y="1412776"/>
            <a:ext cx="11136146" cy="4208255"/>
          </a:xfrm>
        </p:spPr>
        <p:txBody>
          <a:bodyPr>
            <a:normAutofit/>
          </a:bodyPr>
          <a:lstStyle/>
          <a:p>
            <a:pPr marL="561975" indent="-56197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Public consultation from 3 June to 3 July 2025</a:t>
            </a:r>
          </a:p>
          <a:p>
            <a:pPr marL="561975" indent="-56197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Advertised &amp; promoted on </a:t>
            </a:r>
            <a:r>
              <a:rPr lang="en-GB" sz="2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www.sdcc.ie</a:t>
            </a:r>
            <a:r>
              <a:rPr lang="en-GB" sz="2800" dirty="0"/>
              <a:t>, SDCC consultation portal &amp; social media (Twitter &amp; Facebook), </a:t>
            </a:r>
            <a:r>
              <a:rPr lang="en-GB" sz="2800" dirty="0" err="1"/>
              <a:t>membersnet</a:t>
            </a:r>
            <a:r>
              <a:rPr lang="en-GB" sz="2800" dirty="0"/>
              <a:t> &amp; Irish Times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n-GB" sz="3200" dirty="0"/>
          </a:p>
          <a:p>
            <a:r>
              <a:rPr lang="en-GB" sz="3600" b="1" dirty="0">
                <a:latin typeface="+mj-lt"/>
              </a:rPr>
              <a:t>Submissions Received</a:t>
            </a:r>
          </a:p>
          <a:p>
            <a:endParaRPr lang="en-GB" sz="3200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F88F47B-B3A0-6CA6-1C39-3B25277F13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674833"/>
              </p:ext>
            </p:extLst>
          </p:nvPr>
        </p:nvGraphicFramePr>
        <p:xfrm>
          <a:off x="1055440" y="4363388"/>
          <a:ext cx="10297144" cy="2163672"/>
        </p:xfrm>
        <a:graphic>
          <a:graphicData uri="http://schemas.openxmlformats.org/drawingml/2006/table">
            <a:tbl>
              <a:tblPr firstRow="1" firstCol="1" bandRow="1"/>
              <a:tblGrid>
                <a:gridCol w="1181740">
                  <a:extLst>
                    <a:ext uri="{9D8B030D-6E8A-4147-A177-3AD203B41FA5}">
                      <a16:colId xmlns:a16="http://schemas.microsoft.com/office/drawing/2014/main" val="4056607930"/>
                    </a:ext>
                  </a:extLst>
                </a:gridCol>
                <a:gridCol w="1745529">
                  <a:extLst>
                    <a:ext uri="{9D8B030D-6E8A-4147-A177-3AD203B41FA5}">
                      <a16:colId xmlns:a16="http://schemas.microsoft.com/office/drawing/2014/main" val="1821134415"/>
                    </a:ext>
                  </a:extLst>
                </a:gridCol>
                <a:gridCol w="1897266">
                  <a:extLst>
                    <a:ext uri="{9D8B030D-6E8A-4147-A177-3AD203B41FA5}">
                      <a16:colId xmlns:a16="http://schemas.microsoft.com/office/drawing/2014/main" val="1624131156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121193748"/>
                    </a:ext>
                  </a:extLst>
                </a:gridCol>
                <a:gridCol w="3528393">
                  <a:extLst>
                    <a:ext uri="{9D8B030D-6E8A-4147-A177-3AD203B41FA5}">
                      <a16:colId xmlns:a16="http://schemas.microsoft.com/office/drawing/2014/main" val="3110804487"/>
                    </a:ext>
                  </a:extLst>
                </a:gridCol>
              </a:tblGrid>
              <a:tr h="4836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GB" sz="2000" b="1" kern="1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Ref</a:t>
                      </a:r>
                      <a:endParaRPr lang="en-IE" sz="20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E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GB" sz="2000" b="1" kern="1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Received</a:t>
                      </a:r>
                      <a:endParaRPr lang="en-IE" sz="20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E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GB" sz="2000" b="1" kern="1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Method</a:t>
                      </a:r>
                      <a:endParaRPr lang="en-IE" sz="20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E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GB" sz="2000" b="1" kern="1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Location</a:t>
                      </a:r>
                      <a:endParaRPr lang="en-IE" sz="20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E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GB" sz="2000" b="1" kern="1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Submission</a:t>
                      </a:r>
                      <a:endParaRPr lang="en-IE" sz="20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E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625889"/>
                  </a:ext>
                </a:extLst>
              </a:tr>
              <a:tr h="381011">
                <a:tc>
                  <a:txBody>
                    <a:bodyPr/>
                    <a:lstStyle/>
                    <a:p>
                      <a:pPr marL="0" indent="0" algn="ctr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LPT01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09.06.2025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Email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Lucan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Reduction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314251"/>
                  </a:ext>
                </a:extLst>
              </a:tr>
              <a:tr h="424453">
                <a:tc>
                  <a:txBody>
                    <a:bodyPr/>
                    <a:lstStyle/>
                    <a:p>
                      <a:pPr marL="0" indent="0" algn="ctr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LPT02</a:t>
                      </a:r>
                      <a:endParaRPr lang="en-IE" sz="200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09.06.2025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Email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Unknown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Increase by 15%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3142741"/>
                  </a:ext>
                </a:extLst>
              </a:tr>
              <a:tr h="450063">
                <a:tc>
                  <a:txBody>
                    <a:bodyPr/>
                    <a:lstStyle/>
                    <a:p>
                      <a:pPr marL="0" indent="0" algn="ctr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LPT03</a:t>
                      </a:r>
                      <a:endParaRPr lang="en-IE" sz="200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19.06.2025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Online Portal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Clondalkin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Reduction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6046647"/>
                  </a:ext>
                </a:extLst>
              </a:tr>
              <a:tr h="424453">
                <a:tc>
                  <a:txBody>
                    <a:bodyPr/>
                    <a:lstStyle/>
                    <a:p>
                      <a:pPr marL="0" indent="0" algn="ctr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LPT04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30.06.2025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Online Portal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Whitestown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dirty="0">
                          <a:solidFill>
                            <a:srgbClr val="363A9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Increase</a:t>
                      </a:r>
                      <a:endParaRPr lang="en-IE" sz="2000" dirty="0">
                        <a:solidFill>
                          <a:srgbClr val="363A9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0353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0816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501C8-41F9-2107-9F8C-653B944F0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FD98A-FB88-CFD8-18FD-ACACC11B0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270" y="404664"/>
            <a:ext cx="9767993" cy="856798"/>
          </a:xfrm>
        </p:spPr>
        <p:txBody>
          <a:bodyPr>
            <a:normAutofit/>
          </a:bodyPr>
          <a:lstStyle/>
          <a:p>
            <a:pPr algn="l"/>
            <a:r>
              <a:rPr lang="en-GB" sz="3600" b="1" dirty="0"/>
              <a:t>Budget 2026 Strategy</a:t>
            </a:r>
            <a:endParaRPr lang="en-IE" sz="36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55A18D-625B-9BF6-D450-06C3D6C2C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7408" y="1503667"/>
            <a:ext cx="10890322" cy="49685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IE" sz="2800" b="1" dirty="0"/>
              <a:t>LPT</a:t>
            </a:r>
            <a:r>
              <a:rPr lang="en-IE" sz="2800" dirty="0"/>
              <a:t>: enhanced service delivery &amp; urban regeneration for improved liveability for a growing population as well as extra staff to maintain new facilities, parks, etc.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IE" sz="2800" b="1" dirty="0"/>
              <a:t>Commercial rates</a:t>
            </a:r>
            <a:r>
              <a:rPr lang="en-IE" sz="2800" dirty="0"/>
              <a:t>: economic strategy, business supports, town centres, evening time economy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IE" sz="2800" b="1" dirty="0"/>
              <a:t>Differential rents</a:t>
            </a:r>
            <a:r>
              <a:rPr lang="en-IE" sz="2800" dirty="0"/>
              <a:t>: increased investment in housing stock (</a:t>
            </a:r>
            <a:r>
              <a:rPr lang="en-IE" altLang="en-US" sz="2800" dirty="0"/>
              <a:t>expanded planned maintenance programme) &amp; new estate management initiatives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IE" sz="2800" b="1" dirty="0"/>
              <a:t>Revenue transfers to capital </a:t>
            </a:r>
            <a:r>
              <a:rPr lang="en-IE" sz="2800" dirty="0"/>
              <a:t>(proposed by executive): projects aligned to capital programme &amp; relevant strategies (CDP, LECP, CAP, Tourism, etc.)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IE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736060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C9E2BF-2D16-6253-F593-5A9FAEA8E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416" y="1556792"/>
            <a:ext cx="10513168" cy="4208255"/>
          </a:xfrm>
        </p:spPr>
        <p:txBody>
          <a:bodyPr>
            <a:noAutofit/>
          </a:bodyPr>
          <a:lstStyle/>
          <a:p>
            <a:pPr marL="561975" indent="-561975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IE" altLang="en-US" sz="2600" dirty="0"/>
              <a:t>Commercial Rates ARV (2025 - €0.276):</a:t>
            </a:r>
          </a:p>
          <a:p>
            <a:pPr marL="561975" indent="-561975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IE" altLang="en-US" sz="2600" dirty="0"/>
              <a:t>Commercial Rates Vacancy Rate  (2025 - 0%): </a:t>
            </a:r>
            <a:r>
              <a:rPr lang="en-IE" altLang="en-US" sz="2600" b="1" dirty="0"/>
              <a:t>no change proposed</a:t>
            </a:r>
          </a:p>
          <a:p>
            <a:pPr marL="561975" indent="-561975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IE" altLang="en-US" sz="2600" dirty="0"/>
              <a:t>Differential </a:t>
            </a:r>
            <a:r>
              <a:rPr lang="en-IE" altLang="en-US" sz="2600"/>
              <a:t>rents:</a:t>
            </a:r>
            <a:endParaRPr lang="en-IE" altLang="en-US" sz="2600" b="1" dirty="0"/>
          </a:p>
          <a:p>
            <a:pPr marL="561975" indent="-561975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IE" altLang="en-US" sz="2600" dirty="0"/>
              <a:t>Local Property Tax variation: </a:t>
            </a:r>
            <a:r>
              <a:rPr lang="en-IE" altLang="en-US" sz="2600" b="1" dirty="0"/>
              <a:t>+/-15%</a:t>
            </a:r>
          </a:p>
          <a:p>
            <a:pPr marL="561975" indent="-561975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IE" altLang="en-US" sz="2600" dirty="0"/>
              <a:t>Service charges: </a:t>
            </a:r>
            <a:r>
              <a:rPr lang="en-IE" altLang="en-US" sz="2600" b="1" dirty="0"/>
              <a:t>no changes proposed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endParaRPr lang="en-IE" altLang="en-US" sz="2600" b="1" dirty="0"/>
          </a:p>
          <a:p>
            <a:pPr marL="561975" indent="-561975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IE" altLang="en-US" sz="2600" dirty="0"/>
              <a:t>Post 2026 options: outdoor advertising  / visitor tax / other</a:t>
            </a:r>
          </a:p>
          <a:p>
            <a:endParaRPr lang="en-IE" sz="2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8EE4B5-393A-3AB6-443A-05A3F61BFA4B}"/>
              </a:ext>
            </a:extLst>
          </p:cNvPr>
          <p:cNvSpPr txBox="1">
            <a:spLocks/>
          </p:cNvSpPr>
          <p:nvPr/>
        </p:nvSpPr>
        <p:spPr>
          <a:xfrm>
            <a:off x="534270" y="404664"/>
            <a:ext cx="9767993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eaLnBrk="1" hangingPunct="1">
              <a:defRPr sz="3275" b="0" i="0">
                <a:solidFill>
                  <a:srgbClr val="363A9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GB" sz="3600" b="1" dirty="0"/>
              <a:t>Discretionary Income Options</a:t>
            </a:r>
            <a:endParaRPr lang="en-IE" sz="3600" b="1" dirty="0"/>
          </a:p>
        </p:txBody>
      </p:sp>
    </p:spTree>
    <p:extLst>
      <p:ext uri="{BB962C8B-B14F-4D97-AF65-F5344CB8AC3E}">
        <p14:creationId xmlns:p14="http://schemas.microsoft.com/office/powerpoint/2010/main" val="2010416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C3B7B-D0A2-CE48-72B7-76FF2698F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42055-3C3D-7941-40B6-679CAFC34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9767993" cy="856798"/>
          </a:xfrm>
        </p:spPr>
        <p:txBody>
          <a:bodyPr>
            <a:normAutofit fontScale="90000"/>
          </a:bodyPr>
          <a:lstStyle/>
          <a:p>
            <a:pPr algn="l"/>
            <a:r>
              <a:rPr lang="en-GB" sz="4000" b="1" dirty="0"/>
              <a:t>LPT Variation:</a:t>
            </a:r>
            <a:br>
              <a:rPr lang="en-GB" sz="4000" b="1" dirty="0"/>
            </a:br>
            <a:r>
              <a:rPr lang="en-GB" sz="4000" b="1" dirty="0"/>
              <a:t>Expenditure Commitment</a:t>
            </a:r>
            <a:endParaRPr lang="en-IE" sz="40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5E315-2449-F55D-1D68-6219576428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270" y="1700808"/>
            <a:ext cx="10890322" cy="49685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IE" sz="2800" b="1" dirty="0"/>
              <a:t>Extra funds available from LPT variation </a:t>
            </a:r>
            <a:r>
              <a:rPr lang="en-IE" sz="2800" dirty="0"/>
              <a:t>can be assigned to:</a:t>
            </a:r>
          </a:p>
          <a:p>
            <a:pPr marL="361950" indent="-306388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2800" dirty="0"/>
              <a:t>Additional service requirements proposed in pre-budget discussions</a:t>
            </a:r>
          </a:p>
          <a:p>
            <a:pPr marL="361950" indent="-306388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2800" dirty="0"/>
              <a:t>Selected local projects/works identified by councillors (e.g. public realm, sports, districts etc. - with matched funding from revenue provisions where necessary)</a:t>
            </a:r>
          </a:p>
          <a:p>
            <a:pPr marL="361950" indent="-306388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2800" dirty="0"/>
              <a:t>Discretionary priorities for electoral wards (mechanism to be agreed by OP&amp;F)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IE" sz="2800" b="1" dirty="0"/>
              <a:t>Opportunity to create sustainable funding source for local priorities &amp; to ensure a direct link between LPT variation &amp; local priorities</a:t>
            </a:r>
          </a:p>
        </p:txBody>
      </p:sp>
    </p:spTree>
    <p:extLst>
      <p:ext uri="{BB962C8B-B14F-4D97-AF65-F5344CB8AC3E}">
        <p14:creationId xmlns:p14="http://schemas.microsoft.com/office/powerpoint/2010/main" val="3999559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4B33B-3920-8F91-DDE4-6606CBF4F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DC1DC-CFEE-192D-858D-961D4E097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332656"/>
            <a:ext cx="9767993" cy="720080"/>
          </a:xfrm>
        </p:spPr>
        <p:txBody>
          <a:bodyPr/>
          <a:lstStyle/>
          <a:p>
            <a:pPr algn="l"/>
            <a:r>
              <a:rPr lang="en-US" sz="3600" b="1" dirty="0"/>
              <a:t>Budget 2026 Timelines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F46C4B-CAC9-6CE1-5D5F-6D9B3DA2A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3432" y="1340768"/>
            <a:ext cx="10225136" cy="5112568"/>
          </a:xfrm>
        </p:spPr>
        <p:txBody>
          <a:bodyPr>
            <a:normAutofit lnSpcReduction="10000"/>
          </a:bodyPr>
          <a:lstStyle/>
          <a:p>
            <a:pPr marL="1611313" indent="-1611313">
              <a:spcBef>
                <a:spcPts val="600"/>
              </a:spcBef>
              <a:tabLst>
                <a:tab pos="1968500" algn="l"/>
              </a:tabLst>
              <a:defRPr/>
            </a:pPr>
            <a:r>
              <a:rPr lang="en-GB" altLang="en-US" sz="2400" dirty="0"/>
              <a:t>3 June	CPG preliminary budget discussions &amp; LPT public consultation commences</a:t>
            </a:r>
          </a:p>
          <a:p>
            <a:pPr marL="1611313" indent="-1611313">
              <a:spcBef>
                <a:spcPts val="600"/>
              </a:spcBef>
              <a:tabLst>
                <a:tab pos="1968500" algn="l"/>
              </a:tabLst>
              <a:defRPr/>
            </a:pPr>
            <a:r>
              <a:rPr lang="en-GB" altLang="en-US" sz="2400" dirty="0"/>
              <a:t>3 July 	LPT public consultation ends</a:t>
            </a:r>
          </a:p>
          <a:p>
            <a:pPr marL="1611313" indent="-1611313">
              <a:spcBef>
                <a:spcPts val="600"/>
              </a:spcBef>
              <a:tabLst>
                <a:tab pos="1968500" algn="l"/>
              </a:tabLst>
              <a:defRPr/>
            </a:pPr>
            <a:r>
              <a:rPr lang="en-GB" altLang="en-US" sz="2400" dirty="0"/>
              <a:t>14 July 	Council LPT decision</a:t>
            </a:r>
          </a:p>
          <a:p>
            <a:pPr marL="1611313" indent="-1611313">
              <a:spcBef>
                <a:spcPts val="600"/>
              </a:spcBef>
              <a:tabLst>
                <a:tab pos="1968500" algn="l"/>
              </a:tabLst>
              <a:defRPr/>
            </a:pPr>
            <a:r>
              <a:rPr lang="en-GB" altLang="en-US" sz="2400" dirty="0"/>
              <a:t>31 Aug	Notify Revenue &amp; Minister of LPT decision</a:t>
            </a:r>
          </a:p>
          <a:p>
            <a:pPr marL="1611313" indent="-1611313">
              <a:spcBef>
                <a:spcPts val="600"/>
              </a:spcBef>
              <a:tabLst>
                <a:tab pos="1968500" algn="l"/>
              </a:tabLst>
              <a:defRPr/>
            </a:pPr>
            <a:r>
              <a:rPr lang="en-GB" altLang="en-US" sz="2400" dirty="0"/>
              <a:t>Aug/Sep	Public consultation regarding rates vacancy</a:t>
            </a:r>
          </a:p>
          <a:p>
            <a:pPr marL="1611313" indent="-1611313">
              <a:spcBef>
                <a:spcPts val="600"/>
              </a:spcBef>
              <a:tabLst>
                <a:tab pos="1968500" algn="l"/>
              </a:tabLst>
              <a:defRPr/>
            </a:pPr>
            <a:r>
              <a:rPr lang="en-GB" altLang="en-US" sz="2400" dirty="0"/>
              <a:t>Sep/Oct	Consultations with political groups</a:t>
            </a:r>
          </a:p>
          <a:p>
            <a:pPr marL="1611313" indent="-1611313">
              <a:spcBef>
                <a:spcPts val="600"/>
              </a:spcBef>
              <a:tabLst>
                <a:tab pos="1968500" algn="l"/>
              </a:tabLst>
              <a:defRPr/>
            </a:pPr>
            <a:r>
              <a:rPr lang="en-GB" altLang="en-US" sz="2400" dirty="0"/>
              <a:t>7 Oct	CPG review budget position</a:t>
            </a:r>
          </a:p>
          <a:p>
            <a:pPr marL="1611313" indent="-1611313">
              <a:spcBef>
                <a:spcPts val="600"/>
              </a:spcBef>
              <a:tabLst>
                <a:tab pos="1968500" algn="l"/>
              </a:tabLst>
              <a:defRPr/>
            </a:pPr>
            <a:r>
              <a:rPr lang="en-GB" altLang="en-US" sz="2400" dirty="0"/>
              <a:t>6 Nov	Special Budget OP&amp;F Meeting</a:t>
            </a:r>
          </a:p>
          <a:p>
            <a:pPr marL="1611313" indent="-1611313">
              <a:spcBef>
                <a:spcPts val="600"/>
              </a:spcBef>
              <a:tabLst>
                <a:tab pos="1968500" algn="l"/>
              </a:tabLst>
              <a:defRPr/>
            </a:pPr>
            <a:r>
              <a:rPr lang="en-GB" altLang="en-US" sz="2400" dirty="0"/>
              <a:t>13 Nov	Annual Budget Meeting</a:t>
            </a:r>
          </a:p>
        </p:txBody>
      </p:sp>
    </p:spTree>
    <p:extLst>
      <p:ext uri="{BB962C8B-B14F-4D97-AF65-F5344CB8AC3E}">
        <p14:creationId xmlns:p14="http://schemas.microsoft.com/office/powerpoint/2010/main" val="3075965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5FE5C-665F-88C0-ABF4-B4F414472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0D33C8-B8FD-7F06-FAAA-FA8F25346816}"/>
              </a:ext>
            </a:extLst>
          </p:cNvPr>
          <p:cNvSpPr txBox="1"/>
          <p:nvPr/>
        </p:nvSpPr>
        <p:spPr>
          <a:xfrm>
            <a:off x="551384" y="1196752"/>
            <a:ext cx="10834318" cy="5181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Aft>
                <a:spcPts val="1092"/>
              </a:spcAft>
            </a:pPr>
            <a:r>
              <a:rPr lang="en-GB" sz="2600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Finance (Local Property Tax &amp; Other Provisions) (Amendment) Bill 2025</a:t>
            </a:r>
          </a:p>
          <a:p>
            <a:pPr marL="457200" lvl="0" indent="-457200">
              <a:lnSpc>
                <a:spcPct val="90000"/>
              </a:lnSpc>
              <a:spcAft>
                <a:spcPts val="1092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LPT revaluation to take place on 1 November 2025</a:t>
            </a:r>
            <a:endParaRPr lang="en-IE" sz="2600" dirty="0">
              <a:solidFill>
                <a:srgbClr val="363A9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Aft>
                <a:spcPts val="1092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Valuation bands will be widened by 20%</a:t>
            </a:r>
            <a:endParaRPr lang="en-IE" sz="2600" dirty="0">
              <a:solidFill>
                <a:srgbClr val="363A9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Aft>
                <a:spcPts val="1092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Valuation period extended from 4 to 5 years (next revaluation in 2030)</a:t>
            </a:r>
            <a:endParaRPr lang="en-IE" sz="2600" dirty="0">
              <a:solidFill>
                <a:srgbClr val="363A9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Aft>
                <a:spcPts val="1092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Indexation of income thresholds for deferral of LPT</a:t>
            </a:r>
            <a:endParaRPr lang="en-IE" sz="2600" dirty="0">
              <a:solidFill>
                <a:srgbClr val="363A9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Aft>
                <a:spcPts val="1092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Local authorities can vary LPT upwards by up to 25% (from 2027)</a:t>
            </a:r>
            <a:endParaRPr lang="en-IE" sz="2600" dirty="0">
              <a:solidFill>
                <a:srgbClr val="363A9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Aft>
                <a:spcPts val="1092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Maximum downward LPT variation will remain at 15%</a:t>
            </a:r>
            <a:endParaRPr lang="en-IE" sz="2600" dirty="0">
              <a:solidFill>
                <a:srgbClr val="363A9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Aft>
                <a:spcPts val="1092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LPT exemption expanded for properties damaged by defective concrete blocks</a:t>
            </a:r>
          </a:p>
          <a:p>
            <a:pPr marL="457200" lvl="0" indent="-457200">
              <a:lnSpc>
                <a:spcPct val="90000"/>
              </a:lnSpc>
              <a:spcAft>
                <a:spcPts val="1092"/>
              </a:spcAft>
              <a:buFont typeface="Arial" panose="020B0604020202020204" pitchFamily="34" charset="0"/>
              <a:buChar char="•"/>
            </a:pPr>
            <a:r>
              <a:rPr lang="en-GB" sz="2600" dirty="0" err="1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Eircodes</a:t>
            </a:r>
            <a:r>
              <a:rPr lang="en-GB" sz="2600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 will be mandatory in LPT returns (subject to DPIA) </a:t>
            </a:r>
            <a:endParaRPr lang="en-IE" sz="2600" dirty="0">
              <a:solidFill>
                <a:srgbClr val="363A9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176945-D9F3-F2D8-D849-701F480A579D}"/>
              </a:ext>
            </a:extLst>
          </p:cNvPr>
          <p:cNvSpPr txBox="1">
            <a:spLocks/>
          </p:cNvSpPr>
          <p:nvPr/>
        </p:nvSpPr>
        <p:spPr>
          <a:xfrm>
            <a:off x="767408" y="253169"/>
            <a:ext cx="9912009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eaLnBrk="1" hangingPunct="1">
              <a:defRPr sz="3275" b="0" i="0">
                <a:solidFill>
                  <a:srgbClr val="363A92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GB" sz="3600" b="1" dirty="0">
                <a:latin typeface="+mj-lt"/>
              </a:rPr>
              <a:t>New LPT Legislation</a:t>
            </a:r>
            <a:endParaRPr lang="en-IE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14373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A13C6-D2B8-D3F8-177B-939D7063B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4F34393-0815-FB95-659A-7B0D3EE23836}"/>
              </a:ext>
            </a:extLst>
          </p:cNvPr>
          <p:cNvSpPr txBox="1">
            <a:spLocks/>
          </p:cNvSpPr>
          <p:nvPr/>
        </p:nvSpPr>
        <p:spPr>
          <a:xfrm>
            <a:off x="767408" y="253169"/>
            <a:ext cx="9912009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eaLnBrk="1" hangingPunct="1">
              <a:defRPr sz="3275" b="0" i="0">
                <a:solidFill>
                  <a:srgbClr val="363A92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GB" sz="3600" b="1" dirty="0">
                <a:latin typeface="+mj-lt"/>
              </a:rPr>
              <a:t>Revised Bands &amp; Charges</a:t>
            </a:r>
            <a:endParaRPr lang="en-IE" sz="3600" b="1" dirty="0">
              <a:latin typeface="+mj-lt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64BF85D-30F5-5983-EE51-771C76D74F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773953"/>
              </p:ext>
            </p:extLst>
          </p:nvPr>
        </p:nvGraphicFramePr>
        <p:xfrm>
          <a:off x="623393" y="1109967"/>
          <a:ext cx="11017223" cy="5494866"/>
        </p:xfrm>
        <a:graphic>
          <a:graphicData uri="http://schemas.openxmlformats.org/drawingml/2006/table">
            <a:tbl>
              <a:tblPr firstRow="1" firstCol="1" bandRow="1"/>
              <a:tblGrid>
                <a:gridCol w="1374869">
                  <a:extLst>
                    <a:ext uri="{9D8B030D-6E8A-4147-A177-3AD203B41FA5}">
                      <a16:colId xmlns:a16="http://schemas.microsoft.com/office/drawing/2014/main" val="1663077017"/>
                    </a:ext>
                  </a:extLst>
                </a:gridCol>
                <a:gridCol w="3398814">
                  <a:extLst>
                    <a:ext uri="{9D8B030D-6E8A-4147-A177-3AD203B41FA5}">
                      <a16:colId xmlns:a16="http://schemas.microsoft.com/office/drawing/2014/main" val="242435133"/>
                    </a:ext>
                  </a:extLst>
                </a:gridCol>
                <a:gridCol w="1422363">
                  <a:extLst>
                    <a:ext uri="{9D8B030D-6E8A-4147-A177-3AD203B41FA5}">
                      <a16:colId xmlns:a16="http://schemas.microsoft.com/office/drawing/2014/main" val="1949352590"/>
                    </a:ext>
                  </a:extLst>
                </a:gridCol>
                <a:gridCol w="3398814">
                  <a:extLst>
                    <a:ext uri="{9D8B030D-6E8A-4147-A177-3AD203B41FA5}">
                      <a16:colId xmlns:a16="http://schemas.microsoft.com/office/drawing/2014/main" val="1694753504"/>
                    </a:ext>
                  </a:extLst>
                </a:gridCol>
                <a:gridCol w="1422363">
                  <a:extLst>
                    <a:ext uri="{9D8B030D-6E8A-4147-A177-3AD203B41FA5}">
                      <a16:colId xmlns:a16="http://schemas.microsoft.com/office/drawing/2014/main" val="2421959230"/>
                    </a:ext>
                  </a:extLst>
                </a:gridCol>
              </a:tblGrid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 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2022-2025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b="1" kern="100">
                          <a:solidFill>
                            <a:srgbClr val="0B0C0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2026-2030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9758634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Band No.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Valuation Band 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Charge 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LPT Valuation Band 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Charge 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894801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€0 – €200,000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€90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 €0 - €240,000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€95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850610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2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€200,000 – €262,500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€225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€240,001 - €315,000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€235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811899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3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€262,501 – €350,000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€315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€315,001 - €420,000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€333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526852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4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€350,001 – €437,500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€405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€420,001 - €525,000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€428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272658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5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€437,501 – €525,000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€495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€525,001 - €630,000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€523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8672967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6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€525,001 – €612,500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€585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€630,001 - €735,000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€618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453226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7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€612,501 – €700,000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€675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€735,001 – €840,000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€713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1336275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8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€700,001 – €787,500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€765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€840,001 - €945,000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€808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995436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9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€787,501 – €875,000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€855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€945,001 - €1,050,000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€903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034394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10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€875,001 – €962,500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€945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€1,050,001 - €1,155,000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€998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907605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11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€962,501 – €1,050,000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€1,035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€1,155,001 - €1,260,000 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€1,094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093666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12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€1,050,001 – €1,137,500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€1,190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€1,260,001 - €1,365,000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€1,272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8795240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13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€1,137,501 – €1,225,000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€1,409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€1,365,001 - €1,470,000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€1,535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2802218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14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€1,225,001 – €1,312,000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€1,627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€1,470,001 - €1,575,000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€1,797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4305974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15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€1,312,501 – €1,400,000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€1,846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€1,575,001 - €1,680,000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€2,060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881366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16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€1,400,001 – €1,487,500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€2,065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€1,680,001 - €1,785,000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€2,322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05268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17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€1,487,501 – €1,575,000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€2,284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€1,785,001 - €1,890,000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€2,585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519447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18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€1,575,001 – €1,662,500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€2,502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€1,890,001 - €1,995,000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€2,847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1852303"/>
                  </a:ext>
                </a:extLst>
              </a:tr>
              <a:tr h="229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19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€1,662,501 – €1,750,000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€2,721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€1,995,001 - €2,100,000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€3,110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115789"/>
                  </a:ext>
                </a:extLst>
              </a:tr>
              <a:tr h="6735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20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Charge for properties with a market value greater than €1.75 million is calculated based on actual value of the property</a:t>
                      </a:r>
                      <a:endParaRPr lang="en-IE" sz="14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4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Charge for properties with a market value greater than €2.1 million is calculated based on actual value of the property</a:t>
                      </a:r>
                      <a:endParaRPr lang="en-IE" sz="14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2700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8006643-9890-446D-29D5-F3AF491DB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5919" y="1340768"/>
            <a:ext cx="11280161" cy="5288375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Matters to which a local authority must have regard when considering LPT Adjustment factor variation in accordance with s.20 Finance Local Property Tax Act 2012 as amended:</a:t>
            </a:r>
          </a:p>
          <a:p>
            <a:pPr marL="960438" indent="-514350">
              <a:buFont typeface="+mj-lt"/>
              <a:buAutoNum type="arabicPeriod"/>
            </a:pPr>
            <a:r>
              <a:rPr lang="en-GB" sz="2800" b="1" dirty="0"/>
              <a:t>Estimation of income &amp; expenditure </a:t>
            </a:r>
            <a:r>
              <a:rPr lang="en-GB" sz="2800" dirty="0"/>
              <a:t>in the period for which the varied rate will have effect</a:t>
            </a:r>
          </a:p>
          <a:p>
            <a:pPr marL="960438" indent="-514350">
              <a:buFont typeface="+mj-lt"/>
              <a:buAutoNum type="arabicPeriod"/>
            </a:pPr>
            <a:r>
              <a:rPr lang="en-IE" sz="2800" b="1" dirty="0"/>
              <a:t>Financial position of local authority</a:t>
            </a:r>
          </a:p>
          <a:p>
            <a:pPr marL="960438" indent="-514350">
              <a:buFont typeface="+mj-lt"/>
              <a:buAutoNum type="arabicPeriod"/>
            </a:pPr>
            <a:r>
              <a:rPr lang="en-IE" sz="2800" b="1" dirty="0"/>
              <a:t>Estimation of financial effect </a:t>
            </a:r>
            <a:r>
              <a:rPr lang="en-IE" sz="2800" dirty="0"/>
              <a:t>of varied rate</a:t>
            </a:r>
          </a:p>
          <a:p>
            <a:pPr marL="960438" indent="-514350">
              <a:buFont typeface="+mj-lt"/>
              <a:buAutoNum type="arabicPeriod"/>
            </a:pPr>
            <a:r>
              <a:rPr lang="en-IE" sz="2800" dirty="0"/>
              <a:t>Feedback from LPT </a:t>
            </a:r>
            <a:r>
              <a:rPr lang="en-IE" sz="2800" b="1" dirty="0"/>
              <a:t>public consultation </a:t>
            </a:r>
            <a:r>
              <a:rPr lang="en-IE" sz="2800" dirty="0"/>
              <a:t>process</a:t>
            </a:r>
          </a:p>
          <a:p>
            <a:pPr marL="446088"/>
            <a:endParaRPr lang="en-IE" sz="2800" dirty="0"/>
          </a:p>
          <a:p>
            <a:r>
              <a:rPr lang="en-IE" sz="2800" dirty="0"/>
              <a:t>s.20 allows members to vary the basic rate by a maximum of +/- 15%</a:t>
            </a:r>
          </a:p>
          <a:p>
            <a:r>
              <a:rPr lang="en-IE" sz="2800" dirty="0"/>
              <a:t>Basic rate adjusted from 1 November for period determined by members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094FC8-CCDE-8850-5B26-1946CD41B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53169"/>
            <a:ext cx="9912009" cy="856798"/>
          </a:xfrm>
        </p:spPr>
        <p:txBody>
          <a:bodyPr>
            <a:normAutofit/>
          </a:bodyPr>
          <a:lstStyle/>
          <a:p>
            <a:pPr algn="l"/>
            <a:r>
              <a:rPr lang="en-GB" sz="3600" b="1" dirty="0">
                <a:latin typeface="+mj-lt"/>
              </a:rPr>
              <a:t>Matters for Consideration</a:t>
            </a:r>
            <a:endParaRPr lang="en-IE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391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EAB09-106A-5B5F-AB3D-A808B0099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5011423-03D4-D6E5-87CF-461781448FE8}"/>
              </a:ext>
            </a:extLst>
          </p:cNvPr>
          <p:cNvSpPr txBox="1">
            <a:spLocks/>
          </p:cNvSpPr>
          <p:nvPr/>
        </p:nvSpPr>
        <p:spPr>
          <a:xfrm>
            <a:off x="767408" y="476672"/>
            <a:ext cx="10225136" cy="85679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eaLnBrk="1" hangingPunct="1">
              <a:defRPr sz="3275" b="0" i="0">
                <a:solidFill>
                  <a:srgbClr val="363A9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600" b="1" dirty="0"/>
              <a:t>LPT Provisional Allocation 2026</a:t>
            </a:r>
          </a:p>
          <a:p>
            <a:r>
              <a:rPr lang="en-GB" sz="2400" b="1" dirty="0"/>
              <a:t>(before any variation)</a:t>
            </a:r>
            <a:endParaRPr lang="en-IE" sz="2400" b="1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BD5F6D5-CF3B-2EC4-CE01-FA5190485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405849"/>
              </p:ext>
            </p:extLst>
          </p:nvPr>
        </p:nvGraphicFramePr>
        <p:xfrm>
          <a:off x="623392" y="1628800"/>
          <a:ext cx="10801199" cy="4875771"/>
        </p:xfrm>
        <a:graphic>
          <a:graphicData uri="http://schemas.openxmlformats.org/drawingml/2006/table">
            <a:tbl>
              <a:tblPr firstRow="1" firstCol="1" bandRow="1"/>
              <a:tblGrid>
                <a:gridCol w="5791722">
                  <a:extLst>
                    <a:ext uri="{9D8B030D-6E8A-4147-A177-3AD203B41FA5}">
                      <a16:colId xmlns:a16="http://schemas.microsoft.com/office/drawing/2014/main" val="3792841781"/>
                    </a:ext>
                  </a:extLst>
                </a:gridCol>
                <a:gridCol w="1702669">
                  <a:extLst>
                    <a:ext uri="{9D8B030D-6E8A-4147-A177-3AD203B41FA5}">
                      <a16:colId xmlns:a16="http://schemas.microsoft.com/office/drawing/2014/main" val="1825416529"/>
                    </a:ext>
                  </a:extLst>
                </a:gridCol>
                <a:gridCol w="1596929">
                  <a:extLst>
                    <a:ext uri="{9D8B030D-6E8A-4147-A177-3AD203B41FA5}">
                      <a16:colId xmlns:a16="http://schemas.microsoft.com/office/drawing/2014/main" val="1679464945"/>
                    </a:ext>
                  </a:extLst>
                </a:gridCol>
                <a:gridCol w="1709879">
                  <a:extLst>
                    <a:ext uri="{9D8B030D-6E8A-4147-A177-3AD203B41FA5}">
                      <a16:colId xmlns:a16="http://schemas.microsoft.com/office/drawing/2014/main" val="1622611736"/>
                    </a:ext>
                  </a:extLst>
                </a:gridCol>
              </a:tblGrid>
              <a:tr h="432048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IE" sz="1800" b="1" kern="1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SDCC Provisional LPT Allocation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631538"/>
                  </a:ext>
                </a:extLst>
              </a:tr>
              <a:tr h="390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2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8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2026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8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2025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Change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8468024"/>
                  </a:ext>
                </a:extLst>
              </a:tr>
              <a:tr h="390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E" sz="18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Projected Gross LPT Income for County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€40,331,285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€37,049,775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€3,281,510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5186763"/>
                  </a:ext>
                </a:extLst>
              </a:tr>
              <a:tr h="409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8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Allocated as follows: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2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2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2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5934435"/>
                  </a:ext>
                </a:extLst>
              </a:tr>
              <a:tr h="6428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Assigned for discretionary purposes - including variation of basic rate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€12,502,698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€8,336,199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€4,166,499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0986"/>
                  </a:ext>
                </a:extLst>
              </a:tr>
              <a:tr h="487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Baseline allocation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€11,426,059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€8,926,059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€2,500,000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1408556"/>
                  </a:ext>
                </a:extLst>
              </a:tr>
              <a:tr h="390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Balance to fund housing &amp; roads projects/services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€16,402,528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€19,787,517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-€3,384,989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6450847"/>
                  </a:ext>
                </a:extLst>
              </a:tr>
              <a:tr h="5034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E" sz="18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LPT allocation 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b="1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€40,331,285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b="1" kern="10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€37,049,775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b="1" kern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€3,281,510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6346346"/>
                  </a:ext>
                </a:extLst>
              </a:tr>
              <a:tr h="429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2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2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2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2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1706424"/>
                  </a:ext>
                </a:extLst>
              </a:tr>
              <a:tr h="409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Cost of variation if 15% reduction is applied 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€6,049,693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€5,557,466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€492,227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636"/>
                  </a:ext>
                </a:extLst>
              </a:tr>
              <a:tr h="390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Discretionary allocation if 15% reduction is applied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€6,453,005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€2,778,733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en-IE" sz="1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€3,674,273</a:t>
                      </a:r>
                      <a:endParaRPr lang="en-IE" sz="18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2139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8774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BA89C-30D7-334D-E87A-7F371030D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9BA55-C597-262B-B3AD-AB4DFF0C3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9912009" cy="856798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latin typeface="+mj-lt"/>
              </a:rPr>
              <a:t>(1) Estimation of Income &amp; Expenditure</a:t>
            </a:r>
            <a:br>
              <a:rPr lang="en-US" dirty="0"/>
            </a:br>
            <a:r>
              <a:rPr lang="en-US" sz="2200" b="1" dirty="0">
                <a:latin typeface="+mj-lt"/>
              </a:rPr>
              <a:t>(Schedule of Local Property Tax (Local Adjustment Factor) Regulations 2022)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66333CC-A74E-BC55-4D10-9E1CFD66AD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945763"/>
              </p:ext>
            </p:extLst>
          </p:nvPr>
        </p:nvGraphicFramePr>
        <p:xfrm>
          <a:off x="731404" y="1556792"/>
          <a:ext cx="10729191" cy="4987795"/>
        </p:xfrm>
        <a:graphic>
          <a:graphicData uri="http://schemas.openxmlformats.org/drawingml/2006/table">
            <a:tbl>
              <a:tblPr firstRow="1" firstCol="1" bandRow="1"/>
              <a:tblGrid>
                <a:gridCol w="5578816">
                  <a:extLst>
                    <a:ext uri="{9D8B030D-6E8A-4147-A177-3AD203B41FA5}">
                      <a16:colId xmlns:a16="http://schemas.microsoft.com/office/drawing/2014/main" val="1459426937"/>
                    </a:ext>
                  </a:extLst>
                </a:gridCol>
                <a:gridCol w="2361724">
                  <a:extLst>
                    <a:ext uri="{9D8B030D-6E8A-4147-A177-3AD203B41FA5}">
                      <a16:colId xmlns:a16="http://schemas.microsoft.com/office/drawing/2014/main" val="124478469"/>
                    </a:ext>
                  </a:extLst>
                </a:gridCol>
                <a:gridCol w="2788651">
                  <a:extLst>
                    <a:ext uri="{9D8B030D-6E8A-4147-A177-3AD203B41FA5}">
                      <a16:colId xmlns:a16="http://schemas.microsoft.com/office/drawing/2014/main" val="1436432677"/>
                    </a:ext>
                  </a:extLst>
                </a:gridCol>
              </a:tblGrid>
              <a:tr h="282476"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E" sz="18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Estimation of 2026 Income &amp; Expenditure for LPT Variation Decision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3033401"/>
                  </a:ext>
                </a:extLst>
              </a:tr>
              <a:tr h="28247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 </a:t>
                      </a:r>
                      <a:endParaRPr lang="en-IE" sz="2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Budget 2025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Draft Budget 2026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7378101"/>
                  </a:ext>
                </a:extLst>
              </a:tr>
              <a:tr h="282476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IE" sz="1800" b="1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Income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230" algn="r">
                        <a:buNone/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 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79375" algn="r">
                        <a:buNone/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 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2125652"/>
                  </a:ext>
                </a:extLst>
              </a:tr>
              <a:tr h="282476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Commercial Rates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230" algn="r">
                        <a:buNone/>
                      </a:pPr>
                      <a:r>
                        <a:rPr lang="en-IE" sz="1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-153,170,200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79375" algn="r">
                        <a:buNone/>
                      </a:pPr>
                      <a:r>
                        <a:rPr lang="en-IE" sz="1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-158,770,500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0314374"/>
                  </a:ext>
                </a:extLst>
              </a:tr>
              <a:tr h="282476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Local Property Tax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230" algn="r">
                        <a:buNone/>
                      </a:pPr>
                      <a:r>
                        <a:rPr lang="en-IE" sz="1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-11,704,800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79375" algn="r">
                        <a:buNone/>
                      </a:pPr>
                      <a:r>
                        <a:rPr lang="en-IE" sz="1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-23,928,757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7294703"/>
                  </a:ext>
                </a:extLst>
              </a:tr>
              <a:tr h="282476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Grants and Subsidies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230" algn="r">
                        <a:buNone/>
                      </a:pPr>
                      <a:r>
                        <a:rPr lang="en-IE" sz="1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-157,317,000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79375" algn="r">
                        <a:buNone/>
                      </a:pPr>
                      <a:r>
                        <a:rPr lang="en-IE" sz="1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-171,142,900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5001626"/>
                  </a:ext>
                </a:extLst>
              </a:tr>
              <a:tr h="282476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Other Income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230" algn="r">
                        <a:buNone/>
                      </a:pPr>
                      <a:r>
                        <a:rPr lang="en-IE" sz="1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-69,750,200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79375" algn="r">
                        <a:buNone/>
                      </a:pPr>
                      <a:r>
                        <a:rPr lang="en-IE" sz="18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-73,347,200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7193911"/>
                  </a:ext>
                </a:extLst>
              </a:tr>
              <a:tr h="282476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Total Income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230" algn="r">
                        <a:buNone/>
                      </a:pPr>
                      <a:r>
                        <a:rPr lang="en-IE" sz="18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-391,942,200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79375" algn="r">
                        <a:buNone/>
                      </a:pPr>
                      <a:r>
                        <a:rPr lang="en-IE" sz="18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-427,189,357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2609516"/>
                  </a:ext>
                </a:extLst>
              </a:tr>
              <a:tr h="282476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IE" sz="1800" b="1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Expenditure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230" algn="r">
                        <a:buNone/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 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79375" algn="r">
                        <a:buNone/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 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819720"/>
                  </a:ext>
                </a:extLst>
              </a:tr>
              <a:tr h="282476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Payroll Expenses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230" algn="r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101,908,800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79375" algn="r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108,297,800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6402934"/>
                  </a:ext>
                </a:extLst>
              </a:tr>
              <a:tr h="282476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Loan Interest and Principal Paid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230" algn="r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10,688,400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79375" algn="r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10,468,900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3941920"/>
                  </a:ext>
                </a:extLst>
              </a:tr>
              <a:tr h="282476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Social benefits (transfer to households)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230" algn="r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109,206,700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79375" algn="r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117,209,400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8816756"/>
                  </a:ext>
                </a:extLst>
              </a:tr>
              <a:tr h="282476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Capital Grants Paid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230" algn="r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8,264,200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79375" algn="r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8,755,000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294344"/>
                  </a:ext>
                </a:extLst>
              </a:tr>
              <a:tr h="282476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Other Expenditure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230" algn="r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161,874,100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79375" algn="r">
                        <a:buNone/>
                      </a:pPr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182,458,257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830669"/>
                  </a:ext>
                </a:extLst>
              </a:tr>
              <a:tr h="282476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Total Expenditure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62230" algn="r">
                        <a:buNone/>
                      </a:pPr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391,942,200 </a:t>
                      </a:r>
                      <a:endParaRPr lang="en-IE" sz="2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79375" algn="r">
                        <a:buNone/>
                      </a:pPr>
                      <a:r>
                        <a:rPr lang="en-IE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427,189,357 </a:t>
                      </a:r>
                      <a:endParaRPr lang="en-IE" sz="2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098612"/>
                  </a:ext>
                </a:extLst>
              </a:tr>
              <a:tr h="750655">
                <a:tc gridSpan="3"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*2026 LPT income is based on 2025 revenue allocation with no reduction in basic LPT rate for 2026.  Any decision to vary LPT will be reflected in a corresponding change in 'Other Expenditure'.</a:t>
                      </a:r>
                      <a:endParaRPr lang="en-IE" sz="2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9972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9460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319D5-25D2-5CD2-CF58-8802DE653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04664"/>
            <a:ext cx="9912009" cy="856798"/>
          </a:xfrm>
        </p:spPr>
        <p:txBody>
          <a:bodyPr>
            <a:noAutofit/>
          </a:bodyPr>
          <a:lstStyle/>
          <a:p>
            <a:r>
              <a:rPr lang="en-GB" sz="3600" b="1" dirty="0"/>
              <a:t>(2) Financial Position</a:t>
            </a:r>
            <a:br>
              <a:rPr lang="en-GB" sz="3600" b="1" dirty="0"/>
            </a:br>
            <a:r>
              <a:rPr lang="en-GB" sz="2000" b="1" dirty="0"/>
              <a:t>Schedule 2 of Local Property Tax (Local Adjustment Factor) Regulations 2022</a:t>
            </a:r>
            <a:endParaRPr lang="en-IE" sz="3600" b="1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5D3BF7F-580F-3403-58D5-8FE6A8D028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825336"/>
              </p:ext>
            </p:extLst>
          </p:nvPr>
        </p:nvGraphicFramePr>
        <p:xfrm>
          <a:off x="2279576" y="1556792"/>
          <a:ext cx="7416824" cy="4601799"/>
        </p:xfrm>
        <a:graphic>
          <a:graphicData uri="http://schemas.openxmlformats.org/drawingml/2006/table">
            <a:tbl>
              <a:tblPr/>
              <a:tblGrid>
                <a:gridCol w="5007537">
                  <a:extLst>
                    <a:ext uri="{9D8B030D-6E8A-4147-A177-3AD203B41FA5}">
                      <a16:colId xmlns:a16="http://schemas.microsoft.com/office/drawing/2014/main" val="4184230099"/>
                    </a:ext>
                  </a:extLst>
                </a:gridCol>
                <a:gridCol w="2409287">
                  <a:extLst>
                    <a:ext uri="{9D8B030D-6E8A-4147-A177-3AD203B41FA5}">
                      <a16:colId xmlns:a16="http://schemas.microsoft.com/office/drawing/2014/main" val="292184317"/>
                    </a:ext>
                  </a:extLst>
                </a:gridCol>
              </a:tblGrid>
              <a:tr h="391749"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SDCC Financial Position as at 31/03/2025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930124"/>
                  </a:ext>
                </a:extLst>
              </a:tr>
              <a:tr h="2243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ASSETS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6088" indent="0" algn="l" fontAlgn="ctr">
                        <a:buNone/>
                      </a:pPr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6077578"/>
                  </a:ext>
                </a:extLst>
              </a:tr>
              <a:tr h="248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Current Assets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6088" indent="0" algn="l" eaLnBrk="1" fontAlgn="ctr" hangingPunct="1">
                        <a:buNone/>
                      </a:pPr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€   767,273,909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4573708"/>
                  </a:ext>
                </a:extLst>
              </a:tr>
              <a:tr h="23903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General Revenue Reserve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6088" indent="0" algn="l" eaLnBrk="1" fontAlgn="ctr" hangingPunct="1">
                        <a:buNone/>
                      </a:pPr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€     22,614,954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4294783"/>
                  </a:ext>
                </a:extLst>
              </a:tr>
              <a:tr h="248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Loans receivable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6088" indent="0" algn="l" eaLnBrk="1" fontAlgn="ctr" hangingPunct="1">
                        <a:buNone/>
                      </a:pPr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€   359,334,375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2343575"/>
                  </a:ext>
                </a:extLst>
              </a:tr>
              <a:tr h="248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6088" indent="0" algn="l" eaLnBrk="1" fontAlgn="ctr" hangingPunct="1">
                        <a:buNone/>
                      </a:pPr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1964592"/>
                  </a:ext>
                </a:extLst>
              </a:tr>
              <a:tr h="248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LIABILITIES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6088" indent="0" algn="l" eaLnBrk="1" fontAlgn="ctr" hangingPunct="1">
                        <a:buNone/>
                      </a:pPr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893514"/>
                  </a:ext>
                </a:extLst>
              </a:tr>
              <a:tr h="248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Current Liabilities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6088" indent="0" algn="l" eaLnBrk="1" fontAlgn="ctr" hangingPunct="1">
                        <a:buNone/>
                      </a:pPr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€   227,625,352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5207909"/>
                  </a:ext>
                </a:extLst>
              </a:tr>
              <a:tr h="248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General Revenue Reserve (if Deficit)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6088" indent="0" algn="l" eaLnBrk="1" fontAlgn="ctr" hangingPunct="1">
                        <a:buNone/>
                      </a:pPr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6385105"/>
                  </a:ext>
                </a:extLst>
              </a:tr>
              <a:tr h="248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8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Loans Payable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6088" indent="0" algn="l" eaLnBrk="1" fontAlgn="ctr" hangingPunct="1">
                        <a:buNone/>
                      </a:pPr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8087299"/>
                  </a:ext>
                </a:extLst>
              </a:tr>
              <a:tr h="248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Voluntary housing/mortgage loans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6088" indent="0" algn="l" eaLnBrk="1" fontAlgn="ctr" hangingPunct="1">
                        <a:buNone/>
                      </a:pPr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€     98,832,587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6985184"/>
                  </a:ext>
                </a:extLst>
              </a:tr>
              <a:tr h="248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Non mortgage loans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6088" indent="0" algn="l" eaLnBrk="1" fontAlgn="ctr" hangingPunct="1">
                        <a:buNone/>
                      </a:pPr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€     32,780,571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3330388"/>
                  </a:ext>
                </a:extLst>
              </a:tr>
              <a:tr h="248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9820722"/>
                  </a:ext>
                </a:extLst>
              </a:tr>
              <a:tr h="248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INDICATORS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8879068"/>
                  </a:ext>
                </a:extLst>
              </a:tr>
              <a:tr h="2800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Ratio of loans payable to revenue income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686486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Ratio of current assets to current liabilities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3.3:1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4779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7530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8148ED-9585-53FD-3926-DA74D0B88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C13E4-2B21-B7E3-8950-9123278CA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332656"/>
            <a:ext cx="9767993" cy="720080"/>
          </a:xfrm>
        </p:spPr>
        <p:txBody>
          <a:bodyPr>
            <a:normAutofit/>
          </a:bodyPr>
          <a:lstStyle/>
          <a:p>
            <a:r>
              <a:rPr lang="en-GB" sz="3600" b="1" dirty="0"/>
              <a:t>(3) </a:t>
            </a:r>
            <a:r>
              <a:rPr lang="en-IE" sz="3600" b="1" dirty="0"/>
              <a:t>Estimation of Financial Effect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219D8A2-3A26-46DF-96A5-955BF8943C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673557"/>
              </p:ext>
            </p:extLst>
          </p:nvPr>
        </p:nvGraphicFramePr>
        <p:xfrm>
          <a:off x="551384" y="1124744"/>
          <a:ext cx="10873208" cy="5544612"/>
        </p:xfrm>
        <a:graphic>
          <a:graphicData uri="http://schemas.openxmlformats.org/drawingml/2006/table">
            <a:tbl>
              <a:tblPr/>
              <a:tblGrid>
                <a:gridCol w="7570029">
                  <a:extLst>
                    <a:ext uri="{9D8B030D-6E8A-4147-A177-3AD203B41FA5}">
                      <a16:colId xmlns:a16="http://schemas.microsoft.com/office/drawing/2014/main" val="373237756"/>
                    </a:ext>
                  </a:extLst>
                </a:gridCol>
                <a:gridCol w="1739224">
                  <a:extLst>
                    <a:ext uri="{9D8B030D-6E8A-4147-A177-3AD203B41FA5}">
                      <a16:colId xmlns:a16="http://schemas.microsoft.com/office/drawing/2014/main" val="1191283141"/>
                    </a:ext>
                  </a:extLst>
                </a:gridCol>
                <a:gridCol w="1563955">
                  <a:extLst>
                    <a:ext uri="{9D8B030D-6E8A-4147-A177-3AD203B41FA5}">
                      <a16:colId xmlns:a16="http://schemas.microsoft.com/office/drawing/2014/main" val="1120884906"/>
                    </a:ext>
                  </a:extLst>
                </a:gridCol>
              </a:tblGrid>
              <a:tr h="6166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E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LPT 2026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Discretionary  Allocation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2957032"/>
                  </a:ext>
                </a:extLst>
              </a:tr>
              <a:tr h="353229"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Local Property Tax 2026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€40,331,285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3540371"/>
                  </a:ext>
                </a:extLst>
              </a:tr>
              <a:tr h="353229"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Funding for housing &amp; roads projects/services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-€16,402,528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757593"/>
                  </a:ext>
                </a:extLst>
              </a:tr>
              <a:tr h="353229"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Baseline allocation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sng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-€11,426,059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7238596"/>
                  </a:ext>
                </a:extLst>
              </a:tr>
              <a:tr h="374077"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Available for local activities &amp; projects if no change to LPT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€12,502,698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€12,502,698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159746"/>
                  </a:ext>
                </a:extLst>
              </a:tr>
              <a:tr h="353229">
                <a:tc>
                  <a:txBody>
                    <a:bodyPr/>
                    <a:lstStyle/>
                    <a:p>
                      <a:pPr marL="85725" indent="0" algn="l" eaLnBrk="1" fontAlgn="ctr" hangingPunct="1"/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0917910"/>
                  </a:ext>
                </a:extLst>
              </a:tr>
              <a:tr h="315134">
                <a:tc>
                  <a:txBody>
                    <a:bodyPr/>
                    <a:lstStyle/>
                    <a:p>
                      <a:pPr marL="85725" indent="0" algn="l" eaLnBrk="1" fontAlgn="ctr" hangingPunct="1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Projected cost of 5% local adjustment factor reduction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-€2,016,564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€10,486,134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5318783"/>
                  </a:ext>
                </a:extLst>
              </a:tr>
              <a:tr h="353229">
                <a:tc>
                  <a:txBody>
                    <a:bodyPr/>
                    <a:lstStyle/>
                    <a:p>
                      <a:pPr marL="85725" indent="0" algn="l" eaLnBrk="1" fontAlgn="ctr" hangingPunct="1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Projected cost of 7.5% local adjustment factor reduction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eaLnBrk="1" fontAlgn="ctr" hangingPunct="1"/>
                      <a:r>
                        <a:rPr lang="en-I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-€3,024,846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€9,477,852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4378795"/>
                  </a:ext>
                </a:extLst>
              </a:tr>
              <a:tr h="353229">
                <a:tc>
                  <a:txBody>
                    <a:bodyPr/>
                    <a:lstStyle/>
                    <a:p>
                      <a:pPr marL="85725" indent="0" algn="l" eaLnBrk="1" fontAlgn="ctr" hangingPunct="1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Projected cost of 10% local adjustment factor reduction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-€4,033,129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€8,469,569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550426"/>
                  </a:ext>
                </a:extLst>
              </a:tr>
              <a:tr h="353229">
                <a:tc>
                  <a:txBody>
                    <a:bodyPr/>
                    <a:lstStyle/>
                    <a:p>
                      <a:pPr marL="85725" indent="0" algn="l" eaLnBrk="1" fontAlgn="ctr" hangingPunct="1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Projected cost of 12.5% local adjustment factor reduction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-€5,041,411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€7,461,287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4485416"/>
                  </a:ext>
                </a:extLst>
              </a:tr>
              <a:tr h="353229">
                <a:tc>
                  <a:txBody>
                    <a:bodyPr/>
                    <a:lstStyle/>
                    <a:p>
                      <a:pPr marL="85725" indent="0" algn="l" eaLnBrk="1" fontAlgn="ctr" hangingPunct="1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Projected cost of 15% local adjustment factor reduction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-€6,049,693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€6,453,005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7609192"/>
                  </a:ext>
                </a:extLst>
              </a:tr>
              <a:tr h="353229">
                <a:tc>
                  <a:txBody>
                    <a:bodyPr/>
                    <a:lstStyle/>
                    <a:p>
                      <a:pPr marL="85725" indent="0" algn="l" eaLnBrk="1" fontAlgn="ctr" hangingPunct="1"/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0021157"/>
                  </a:ext>
                </a:extLst>
              </a:tr>
              <a:tr h="353229">
                <a:tc>
                  <a:txBody>
                    <a:bodyPr/>
                    <a:lstStyle/>
                    <a:p>
                      <a:pPr marL="85725" indent="0" algn="l" eaLnBrk="1" fontAlgn="ctr" hangingPunct="1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Projected additional income from 5% local adjustment factor increase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€2,016,564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€14,519,262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537444"/>
                  </a:ext>
                </a:extLst>
              </a:tr>
              <a:tr h="353229">
                <a:tc>
                  <a:txBody>
                    <a:bodyPr/>
                    <a:lstStyle/>
                    <a:p>
                      <a:pPr marL="85725" indent="0" algn="l" eaLnBrk="1" fontAlgn="ctr" hangingPunct="1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Projected additional income from 10% local adjustment factor increase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€4,033,129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€16,535,827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0934170"/>
                  </a:ext>
                </a:extLst>
              </a:tr>
              <a:tr h="353229">
                <a:tc>
                  <a:txBody>
                    <a:bodyPr/>
                    <a:lstStyle/>
                    <a:p>
                      <a:pPr marL="85725" indent="0" algn="l" eaLnBrk="1" fontAlgn="ctr" hangingPunct="1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Projected additional income from 15% local adjustment factor increase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€6,049,693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€18,552,391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9003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8403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9ABFB0-D123-12C2-FCE2-4C6F95A6F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D0E12-754D-AD74-562D-5DEFC1E4A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332656"/>
            <a:ext cx="9767993" cy="720080"/>
          </a:xfrm>
        </p:spPr>
        <p:txBody>
          <a:bodyPr>
            <a:normAutofit/>
          </a:bodyPr>
          <a:lstStyle/>
          <a:p>
            <a:r>
              <a:rPr lang="en-GB" sz="3600" b="1" dirty="0"/>
              <a:t>(3) </a:t>
            </a:r>
            <a:r>
              <a:rPr lang="en-IE" sz="3600" b="1" dirty="0"/>
              <a:t>Estimation of Financial Effect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E12B77-69FA-FF77-F08B-39EC41A46C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240876"/>
              </p:ext>
            </p:extLst>
          </p:nvPr>
        </p:nvGraphicFramePr>
        <p:xfrm>
          <a:off x="479376" y="1340768"/>
          <a:ext cx="11233248" cy="1307264"/>
        </p:xfrm>
        <a:graphic>
          <a:graphicData uri="http://schemas.openxmlformats.org/drawingml/2006/table">
            <a:tbl>
              <a:tblPr firstRow="1" firstCol="1" bandRow="1"/>
              <a:tblGrid>
                <a:gridCol w="1224136">
                  <a:extLst>
                    <a:ext uri="{9D8B030D-6E8A-4147-A177-3AD203B41FA5}">
                      <a16:colId xmlns:a16="http://schemas.microsoft.com/office/drawing/2014/main" val="3626638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4941515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89051247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76035545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1877798159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85015267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153658457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1063872751"/>
                    </a:ext>
                  </a:extLst>
                </a:gridCol>
              </a:tblGrid>
              <a:tr h="432048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IE" sz="1800" b="1" kern="1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Projected 2026 SDCC LPT Income Variation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236598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8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Variation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±1%</a:t>
                      </a:r>
                      <a:endParaRPr lang="en-IE" sz="18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±2.5%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±5%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±7.5%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±10%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±12.5%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±15%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8484961"/>
                  </a:ext>
                </a:extLst>
              </a:tr>
              <a:tr h="4431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8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</a:t>
                      </a:r>
                      <a:endParaRPr lang="en-IE" sz="1800" kern="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±</a:t>
                      </a:r>
                      <a:r>
                        <a:rPr lang="en-IE" sz="1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€403,313</a:t>
                      </a:r>
                      <a:endParaRPr lang="en-IE" sz="18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±</a:t>
                      </a:r>
                      <a:r>
                        <a:rPr lang="en-IE" sz="1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€1,008,282</a:t>
                      </a:r>
                      <a:endParaRPr lang="en-IE" sz="18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±</a:t>
                      </a:r>
                      <a:r>
                        <a:rPr lang="en-IE" sz="1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€2,016,564</a:t>
                      </a:r>
                      <a:endParaRPr lang="en-IE" sz="18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±</a:t>
                      </a:r>
                      <a:r>
                        <a:rPr lang="en-IE" sz="1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€3,024,846</a:t>
                      </a:r>
                      <a:endParaRPr lang="en-IE" sz="18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±</a:t>
                      </a:r>
                      <a:r>
                        <a:rPr lang="en-IE" sz="1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€4,033,129</a:t>
                      </a:r>
                      <a:endParaRPr lang="en-IE" sz="18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±</a:t>
                      </a:r>
                      <a:r>
                        <a:rPr lang="en-IE" sz="1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€5,041,411</a:t>
                      </a:r>
                      <a:endParaRPr lang="en-IE" sz="18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±</a:t>
                      </a:r>
                      <a:r>
                        <a:rPr lang="en-IE" sz="1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€6,049,693</a:t>
                      </a:r>
                      <a:endParaRPr lang="en-IE" sz="1800" kern="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907795"/>
                  </a:ext>
                </a:extLst>
              </a:tr>
            </a:tbl>
          </a:graphicData>
        </a:graphic>
      </p:graphicFrame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AF14ED6-8410-7B05-428D-12C30AC8E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9614" y="3212976"/>
            <a:ext cx="11136146" cy="352839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400" b="1" u="sng" dirty="0"/>
              <a:t>Impact on households: e.g. -7.5% &amp; -15% Variation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400" dirty="0"/>
              <a:t>Properties with values of </a:t>
            </a:r>
            <a:r>
              <a:rPr lang="en-GB" sz="2400" b="1" u="sng" dirty="0"/>
              <a:t>≤ €630k </a:t>
            </a:r>
            <a:r>
              <a:rPr lang="en-GB" sz="2400" dirty="0"/>
              <a:t>(approx. 87% of all properties)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400" dirty="0"/>
              <a:t>0%: ≤ €523 year / ≤ €43.58 month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400" dirty="0"/>
              <a:t>-7.5%: ≤ €484 year / ≤ €40.33 month </a:t>
            </a:r>
            <a:r>
              <a:rPr lang="en-GB" sz="2400" dirty="0">
                <a:solidFill>
                  <a:srgbClr val="FF0000"/>
                </a:solidFill>
              </a:rPr>
              <a:t>saving ≤ €3.25/month (total cost €3.025m)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400" dirty="0"/>
              <a:t>-15%: ≤ €445 year / ≤ €37.08 month </a:t>
            </a:r>
            <a:r>
              <a:rPr lang="en-GB" sz="2400" dirty="0">
                <a:solidFill>
                  <a:srgbClr val="FF0000"/>
                </a:solidFill>
              </a:rPr>
              <a:t>saving ≤ €6.50/month (total cost of €6.05m)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84CA8F0-1FA3-5423-3A59-72DE8FE0BD5B}"/>
              </a:ext>
            </a:extLst>
          </p:cNvPr>
          <p:cNvSpPr/>
          <p:nvPr/>
        </p:nvSpPr>
        <p:spPr>
          <a:xfrm>
            <a:off x="5807968" y="1700808"/>
            <a:ext cx="1656184" cy="115212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417C768-BED0-7CEA-3C81-4C219B4DC0C4}"/>
              </a:ext>
            </a:extLst>
          </p:cNvPr>
          <p:cNvSpPr/>
          <p:nvPr/>
        </p:nvSpPr>
        <p:spPr>
          <a:xfrm>
            <a:off x="10208840" y="1674556"/>
            <a:ext cx="1656184" cy="115212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31381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148F0392-F9A1-44C7-98F0-21A56353EFDD}" vid="{CBA25A10-BD21-4647-AA9E-15942D8B047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2">
    <a:dk1>
      <a:srgbClr val="000000"/>
    </a:dk1>
    <a:lt1>
      <a:srgbClr val="FFFFFF"/>
    </a:lt1>
    <a:dk2>
      <a:srgbClr val="271B5B"/>
    </a:dk2>
    <a:lt2>
      <a:srgbClr val="BFC2C7"/>
    </a:lt2>
    <a:accent1>
      <a:srgbClr val="363A92"/>
    </a:accent1>
    <a:accent2>
      <a:srgbClr val="F26959"/>
    </a:accent2>
    <a:accent3>
      <a:srgbClr val="79D750"/>
    </a:accent3>
    <a:accent4>
      <a:srgbClr val="9D7EB8"/>
    </a:accent4>
    <a:accent5>
      <a:srgbClr val="7DA6D7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Custom 2">
    <a:dk1>
      <a:srgbClr val="000000"/>
    </a:dk1>
    <a:lt1>
      <a:srgbClr val="FFFFFF"/>
    </a:lt1>
    <a:dk2>
      <a:srgbClr val="271B5B"/>
    </a:dk2>
    <a:lt2>
      <a:srgbClr val="BFC2C7"/>
    </a:lt2>
    <a:accent1>
      <a:srgbClr val="363A92"/>
    </a:accent1>
    <a:accent2>
      <a:srgbClr val="F26959"/>
    </a:accent2>
    <a:accent3>
      <a:srgbClr val="79D750"/>
    </a:accent3>
    <a:accent4>
      <a:srgbClr val="9D7EB8"/>
    </a:accent4>
    <a:accent5>
      <a:srgbClr val="7DA6D7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Custom 2">
    <a:dk1>
      <a:srgbClr val="000000"/>
    </a:dk1>
    <a:lt1>
      <a:srgbClr val="FFFFFF"/>
    </a:lt1>
    <a:dk2>
      <a:srgbClr val="271B5B"/>
    </a:dk2>
    <a:lt2>
      <a:srgbClr val="BFC2C7"/>
    </a:lt2>
    <a:accent1>
      <a:srgbClr val="363A92"/>
    </a:accent1>
    <a:accent2>
      <a:srgbClr val="F26959"/>
    </a:accent2>
    <a:accent3>
      <a:srgbClr val="79D750"/>
    </a:accent3>
    <a:accent4>
      <a:srgbClr val="9D7EB8"/>
    </a:accent4>
    <a:accent5>
      <a:srgbClr val="7DA6D7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4319</TotalTime>
  <Words>2331</Words>
  <Application>Microsoft Office PowerPoint</Application>
  <PresentationFormat>Widescreen</PresentationFormat>
  <Paragraphs>660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Verdana</vt:lpstr>
      <vt:lpstr>SDCC Master</vt:lpstr>
      <vt:lpstr>Local Property Tax 2026</vt:lpstr>
      <vt:lpstr>PowerPoint Presentation</vt:lpstr>
      <vt:lpstr>PowerPoint Presentation</vt:lpstr>
      <vt:lpstr>Matters for Consideration</vt:lpstr>
      <vt:lpstr>PowerPoint Presentation</vt:lpstr>
      <vt:lpstr>(1) Estimation of Income &amp; Expenditure (Schedule of Local Property Tax (Local Adjustment Factor) Regulations 2022)</vt:lpstr>
      <vt:lpstr>(2) Financial Position Schedule 2 of Local Property Tax (Local Adjustment Factor) Regulations 2022</vt:lpstr>
      <vt:lpstr>(3) Estimation of Financial Effect</vt:lpstr>
      <vt:lpstr>(3) Estimation of Financial Effect</vt:lpstr>
      <vt:lpstr>(3) Estimation of Financial Effect</vt:lpstr>
      <vt:lpstr>(4) Public Consultation</vt:lpstr>
      <vt:lpstr>Budget 2026 Strategy</vt:lpstr>
      <vt:lpstr>PowerPoint Presentation</vt:lpstr>
      <vt:lpstr>LPT Variation: Expenditure Commitment</vt:lpstr>
      <vt:lpstr>Budget 2026 Timelines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Angela O’Melia</dc:creator>
  <cp:lastModifiedBy>Ronan Fitzgerald</cp:lastModifiedBy>
  <cp:revision>13</cp:revision>
  <cp:lastPrinted>2025-07-10T16:01:37Z</cp:lastPrinted>
  <dcterms:created xsi:type="dcterms:W3CDTF">2025-07-03T11:12:18Z</dcterms:created>
  <dcterms:modified xsi:type="dcterms:W3CDTF">2025-07-10T16:29:34Z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