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83" r:id="rId3"/>
    <p:sldId id="291" r:id="rId4"/>
    <p:sldId id="276" r:id="rId5"/>
    <p:sldId id="292" r:id="rId6"/>
    <p:sldId id="293" r:id="rId7"/>
    <p:sldId id="278" r:id="rId8"/>
    <p:sldId id="290" r:id="rId9"/>
    <p:sldId id="294" r:id="rId10"/>
    <p:sldId id="295" r:id="rId11"/>
    <p:sldId id="281" r:id="rId12"/>
    <p:sldId id="286" r:id="rId13"/>
    <p:sldId id="282" r:id="rId14"/>
    <p:sldId id="288" r:id="rId15"/>
    <p:sldId id="287" r:id="rId16"/>
    <p:sldId id="274" r:id="rId17"/>
  </p:sldIdLst>
  <p:sldSz cx="12192000" cy="6858000"/>
  <p:notesSz cx="9940925" cy="6808788"/>
  <p:defaultTextStyle>
    <a:defPPr>
      <a:defRPr kern="0"/>
    </a:def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699"/>
    <a:srgbClr val="363A92"/>
    <a:srgbClr val="7DA6D7"/>
    <a:srgbClr val="271B5B"/>
    <a:srgbClr val="52534D"/>
    <a:srgbClr val="C7E634"/>
    <a:srgbClr val="8AD6F7"/>
    <a:srgbClr val="52534C"/>
    <a:srgbClr val="535555"/>
    <a:srgbClr val="FFF6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4988" autoAdjust="0"/>
  </p:normalViewPr>
  <p:slideViewPr>
    <p:cSldViewPr>
      <p:cViewPr varScale="1">
        <p:scale>
          <a:sx n="54" d="100"/>
          <a:sy n="54" d="100"/>
        </p:scale>
        <p:origin x="1148" y="40"/>
      </p:cViewPr>
      <p:guideLst/>
    </p:cSldViewPr>
  </p:slideViewPr>
  <p:notesTextViewPr>
    <p:cViewPr>
      <p:scale>
        <a:sx n="20" d="100"/>
        <a:sy n="2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7943" cy="341204"/>
          </a:xfrm>
          <a:prstGeom prst="rect">
            <a:avLst/>
          </a:prstGeom>
        </p:spPr>
        <p:txBody>
          <a:bodyPr vert="horz" lIns="48756" tIns="24378" rIns="48756" bIns="24378" rtlCol="0"/>
          <a:lstStyle>
            <a:lvl1pPr algn="l">
              <a:defRPr sz="6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30627" y="0"/>
            <a:ext cx="4307943" cy="341204"/>
          </a:xfrm>
          <a:prstGeom prst="rect">
            <a:avLst/>
          </a:prstGeom>
        </p:spPr>
        <p:txBody>
          <a:bodyPr vert="horz" lIns="48756" tIns="24378" rIns="48756" bIns="24378" rtlCol="0"/>
          <a:lstStyle>
            <a:lvl1pPr algn="r">
              <a:defRPr sz="600"/>
            </a:lvl1pPr>
          </a:lstStyle>
          <a:p>
            <a:fld id="{9F6A2F78-8593-D34B-A54B-A913B4ADD88D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27350" y="850900"/>
            <a:ext cx="4086225" cy="2298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8756" tIns="24378" rIns="48756" bIns="243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3779" y="3276324"/>
            <a:ext cx="7953368" cy="2681844"/>
          </a:xfrm>
          <a:prstGeom prst="rect">
            <a:avLst/>
          </a:prstGeom>
        </p:spPr>
        <p:txBody>
          <a:bodyPr vert="horz" lIns="48756" tIns="24378" rIns="48756" bIns="24378" rtlCol="0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67584"/>
            <a:ext cx="4307943" cy="341204"/>
          </a:xfrm>
          <a:prstGeom prst="rect">
            <a:avLst/>
          </a:prstGeom>
        </p:spPr>
        <p:txBody>
          <a:bodyPr vert="horz" lIns="48756" tIns="24378" rIns="48756" bIns="24378" rtlCol="0" anchor="b"/>
          <a:lstStyle>
            <a:lvl1pPr algn="l">
              <a:defRPr sz="6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30627" y="6467584"/>
            <a:ext cx="4307943" cy="341204"/>
          </a:xfrm>
          <a:prstGeom prst="rect">
            <a:avLst/>
          </a:prstGeom>
        </p:spPr>
        <p:txBody>
          <a:bodyPr vert="horz" lIns="48756" tIns="24378" rIns="48756" bIns="24378" rtlCol="0" anchor="b"/>
          <a:lstStyle>
            <a:lvl1pPr algn="r">
              <a:defRPr sz="600"/>
            </a:lvl1pPr>
          </a:lstStyle>
          <a:p>
            <a:fld id="{F374F5B9-8B24-7A4E-B5A9-4C8F6F8C6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470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1pPr>
    <a:lvl2pPr marL="27720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2pPr>
    <a:lvl3pPr marL="5544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3pPr>
    <a:lvl4pPr marL="8316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4pPr>
    <a:lvl5pPr marL="11088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5pPr>
    <a:lvl6pPr marL="13860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6pPr>
    <a:lvl7pPr marL="16632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7pPr>
    <a:lvl8pPr marL="19404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8pPr>
    <a:lvl9pPr marL="22176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17696E-26C9-0E3E-2EBC-1FE85AD801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D04578-3594-1F22-F142-5DB9752232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751440C-3A73-0E62-4B40-DBD4C4835F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34CC02-F56E-301C-4409-FC804B7618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898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02BF07-FAE0-9260-73FB-CBC6BEA2FF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E6BA25C-3082-333C-BD01-DB3CEAD1DA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7075FE-611B-69C2-5BC6-907D237976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27D736-C7DD-EB12-A9C3-CF61A47822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0226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1A54F6-BE63-DBAC-A80C-6267BBEC71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615B70C-FF63-BFEC-25F2-71A35C7FC8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0E1586-D582-3D25-45C2-4F41F38D77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7F01D1-F3E1-A1F0-3C5C-4474AA090E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3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0346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346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5.sv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393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64">
            <a:extLst>
              <a:ext uri="{FF2B5EF4-FFF2-40B4-BE49-F238E27FC236}">
                <a16:creationId xmlns:a16="http://schemas.microsoft.com/office/drawing/2014/main" id="{6CB9367A-B31D-9293-640C-BB260FCE1D86}"/>
              </a:ext>
            </a:extLst>
          </p:cNvPr>
          <p:cNvGrpSpPr/>
          <p:nvPr userDrawn="1"/>
        </p:nvGrpSpPr>
        <p:grpSpPr>
          <a:xfrm>
            <a:off x="-1767731" y="-2241438"/>
            <a:ext cx="11675936" cy="11340875"/>
            <a:chOff x="-2909963" y="-3833622"/>
            <a:chExt cx="19253131" cy="18701943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FADED14-0C3C-A3C3-04E1-65AD04C859C5}"/>
                </a:ext>
              </a:extLst>
            </p:cNvPr>
            <p:cNvSpPr/>
            <p:nvPr/>
          </p:nvSpPr>
          <p:spPr>
            <a:xfrm>
              <a:off x="-1278284" y="-3833622"/>
              <a:ext cx="11123221" cy="11123220"/>
            </a:xfrm>
            <a:custGeom>
              <a:avLst/>
              <a:gdLst>
                <a:gd name="connsiteX0" fmla="*/ 11123221 w 11123221"/>
                <a:gd name="connsiteY0" fmla="*/ 5561611 h 11123221"/>
                <a:gd name="connsiteX1" fmla="*/ 5561611 w 11123221"/>
                <a:gd name="connsiteY1" fmla="*/ 11123221 h 11123221"/>
                <a:gd name="connsiteX2" fmla="*/ 0 w 11123221"/>
                <a:gd name="connsiteY2" fmla="*/ 5561611 h 11123221"/>
                <a:gd name="connsiteX3" fmla="*/ 5561611 w 11123221"/>
                <a:gd name="connsiteY3" fmla="*/ 0 h 11123221"/>
                <a:gd name="connsiteX4" fmla="*/ 11123221 w 11123221"/>
                <a:gd name="connsiteY4" fmla="*/ 5561611 h 1112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221" h="11123221">
                  <a:moveTo>
                    <a:pt x="11123221" y="5561611"/>
                  </a:moveTo>
                  <a:cubicBezTo>
                    <a:pt x="11123221" y="8633204"/>
                    <a:pt x="8633203" y="11123221"/>
                    <a:pt x="5561611" y="11123221"/>
                  </a:cubicBezTo>
                  <a:cubicBezTo>
                    <a:pt x="2490018" y="11123221"/>
                    <a:pt x="0" y="8633204"/>
                    <a:pt x="0" y="5561611"/>
                  </a:cubicBezTo>
                  <a:cubicBezTo>
                    <a:pt x="0" y="2490018"/>
                    <a:pt x="2490018" y="0"/>
                    <a:pt x="5561611" y="0"/>
                  </a:cubicBezTo>
                  <a:cubicBezTo>
                    <a:pt x="8633203" y="0"/>
                    <a:pt x="11123221" y="2490018"/>
                    <a:pt x="11123221" y="556161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9C28B06-F968-6FA0-9A06-96FB0822717B}"/>
                </a:ext>
              </a:extLst>
            </p:cNvPr>
            <p:cNvSpPr/>
            <p:nvPr/>
          </p:nvSpPr>
          <p:spPr>
            <a:xfrm>
              <a:off x="-921855" y="-2396701"/>
              <a:ext cx="17265023" cy="17265022"/>
            </a:xfrm>
            <a:custGeom>
              <a:avLst/>
              <a:gdLst>
                <a:gd name="connsiteX0" fmla="*/ 17265024 w 17265024"/>
                <a:gd name="connsiteY0" fmla="*/ 8632512 h 17265023"/>
                <a:gd name="connsiteX1" fmla="*/ 8632512 w 17265024"/>
                <a:gd name="connsiteY1" fmla="*/ 17265024 h 17265023"/>
                <a:gd name="connsiteX2" fmla="*/ 0 w 17265024"/>
                <a:gd name="connsiteY2" fmla="*/ 8632513 h 17265023"/>
                <a:gd name="connsiteX3" fmla="*/ 8632512 w 17265024"/>
                <a:gd name="connsiteY3" fmla="*/ 1 h 17265023"/>
                <a:gd name="connsiteX4" fmla="*/ 17265024 w 17265024"/>
                <a:gd name="connsiteY4" fmla="*/ 8632512 h 17265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5024" h="17265023">
                  <a:moveTo>
                    <a:pt x="17265024" y="8632512"/>
                  </a:moveTo>
                  <a:cubicBezTo>
                    <a:pt x="17265024" y="13400116"/>
                    <a:pt x="13400116" y="17265024"/>
                    <a:pt x="8632512" y="17265024"/>
                  </a:cubicBezTo>
                  <a:cubicBezTo>
                    <a:pt x="3864907" y="17265024"/>
                    <a:pt x="0" y="13400117"/>
                    <a:pt x="0" y="8632513"/>
                  </a:cubicBezTo>
                  <a:cubicBezTo>
                    <a:pt x="0" y="3864908"/>
                    <a:pt x="3864907" y="1"/>
                    <a:pt x="8632512" y="1"/>
                  </a:cubicBezTo>
                  <a:cubicBezTo>
                    <a:pt x="13400116" y="1"/>
                    <a:pt x="17265024" y="3864908"/>
                    <a:pt x="17265024" y="8632512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D49741E-442A-B8B2-6ED0-E5A5A381D1D8}"/>
                </a:ext>
              </a:extLst>
            </p:cNvPr>
            <p:cNvSpPr/>
            <p:nvPr/>
          </p:nvSpPr>
          <p:spPr>
            <a:xfrm>
              <a:off x="-2909963" y="-2981710"/>
              <a:ext cx="12739088" cy="12739087"/>
            </a:xfrm>
            <a:custGeom>
              <a:avLst/>
              <a:gdLst>
                <a:gd name="connsiteX0" fmla="*/ 12739089 w 12739088"/>
                <a:gd name="connsiteY0" fmla="*/ 6369545 h 12739088"/>
                <a:gd name="connsiteX1" fmla="*/ 6369545 w 12739088"/>
                <a:gd name="connsiteY1" fmla="*/ 12739088 h 12739088"/>
                <a:gd name="connsiteX2" fmla="*/ 0 w 12739088"/>
                <a:gd name="connsiteY2" fmla="*/ 6369545 h 12739088"/>
                <a:gd name="connsiteX3" fmla="*/ 6369545 w 12739088"/>
                <a:gd name="connsiteY3" fmla="*/ 0 h 12739088"/>
                <a:gd name="connsiteX4" fmla="*/ 12739089 w 12739088"/>
                <a:gd name="connsiteY4" fmla="*/ 6369545 h 1273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088" h="12739088">
                  <a:moveTo>
                    <a:pt x="12739089" y="6369545"/>
                  </a:moveTo>
                  <a:cubicBezTo>
                    <a:pt x="12739089" y="9887346"/>
                    <a:pt x="9887347" y="12739088"/>
                    <a:pt x="6369545" y="12739088"/>
                  </a:cubicBezTo>
                  <a:cubicBezTo>
                    <a:pt x="2851743" y="12739088"/>
                    <a:pt x="0" y="9887346"/>
                    <a:pt x="0" y="6369545"/>
                  </a:cubicBezTo>
                  <a:cubicBezTo>
                    <a:pt x="0" y="2851742"/>
                    <a:pt x="2851743" y="0"/>
                    <a:pt x="6369545" y="0"/>
                  </a:cubicBezTo>
                  <a:cubicBezTo>
                    <a:pt x="9887347" y="0"/>
                    <a:pt x="12739089" y="2851742"/>
                    <a:pt x="12739089" y="6369545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4894514" y="2309185"/>
            <a:ext cx="6700594" cy="2239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21DE71-5293-392E-0B40-AC2F6BD0C9B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94515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Created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DC2A54C-0140-4B5F-FA69-42885344F114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406550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Presented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1D95CDCD-42B4-F2ED-08FF-8F67E72B46F6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C53C6786-3BD0-1B2A-7C3F-23ACE26D34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8" name="Date Placeholder 77">
            <a:extLst>
              <a:ext uri="{FF2B5EF4-FFF2-40B4-BE49-F238E27FC236}">
                <a16:creationId xmlns:a16="http://schemas.microsoft.com/office/drawing/2014/main" id="{262636F5-0CB7-769F-E345-661FECC807EB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1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0241" y="1577802"/>
            <a:ext cx="7086934" cy="4346416"/>
          </a:xfrm>
          <a:prstGeom prst="roundRect">
            <a:avLst>
              <a:gd name="adj" fmla="val 10141"/>
            </a:avLst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C0A3E64-5C95-66AE-022D-A5FA48E2B3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8259817-71D9-9CE9-F2A0-72EF482770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1AA525E-FC9A-5345-2D4F-6E3E58B1F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5467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2807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9F917B1-F51A-D7C7-DD44-893E8A36E1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406550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3562-9AEA-B578-4787-6401104CAB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8D448D-A3B2-E80E-5A11-229DB672BC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7DB460-21E1-D17E-9108-1011B7AA2C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049000" y="6206296"/>
            <a:ext cx="638530" cy="360000"/>
          </a:xfrm>
        </p:spPr>
        <p:txBody>
          <a:bodyPr/>
          <a:lstStyle/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39318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4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878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9286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98314EC4-E5A0-C649-F5EF-1E9236225E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9286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C4BB63F-0230-2356-3543-54C339E25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0270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5C5486B-1B0C-E055-35CB-53BB39E04F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80270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</p:spTree>
    <p:extLst>
      <p:ext uri="{BB962C8B-B14F-4D97-AF65-F5344CB8AC3E}">
        <p14:creationId xmlns:p14="http://schemas.microsoft.com/office/powerpoint/2010/main" val="2420641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1100667"/>
            <a:ext cx="3974145" cy="2143502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4609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264203" y="1261533"/>
            <a:ext cx="3004789" cy="45240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9233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E7BBCB07-8D0F-D588-4F43-B1E11CCDE7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682386" y="1261533"/>
            <a:ext cx="3004789" cy="45240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23880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">
    <p:bg>
      <p:bgPr>
        <a:solidFill>
          <a:srgbClr val="E6F5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69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442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4469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55E2D3B9-7856-B057-4A35-68DD923A4ED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89676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D3303-4802-9510-E574-6FA21A4C09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89676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1" name="Holder 3">
            <a:extLst>
              <a:ext uri="{FF2B5EF4-FFF2-40B4-BE49-F238E27FC236}">
                <a16:creationId xmlns:a16="http://schemas.microsoft.com/office/drawing/2014/main" id="{E0BF5907-B5C6-DBEE-C90D-D874E1880DF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074883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43F72B72-69AC-62EE-C6C0-A475A32A16C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74883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3" name="Holder 3">
            <a:extLst>
              <a:ext uri="{FF2B5EF4-FFF2-40B4-BE49-F238E27FC236}">
                <a16:creationId xmlns:a16="http://schemas.microsoft.com/office/drawing/2014/main" id="{FE9B0D82-8E22-0837-8C7B-F25827ED477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60090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AF6A549-D8DB-E3D0-4BD6-7F00791D3E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60090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5" name="Holder 3">
            <a:extLst>
              <a:ext uri="{FF2B5EF4-FFF2-40B4-BE49-F238E27FC236}">
                <a16:creationId xmlns:a16="http://schemas.microsoft.com/office/drawing/2014/main" id="{825A93AF-C4C4-5449-AA29-E6ED3229DD8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9645298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933B3666-69E3-1457-2AC1-C75F47822A4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45298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234B8308-1440-371C-11FC-67AB98B132B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4469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0BC212D3-0906-F1A4-3D63-A2EB6C334DA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789676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9" name="Holder 3">
            <a:extLst>
              <a:ext uri="{FF2B5EF4-FFF2-40B4-BE49-F238E27FC236}">
                <a16:creationId xmlns:a16="http://schemas.microsoft.com/office/drawing/2014/main" id="{64532547-9C06-91B8-804D-679930FF513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074883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0" name="Holder 3">
            <a:extLst>
              <a:ext uri="{FF2B5EF4-FFF2-40B4-BE49-F238E27FC236}">
                <a16:creationId xmlns:a16="http://schemas.microsoft.com/office/drawing/2014/main" id="{9AE4E55B-EFD8-B5A3-D117-56B793269F0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360090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2DF06BE7-520C-2951-5360-69F56DBA25C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9645298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2C46E54E-4838-C48C-0C8D-ED934AE7760C}"/>
              </a:ext>
            </a:extLst>
          </p:cNvPr>
          <p:cNvSpPr/>
          <p:nvPr userDrawn="1"/>
        </p:nvSpPr>
        <p:spPr>
          <a:xfrm>
            <a:off x="2820647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FE1E9DD-7CBC-D1D6-FD23-7137E2626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82436" y="5522533"/>
            <a:ext cx="211964" cy="211949"/>
          </a:xfrm>
          <a:prstGeom prst="rect">
            <a:avLst/>
          </a:prstGeom>
        </p:spPr>
      </p:pic>
      <p:sp>
        <p:nvSpPr>
          <p:cNvPr id="35" name="Holder 3">
            <a:extLst>
              <a:ext uri="{FF2B5EF4-FFF2-40B4-BE49-F238E27FC236}">
                <a16:creationId xmlns:a16="http://schemas.microsoft.com/office/drawing/2014/main" id="{AD1AED54-014C-C78F-BFB2-3BFD2FB622A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2977015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00604CD-A6F7-D12B-E28E-A8399BE0D752}"/>
              </a:ext>
            </a:extLst>
          </p:cNvPr>
          <p:cNvSpPr/>
          <p:nvPr userDrawn="1"/>
        </p:nvSpPr>
        <p:spPr>
          <a:xfrm>
            <a:off x="535440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0FA48BD-5BA3-036F-65FB-A22A81D212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6584" y="5522533"/>
            <a:ext cx="211964" cy="211949"/>
          </a:xfrm>
          <a:prstGeom prst="rect">
            <a:avLst/>
          </a:prstGeom>
        </p:spPr>
      </p:pic>
      <p:sp>
        <p:nvSpPr>
          <p:cNvPr id="41" name="Holder 3">
            <a:extLst>
              <a:ext uri="{FF2B5EF4-FFF2-40B4-BE49-F238E27FC236}">
                <a16:creationId xmlns:a16="http://schemas.microsoft.com/office/drawing/2014/main" id="{98BBF9B4-AB21-A92F-201C-611A9421FA6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91163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FAA81770-2EE8-06B9-2863-B10E4EEE91DD}"/>
              </a:ext>
            </a:extLst>
          </p:cNvPr>
          <p:cNvSpPr/>
          <p:nvPr userDrawn="1"/>
        </p:nvSpPr>
        <p:spPr>
          <a:xfrm>
            <a:off x="5105854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41F9D0B-75BE-7E01-D31E-774925A816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68288" y="5522533"/>
            <a:ext cx="211964" cy="211949"/>
          </a:xfrm>
          <a:prstGeom prst="rect">
            <a:avLst/>
          </a:prstGeom>
        </p:spPr>
      </p:pic>
      <p:sp>
        <p:nvSpPr>
          <p:cNvPr id="47" name="Holder 3">
            <a:extLst>
              <a:ext uri="{FF2B5EF4-FFF2-40B4-BE49-F238E27FC236}">
                <a16:creationId xmlns:a16="http://schemas.microsoft.com/office/drawing/2014/main" id="{F21CC18B-389C-55AA-D469-FB02BBD593F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5262867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A001A47-862E-E7C3-D64F-264EC9C5CEA2}"/>
              </a:ext>
            </a:extLst>
          </p:cNvPr>
          <p:cNvSpPr/>
          <p:nvPr userDrawn="1"/>
        </p:nvSpPr>
        <p:spPr>
          <a:xfrm>
            <a:off x="7391061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B719AE4-B8F2-942D-9ABC-4179CF808A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54140" y="5522533"/>
            <a:ext cx="211964" cy="211949"/>
          </a:xfrm>
          <a:prstGeom prst="rect">
            <a:avLst/>
          </a:prstGeom>
        </p:spPr>
      </p:pic>
      <p:sp>
        <p:nvSpPr>
          <p:cNvPr id="53" name="Holder 3">
            <a:extLst>
              <a:ext uri="{FF2B5EF4-FFF2-40B4-BE49-F238E27FC236}">
                <a16:creationId xmlns:a16="http://schemas.microsoft.com/office/drawing/2014/main" id="{830B3661-512F-802F-13FD-2DBC363D9A2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754871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F240FFE-D754-4451-76FB-1D0CCF3D6DEA}"/>
              </a:ext>
            </a:extLst>
          </p:cNvPr>
          <p:cNvSpPr/>
          <p:nvPr userDrawn="1"/>
        </p:nvSpPr>
        <p:spPr>
          <a:xfrm>
            <a:off x="9676269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FC9F2370-4E40-6B90-A4A2-E21E605F5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39990" y="5522533"/>
            <a:ext cx="211964" cy="211949"/>
          </a:xfrm>
          <a:prstGeom prst="rect">
            <a:avLst/>
          </a:prstGeom>
        </p:spPr>
      </p:pic>
      <p:sp>
        <p:nvSpPr>
          <p:cNvPr id="59" name="Holder 3">
            <a:extLst>
              <a:ext uri="{FF2B5EF4-FFF2-40B4-BE49-F238E27FC236}">
                <a16:creationId xmlns:a16="http://schemas.microsoft.com/office/drawing/2014/main" id="{92C22959-2902-2B41-EC7D-B4455E20A72F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983456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655779-85B2-F022-7D52-1EF2DE7477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469" y="471704"/>
            <a:ext cx="5591531" cy="85679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Meet the team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48368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chart/grap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01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06102A41-F616-0E5A-7134-7369B06C0B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600242" y="1577802"/>
            <a:ext cx="7086933" cy="4346416"/>
          </a:xfrm>
          <a:prstGeom prst="rect">
            <a:avLst/>
          </a:prstGeom>
        </p:spPr>
        <p:txBody>
          <a:bodyPr/>
          <a:lstStyle>
            <a:lvl1pPr algn="ctr">
              <a:defRPr sz="109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graph or chart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0B5128-28E5-D682-EF28-E13BC661E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Page title goes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9744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1 image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0241" y="1577802"/>
            <a:ext cx="7086934" cy="4346416"/>
          </a:xfrm>
          <a:prstGeom prst="roundRect">
            <a:avLst>
              <a:gd name="adj" fmla="val 10628"/>
            </a:avLst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C0A3E64-5C95-66AE-022D-A5FA48E2B3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8259817-71D9-9CE9-F2A0-72EF482770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1AA525E-FC9A-5345-2D4F-6E3E58B1F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287">
            <a:extLst>
              <a:ext uri="{FF2B5EF4-FFF2-40B4-BE49-F238E27FC236}">
                <a16:creationId xmlns:a16="http://schemas.microsoft.com/office/drawing/2014/main" id="{6C76B594-542C-67F1-F354-78EAA3BC3B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9554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2 image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2807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9F917B1-F51A-D7C7-DD44-893E8A36E1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406550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3562-9AEA-B578-4787-6401104CAB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8D448D-A3B2-E80E-5A11-229DB672BC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7DB460-21E1-D17E-9108-1011B7AA2C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049000" y="6206296"/>
            <a:ext cx="638530" cy="36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287">
            <a:extLst>
              <a:ext uri="{FF2B5EF4-FFF2-40B4-BE49-F238E27FC236}">
                <a16:creationId xmlns:a16="http://schemas.microsoft.com/office/drawing/2014/main" id="{F9338E08-1F94-61DB-4B9B-CAE9DFE422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089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4 image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37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9286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98314EC4-E5A0-C649-F5EF-1E9236225E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9286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C4BB63F-0230-2356-3543-54C339E25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4858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5C5486B-1B0C-E055-35CB-53BB39E04F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84858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pic>
        <p:nvPicPr>
          <p:cNvPr id="5" name="Picture 287">
            <a:extLst>
              <a:ext uri="{FF2B5EF4-FFF2-40B4-BE49-F238E27FC236}">
                <a16:creationId xmlns:a16="http://schemas.microsoft.com/office/drawing/2014/main" id="{01D2843D-9561-7F5C-2BDC-AE788D5EAE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6401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2 column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1104900"/>
            <a:ext cx="3974145" cy="2139269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4609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264203" y="1248833"/>
            <a:ext cx="3004789" cy="45367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9233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E7BBCB07-8D0F-D588-4F43-B1E11CCDE7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682386" y="1248833"/>
            <a:ext cx="3004789" cy="45367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pic>
        <p:nvPicPr>
          <p:cNvPr id="6" name="Picture 287">
            <a:extLst>
              <a:ext uri="{FF2B5EF4-FFF2-40B4-BE49-F238E27FC236}">
                <a16:creationId xmlns:a16="http://schemas.microsoft.com/office/drawing/2014/main" id="{2434586A-F002-EA2E-B9B4-907E950234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004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137">
            <a:extLst>
              <a:ext uri="{FF2B5EF4-FFF2-40B4-BE49-F238E27FC236}">
                <a16:creationId xmlns:a16="http://schemas.microsoft.com/office/drawing/2014/main" id="{476DD7FB-8F70-B10A-2421-9F7E04D5C772}"/>
              </a:ext>
            </a:extLst>
          </p:cNvPr>
          <p:cNvGrpSpPr/>
          <p:nvPr/>
        </p:nvGrpSpPr>
        <p:grpSpPr>
          <a:xfrm>
            <a:off x="-1752600" y="-2286000"/>
            <a:ext cx="10935202" cy="10600487"/>
            <a:chOff x="-2952030" y="-3864416"/>
            <a:chExt cx="18105979" cy="17553005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C0B9BFEB-FBF0-5B9F-29AC-D7D94052A32C}"/>
                </a:ext>
              </a:extLst>
            </p:cNvPr>
            <p:cNvSpPr/>
            <p:nvPr/>
          </p:nvSpPr>
          <p:spPr>
            <a:xfrm>
              <a:off x="-1315057" y="-3864416"/>
              <a:ext cx="11159320" cy="11159321"/>
            </a:xfrm>
            <a:custGeom>
              <a:avLst/>
              <a:gdLst>
                <a:gd name="connsiteX0" fmla="*/ 11159321 w 11159320"/>
                <a:gd name="connsiteY0" fmla="*/ 5579661 h 11159321"/>
                <a:gd name="connsiteX1" fmla="*/ 5579660 w 11159320"/>
                <a:gd name="connsiteY1" fmla="*/ 11159322 h 11159321"/>
                <a:gd name="connsiteX2" fmla="*/ 0 w 11159320"/>
                <a:gd name="connsiteY2" fmla="*/ 5579661 h 11159321"/>
                <a:gd name="connsiteX3" fmla="*/ 5579660 w 11159320"/>
                <a:gd name="connsiteY3" fmla="*/ 0 h 11159321"/>
                <a:gd name="connsiteX4" fmla="*/ 11159321 w 11159320"/>
                <a:gd name="connsiteY4" fmla="*/ 5579661 h 11159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59320" h="11159321">
                  <a:moveTo>
                    <a:pt x="11159321" y="5579661"/>
                  </a:moveTo>
                  <a:cubicBezTo>
                    <a:pt x="11159321" y="8661223"/>
                    <a:pt x="8661222" y="11159322"/>
                    <a:pt x="5579660" y="11159322"/>
                  </a:cubicBezTo>
                  <a:cubicBezTo>
                    <a:pt x="2498099" y="11159322"/>
                    <a:pt x="0" y="8661223"/>
                    <a:pt x="0" y="5579661"/>
                  </a:cubicBezTo>
                  <a:cubicBezTo>
                    <a:pt x="0" y="2498100"/>
                    <a:pt x="2498099" y="0"/>
                    <a:pt x="5579660" y="0"/>
                  </a:cubicBezTo>
                  <a:cubicBezTo>
                    <a:pt x="8661222" y="0"/>
                    <a:pt x="11159321" y="2498100"/>
                    <a:pt x="11159321" y="5579661"/>
                  </a:cubicBezTo>
                  <a:close/>
                </a:path>
              </a:pathLst>
            </a:custGeom>
            <a:gradFill flip="none" rotWithShape="1">
              <a:gsLst>
                <a:gs pos="10000">
                  <a:schemeClr val="accent3"/>
                </a:gs>
                <a:gs pos="100000">
                  <a:srgbClr val="C7E634"/>
                </a:gs>
              </a:gsLst>
              <a:lin ang="13800000" scaled="0"/>
              <a:tileRect/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65C7921D-1791-AAB4-C7A8-9339CEFF6813}"/>
                </a:ext>
              </a:extLst>
            </p:cNvPr>
            <p:cNvSpPr/>
            <p:nvPr/>
          </p:nvSpPr>
          <p:spPr>
            <a:xfrm>
              <a:off x="252163" y="-1213197"/>
              <a:ext cx="14901785" cy="14901786"/>
            </a:xfrm>
            <a:custGeom>
              <a:avLst/>
              <a:gdLst>
                <a:gd name="connsiteX0" fmla="*/ 14901786 w 14901785"/>
                <a:gd name="connsiteY0" fmla="*/ 7450893 h 14901786"/>
                <a:gd name="connsiteX1" fmla="*/ 7450893 w 14901785"/>
                <a:gd name="connsiteY1" fmla="*/ 14901787 h 14901786"/>
                <a:gd name="connsiteX2" fmla="*/ 0 w 14901785"/>
                <a:gd name="connsiteY2" fmla="*/ 7450893 h 14901786"/>
                <a:gd name="connsiteX3" fmla="*/ 7450893 w 14901785"/>
                <a:gd name="connsiteY3" fmla="*/ 0 h 14901786"/>
                <a:gd name="connsiteX4" fmla="*/ 14901786 w 14901785"/>
                <a:gd name="connsiteY4" fmla="*/ 7450893 h 14901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901785" h="14901786">
                  <a:moveTo>
                    <a:pt x="14901786" y="7450893"/>
                  </a:moveTo>
                  <a:cubicBezTo>
                    <a:pt x="14901786" y="11565908"/>
                    <a:pt x="11565908" y="14901787"/>
                    <a:pt x="7450893" y="14901787"/>
                  </a:cubicBezTo>
                  <a:cubicBezTo>
                    <a:pt x="3335879" y="14901787"/>
                    <a:pt x="0" y="11565908"/>
                    <a:pt x="0" y="7450893"/>
                  </a:cubicBezTo>
                  <a:cubicBezTo>
                    <a:pt x="0" y="3335879"/>
                    <a:pt x="3335879" y="0"/>
                    <a:pt x="7450893" y="0"/>
                  </a:cubicBezTo>
                  <a:cubicBezTo>
                    <a:pt x="11565907" y="0"/>
                    <a:pt x="14901786" y="3335879"/>
                    <a:pt x="14901786" y="7450893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AFB4422B-CC74-C157-7ECF-970E5170A8B1}"/>
                </a:ext>
              </a:extLst>
            </p:cNvPr>
            <p:cNvSpPr/>
            <p:nvPr/>
          </p:nvSpPr>
          <p:spPr>
            <a:xfrm>
              <a:off x="-2952030" y="-3009740"/>
              <a:ext cx="12780432" cy="12780433"/>
            </a:xfrm>
            <a:custGeom>
              <a:avLst/>
              <a:gdLst>
                <a:gd name="connsiteX0" fmla="*/ 12780432 w 12780432"/>
                <a:gd name="connsiteY0" fmla="*/ 6390217 h 12780433"/>
                <a:gd name="connsiteX1" fmla="*/ 6390217 w 12780432"/>
                <a:gd name="connsiteY1" fmla="*/ 12780433 h 12780433"/>
                <a:gd name="connsiteX2" fmla="*/ 0 w 12780432"/>
                <a:gd name="connsiteY2" fmla="*/ 6390217 h 12780433"/>
                <a:gd name="connsiteX3" fmla="*/ 6390217 w 12780432"/>
                <a:gd name="connsiteY3" fmla="*/ 0 h 12780433"/>
                <a:gd name="connsiteX4" fmla="*/ 12780432 w 12780432"/>
                <a:gd name="connsiteY4" fmla="*/ 6390217 h 12780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80432" h="12780433">
                  <a:moveTo>
                    <a:pt x="12780432" y="6390217"/>
                  </a:moveTo>
                  <a:cubicBezTo>
                    <a:pt x="12780432" y="9919436"/>
                    <a:pt x="9919435" y="12780433"/>
                    <a:pt x="6390217" y="12780433"/>
                  </a:cubicBezTo>
                  <a:cubicBezTo>
                    <a:pt x="2860998" y="12780433"/>
                    <a:pt x="0" y="9919436"/>
                    <a:pt x="0" y="6390217"/>
                  </a:cubicBezTo>
                  <a:cubicBezTo>
                    <a:pt x="0" y="2860998"/>
                    <a:pt x="2860998" y="0"/>
                    <a:pt x="6390217" y="0"/>
                  </a:cubicBezTo>
                  <a:cubicBezTo>
                    <a:pt x="9919435" y="0"/>
                    <a:pt x="12780432" y="2860998"/>
                    <a:pt x="12780432" y="6390217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4894514" y="2309185"/>
            <a:ext cx="6700594" cy="2239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21DE71-5293-392E-0B40-AC2F6BD0C9B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94515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Created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DC2A54C-0140-4B5F-FA69-42885344F114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406550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Presented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25DCFB6D-EEB2-3482-B3C3-247739B1361F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30BE0B4A-4B13-DD14-301E-6F92BD41F1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4" name="Date Placeholder 77">
            <a:extLst>
              <a:ext uri="{FF2B5EF4-FFF2-40B4-BE49-F238E27FC236}">
                <a16:creationId xmlns:a16="http://schemas.microsoft.com/office/drawing/2014/main" id="{748AD6E7-39D2-D2E2-A60B-D756CA081880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rgbClr val="C7E634"/>
          </a:solidFill>
          <a:ln>
            <a:noFill/>
          </a:ln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50089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eam p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69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6471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4469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55E2D3B9-7856-B057-4A35-68DD923A4ED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88747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D3303-4802-9510-E574-6FA21A4C09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88747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1" name="Holder 3">
            <a:extLst>
              <a:ext uri="{FF2B5EF4-FFF2-40B4-BE49-F238E27FC236}">
                <a16:creationId xmlns:a16="http://schemas.microsoft.com/office/drawing/2014/main" id="{E0BF5907-B5C6-DBEE-C90D-D874E1880DF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073025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43F72B72-69AC-62EE-C6C0-A475A32A16C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73025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3" name="Holder 3">
            <a:extLst>
              <a:ext uri="{FF2B5EF4-FFF2-40B4-BE49-F238E27FC236}">
                <a16:creationId xmlns:a16="http://schemas.microsoft.com/office/drawing/2014/main" id="{FE9B0D82-8E22-0837-8C7B-F25827ED477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57303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AF6A549-D8DB-E3D0-4BD6-7F00791D3E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57303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5" name="Holder 3">
            <a:extLst>
              <a:ext uri="{FF2B5EF4-FFF2-40B4-BE49-F238E27FC236}">
                <a16:creationId xmlns:a16="http://schemas.microsoft.com/office/drawing/2014/main" id="{825A93AF-C4C4-5449-AA29-E6ED3229DD8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9641580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933B3666-69E3-1457-2AC1-C75F47822A4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41580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234B8308-1440-371C-11FC-67AB98B132B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4469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0BC212D3-0906-F1A4-3D63-A2EB6C334DA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788747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9" name="Holder 3">
            <a:extLst>
              <a:ext uri="{FF2B5EF4-FFF2-40B4-BE49-F238E27FC236}">
                <a16:creationId xmlns:a16="http://schemas.microsoft.com/office/drawing/2014/main" id="{64532547-9C06-91B8-804D-679930FF513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073025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0" name="Holder 3">
            <a:extLst>
              <a:ext uri="{FF2B5EF4-FFF2-40B4-BE49-F238E27FC236}">
                <a16:creationId xmlns:a16="http://schemas.microsoft.com/office/drawing/2014/main" id="{9AE4E55B-EFD8-B5A3-D117-56B793269F0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357303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2DF06BE7-520C-2951-5360-69F56DBA25C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9641580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2C46E54E-4838-C48C-0C8D-ED934AE7760C}"/>
              </a:ext>
            </a:extLst>
          </p:cNvPr>
          <p:cNvSpPr/>
          <p:nvPr userDrawn="1"/>
        </p:nvSpPr>
        <p:spPr>
          <a:xfrm>
            <a:off x="2819718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FE1E9DD-7CBC-D1D6-FD23-7137E2626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0165" y="5522533"/>
            <a:ext cx="211964" cy="211949"/>
          </a:xfrm>
          <a:prstGeom prst="rect">
            <a:avLst/>
          </a:prstGeom>
        </p:spPr>
      </p:pic>
      <p:sp>
        <p:nvSpPr>
          <p:cNvPr id="35" name="Holder 3">
            <a:extLst>
              <a:ext uri="{FF2B5EF4-FFF2-40B4-BE49-F238E27FC236}">
                <a16:creationId xmlns:a16="http://schemas.microsoft.com/office/drawing/2014/main" id="{AD1AED54-014C-C78F-BFB2-3BFD2FB622A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2976085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00604CD-A6F7-D12B-E28E-A8399BE0D752}"/>
              </a:ext>
            </a:extLst>
          </p:cNvPr>
          <p:cNvSpPr/>
          <p:nvPr userDrawn="1"/>
        </p:nvSpPr>
        <p:spPr>
          <a:xfrm>
            <a:off x="535440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0FA48BD-5BA3-036F-65FB-A22A81D212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6584" y="5522533"/>
            <a:ext cx="211964" cy="211949"/>
          </a:xfrm>
          <a:prstGeom prst="rect">
            <a:avLst/>
          </a:prstGeom>
        </p:spPr>
      </p:pic>
      <p:sp>
        <p:nvSpPr>
          <p:cNvPr id="41" name="Holder 3">
            <a:extLst>
              <a:ext uri="{FF2B5EF4-FFF2-40B4-BE49-F238E27FC236}">
                <a16:creationId xmlns:a16="http://schemas.microsoft.com/office/drawing/2014/main" id="{98BBF9B4-AB21-A92F-201C-611A9421FA6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91163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FAA81770-2EE8-06B9-2863-B10E4EEE91DD}"/>
              </a:ext>
            </a:extLst>
          </p:cNvPr>
          <p:cNvSpPr/>
          <p:nvPr userDrawn="1"/>
        </p:nvSpPr>
        <p:spPr>
          <a:xfrm>
            <a:off x="5103996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41F9D0B-75BE-7E01-D31E-774925A816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43746" y="5522533"/>
            <a:ext cx="211964" cy="211949"/>
          </a:xfrm>
          <a:prstGeom prst="rect">
            <a:avLst/>
          </a:prstGeom>
        </p:spPr>
      </p:pic>
      <p:sp>
        <p:nvSpPr>
          <p:cNvPr id="47" name="Holder 3">
            <a:extLst>
              <a:ext uri="{FF2B5EF4-FFF2-40B4-BE49-F238E27FC236}">
                <a16:creationId xmlns:a16="http://schemas.microsoft.com/office/drawing/2014/main" id="{F21CC18B-389C-55AA-D469-FB02BBD593F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5261007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A001A47-862E-E7C3-D64F-264EC9C5CEA2}"/>
              </a:ext>
            </a:extLst>
          </p:cNvPr>
          <p:cNvSpPr/>
          <p:nvPr userDrawn="1"/>
        </p:nvSpPr>
        <p:spPr>
          <a:xfrm>
            <a:off x="7388274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B719AE4-B8F2-942D-9ABC-4179CF808A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17327" y="5522533"/>
            <a:ext cx="211964" cy="211949"/>
          </a:xfrm>
          <a:prstGeom prst="rect">
            <a:avLst/>
          </a:prstGeom>
        </p:spPr>
      </p:pic>
      <p:sp>
        <p:nvSpPr>
          <p:cNvPr id="53" name="Holder 3">
            <a:extLst>
              <a:ext uri="{FF2B5EF4-FFF2-40B4-BE49-F238E27FC236}">
                <a16:creationId xmlns:a16="http://schemas.microsoft.com/office/drawing/2014/main" id="{830B3661-512F-802F-13FD-2DBC363D9A2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754592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F240FFE-D754-4451-76FB-1D0CCF3D6DEA}"/>
              </a:ext>
            </a:extLst>
          </p:cNvPr>
          <p:cNvSpPr/>
          <p:nvPr userDrawn="1"/>
        </p:nvSpPr>
        <p:spPr>
          <a:xfrm>
            <a:off x="9672551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FC9F2370-4E40-6B90-A4A2-E21E605F5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90907" y="5522533"/>
            <a:ext cx="211964" cy="211949"/>
          </a:xfrm>
          <a:prstGeom prst="rect">
            <a:avLst/>
          </a:prstGeom>
        </p:spPr>
      </p:pic>
      <p:sp>
        <p:nvSpPr>
          <p:cNvPr id="59" name="Holder 3">
            <a:extLst>
              <a:ext uri="{FF2B5EF4-FFF2-40B4-BE49-F238E27FC236}">
                <a16:creationId xmlns:a16="http://schemas.microsoft.com/office/drawing/2014/main" id="{92C22959-2902-2B41-EC7D-B4455E20A72F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9830851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655779-85B2-F022-7D52-1EF2DE7477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469" y="471704"/>
            <a:ext cx="5591531" cy="85679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Meet the team</a:t>
            </a:r>
            <a:endParaRPr lang="en-GB" dirty="0"/>
          </a:p>
        </p:txBody>
      </p:sp>
      <p:pic>
        <p:nvPicPr>
          <p:cNvPr id="2" name="Picture 287">
            <a:extLst>
              <a:ext uri="{FF2B5EF4-FFF2-40B4-BE49-F238E27FC236}">
                <a16:creationId xmlns:a16="http://schemas.microsoft.com/office/drawing/2014/main" id="{95FB4A01-4184-0AA4-23AB-92F3A76DABF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7485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chart/graph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01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06102A41-F616-0E5A-7134-7369B06C0B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600242" y="1577802"/>
            <a:ext cx="7086933" cy="4346416"/>
          </a:xfrm>
          <a:prstGeom prst="rect">
            <a:avLst/>
          </a:prstGeom>
        </p:spPr>
        <p:txBody>
          <a:bodyPr/>
          <a:lstStyle>
            <a:lvl1pPr algn="ctr">
              <a:defRPr sz="109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graph or chart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0B5128-28E5-D682-EF28-E13BC661E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Page title goes here</a:t>
            </a:r>
            <a:endParaRPr lang="en-GB" dirty="0"/>
          </a:p>
        </p:txBody>
      </p:sp>
      <p:pic>
        <p:nvPicPr>
          <p:cNvPr id="2" name="Picture 287">
            <a:extLst>
              <a:ext uri="{FF2B5EF4-FFF2-40B4-BE49-F238E27FC236}">
                <a16:creationId xmlns:a16="http://schemas.microsoft.com/office/drawing/2014/main" id="{82A2B3FA-EEE2-F7C1-379F-66EF350C4B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089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raphic 205">
            <a:extLst>
              <a:ext uri="{FF2B5EF4-FFF2-40B4-BE49-F238E27FC236}">
                <a16:creationId xmlns:a16="http://schemas.microsoft.com/office/drawing/2014/main" id="{D7F5DE37-9CC3-5D94-F7F3-3FF22F8C942B}"/>
              </a:ext>
            </a:extLst>
          </p:cNvPr>
          <p:cNvGrpSpPr/>
          <p:nvPr/>
        </p:nvGrpSpPr>
        <p:grpSpPr>
          <a:xfrm>
            <a:off x="1134286" y="1705674"/>
            <a:ext cx="15829624" cy="12687196"/>
            <a:chOff x="1837768" y="2789997"/>
            <a:chExt cx="26102390" cy="20922126"/>
          </a:xfrm>
          <a:solidFill>
            <a:srgbClr val="231F20"/>
          </a:solidFill>
        </p:grpSpPr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96886C0C-1D27-E033-FD87-9625D78D2966}"/>
                </a:ext>
              </a:extLst>
            </p:cNvPr>
            <p:cNvSpPr/>
            <p:nvPr/>
          </p:nvSpPr>
          <p:spPr>
            <a:xfrm>
              <a:off x="10552711" y="2789997"/>
              <a:ext cx="17387446" cy="17387448"/>
            </a:xfrm>
            <a:custGeom>
              <a:avLst/>
              <a:gdLst>
                <a:gd name="connsiteX0" fmla="*/ 17387448 w 17387446"/>
                <a:gd name="connsiteY0" fmla="*/ 8693724 h 17387448"/>
                <a:gd name="connsiteX1" fmla="*/ 8693725 w 17387446"/>
                <a:gd name="connsiteY1" fmla="*/ 17387448 h 17387448"/>
                <a:gd name="connsiteX2" fmla="*/ 1 w 17387446"/>
                <a:gd name="connsiteY2" fmla="*/ 8693724 h 17387448"/>
                <a:gd name="connsiteX3" fmla="*/ 8693725 w 17387446"/>
                <a:gd name="connsiteY3" fmla="*/ 0 h 17387448"/>
                <a:gd name="connsiteX4" fmla="*/ 17387448 w 17387446"/>
                <a:gd name="connsiteY4" fmla="*/ 8693724 h 17387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387446" h="17387448">
                  <a:moveTo>
                    <a:pt x="17387448" y="8693724"/>
                  </a:moveTo>
                  <a:cubicBezTo>
                    <a:pt x="17387448" y="13495135"/>
                    <a:pt x="13495135" y="17387448"/>
                    <a:pt x="8693725" y="17387448"/>
                  </a:cubicBezTo>
                  <a:cubicBezTo>
                    <a:pt x="3892314" y="17387448"/>
                    <a:pt x="1" y="13495135"/>
                    <a:pt x="1" y="8693724"/>
                  </a:cubicBezTo>
                  <a:cubicBezTo>
                    <a:pt x="1" y="3892313"/>
                    <a:pt x="3892314" y="0"/>
                    <a:pt x="8693725" y="0"/>
                  </a:cubicBezTo>
                  <a:cubicBezTo>
                    <a:pt x="13495135" y="0"/>
                    <a:pt x="17387448" y="3892313"/>
                    <a:pt x="17387448" y="8693724"/>
                  </a:cubicBezTo>
                  <a:close/>
                </a:path>
              </a:pathLst>
            </a:custGeom>
            <a:gradFill>
              <a:gsLst>
                <a:gs pos="10000">
                  <a:srgbClr val="8AD6F7"/>
                </a:gs>
                <a:gs pos="70000">
                  <a:srgbClr val="8AD6F7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9D961DA2-CD05-9D73-FB27-C2CFBA134F74}"/>
                </a:ext>
              </a:extLst>
            </p:cNvPr>
            <p:cNvSpPr/>
            <p:nvPr/>
          </p:nvSpPr>
          <p:spPr>
            <a:xfrm>
              <a:off x="1837768" y="3146742"/>
              <a:ext cx="20565379" cy="20565381"/>
            </a:xfrm>
            <a:custGeom>
              <a:avLst/>
              <a:gdLst>
                <a:gd name="connsiteX0" fmla="*/ 20565380 w 20565379"/>
                <a:gd name="connsiteY0" fmla="*/ 10282690 h 20565381"/>
                <a:gd name="connsiteX1" fmla="*/ 10282690 w 20565379"/>
                <a:gd name="connsiteY1" fmla="*/ 20565380 h 20565381"/>
                <a:gd name="connsiteX2" fmla="*/ 0 w 20565379"/>
                <a:gd name="connsiteY2" fmla="*/ 10282690 h 20565381"/>
                <a:gd name="connsiteX3" fmla="*/ 10282690 w 20565379"/>
                <a:gd name="connsiteY3" fmla="*/ 0 h 20565381"/>
                <a:gd name="connsiteX4" fmla="*/ 20565380 w 20565379"/>
                <a:gd name="connsiteY4" fmla="*/ 10282690 h 20565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565379" h="20565381">
                  <a:moveTo>
                    <a:pt x="20565380" y="10282690"/>
                  </a:moveTo>
                  <a:cubicBezTo>
                    <a:pt x="20565380" y="15961663"/>
                    <a:pt x="15961662" y="20565380"/>
                    <a:pt x="10282690" y="20565380"/>
                  </a:cubicBezTo>
                  <a:cubicBezTo>
                    <a:pt x="4603717" y="20565380"/>
                    <a:pt x="0" y="15961663"/>
                    <a:pt x="0" y="10282690"/>
                  </a:cubicBezTo>
                  <a:cubicBezTo>
                    <a:pt x="0" y="4603717"/>
                    <a:pt x="4603717" y="0"/>
                    <a:pt x="10282690" y="0"/>
                  </a:cubicBezTo>
                  <a:cubicBezTo>
                    <a:pt x="15961662" y="0"/>
                    <a:pt x="20565380" y="4603717"/>
                    <a:pt x="20565380" y="10282690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>
            <p:ph type="ctrTitle" hasCustomPrompt="1"/>
          </p:nvPr>
        </p:nvSpPr>
        <p:spPr>
          <a:xfrm>
            <a:off x="365837" y="2622732"/>
            <a:ext cx="4759732" cy="161253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ct val="80000"/>
              </a:lnSpc>
              <a:defRPr sz="6549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A767D97-889C-2345-4D4F-B654C7CA3BAB}"/>
              </a:ext>
            </a:extLst>
          </p:cNvPr>
          <p:cNvSpPr/>
          <p:nvPr userDrawn="1"/>
        </p:nvSpPr>
        <p:spPr>
          <a:xfrm>
            <a:off x="-7467597" y="-7353302"/>
            <a:ext cx="27127195" cy="21564607"/>
          </a:xfrm>
          <a:custGeom>
            <a:avLst/>
            <a:gdLst>
              <a:gd name="connsiteX0" fmla="*/ 7466998 w 27127195"/>
              <a:gd name="connsiteY0" fmla="*/ 7353302 h 21564607"/>
              <a:gd name="connsiteX1" fmla="*/ 7466998 w 27127195"/>
              <a:gd name="connsiteY1" fmla="*/ 14211302 h 21564607"/>
              <a:gd name="connsiteX2" fmla="*/ 19660197 w 27127195"/>
              <a:gd name="connsiteY2" fmla="*/ 14211302 h 21564607"/>
              <a:gd name="connsiteX3" fmla="*/ 19660197 w 27127195"/>
              <a:gd name="connsiteY3" fmla="*/ 7353302 h 21564607"/>
              <a:gd name="connsiteX4" fmla="*/ 0 w 27127195"/>
              <a:gd name="connsiteY4" fmla="*/ 0 h 21564607"/>
              <a:gd name="connsiteX5" fmla="*/ 27127195 w 27127195"/>
              <a:gd name="connsiteY5" fmla="*/ 0 h 21564607"/>
              <a:gd name="connsiteX6" fmla="*/ 27127195 w 27127195"/>
              <a:gd name="connsiteY6" fmla="*/ 21564607 h 21564607"/>
              <a:gd name="connsiteX7" fmla="*/ 0 w 27127195"/>
              <a:gd name="connsiteY7" fmla="*/ 21564607 h 21564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127195" h="21564607">
                <a:moveTo>
                  <a:pt x="7466998" y="7353302"/>
                </a:moveTo>
                <a:lnTo>
                  <a:pt x="7466998" y="14211302"/>
                </a:lnTo>
                <a:lnTo>
                  <a:pt x="19660197" y="14211302"/>
                </a:lnTo>
                <a:lnTo>
                  <a:pt x="19660197" y="7353302"/>
                </a:lnTo>
                <a:close/>
                <a:moveTo>
                  <a:pt x="0" y="0"/>
                </a:moveTo>
                <a:lnTo>
                  <a:pt x="27127195" y="0"/>
                </a:lnTo>
                <a:lnTo>
                  <a:pt x="27127195" y="21564607"/>
                </a:lnTo>
                <a:lnTo>
                  <a:pt x="0" y="21564607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04A275E1-BCD4-5F9A-9D95-6287391B40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4" name="Date Placeholder 77">
            <a:extLst>
              <a:ext uri="{FF2B5EF4-FFF2-40B4-BE49-F238E27FC236}">
                <a16:creationId xmlns:a16="http://schemas.microsoft.com/office/drawing/2014/main" id="{C24F0A38-F350-0B1D-FC8B-0A843A038D03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D39F2F9-695E-673C-434E-D3F76500BD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818734" y="335970"/>
            <a:ext cx="6053640" cy="6186062"/>
          </a:xfrm>
          <a:prstGeom prst="roundRect">
            <a:avLst>
              <a:gd name="adj" fmla="val 9954"/>
            </a:avLst>
          </a:prstGeom>
        </p:spPr>
        <p:txBody>
          <a:bodyPr anchor="t"/>
          <a:lstStyle>
            <a:lvl1pPr algn="ctr"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sz="1455" dirty="0">
                <a:latin typeface="Arial" panose="020B0604020202020204" pitchFamily="34" charset="0"/>
                <a:cs typeface="Arial" panose="020B0604020202020204" pitchFamily="34" charset="0"/>
              </a:rPr>
              <a:t>Click the icon to add a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367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Blue &amp; Oran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449C1F08-80E3-AE64-EBD1-75DD96482E8A}"/>
              </a:ext>
            </a:extLst>
          </p:cNvPr>
          <p:cNvGrpSpPr/>
          <p:nvPr userDrawn="1"/>
        </p:nvGrpSpPr>
        <p:grpSpPr>
          <a:xfrm>
            <a:off x="2280953" y="-2165350"/>
            <a:ext cx="11676754" cy="11341608"/>
            <a:chOff x="3750647" y="-3589043"/>
            <a:chExt cx="19254481" cy="1870315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477A4BCC-A4FE-4541-7B87-7A303B529BA9}"/>
                </a:ext>
              </a:extLst>
            </p:cNvPr>
            <p:cNvSpPr/>
            <p:nvPr/>
          </p:nvSpPr>
          <p:spPr>
            <a:xfrm>
              <a:off x="3750647" y="-3589043"/>
              <a:ext cx="17266235" cy="17266235"/>
            </a:xfrm>
            <a:prstGeom prst="ellipse">
              <a:avLst/>
            </a:prstGeom>
            <a:gradFill flip="none" rotWithShape="1"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C99459E3-C0CA-C463-4734-7BFAADBE922A}"/>
                </a:ext>
              </a:extLst>
            </p:cNvPr>
            <p:cNvSpPr/>
            <p:nvPr/>
          </p:nvSpPr>
          <p:spPr>
            <a:xfrm>
              <a:off x="10249334" y="3990106"/>
              <a:ext cx="11124002" cy="11124002"/>
            </a:xfrm>
            <a:custGeom>
              <a:avLst/>
              <a:gdLst>
                <a:gd name="connsiteX0" fmla="*/ 11124002 w 11124002"/>
                <a:gd name="connsiteY0" fmla="*/ 5562001 h 11124002"/>
                <a:gd name="connsiteX1" fmla="*/ 5562001 w 11124002"/>
                <a:gd name="connsiteY1" fmla="*/ 11124002 h 11124002"/>
                <a:gd name="connsiteX2" fmla="*/ 0 w 11124002"/>
                <a:gd name="connsiteY2" fmla="*/ 5562001 h 11124002"/>
                <a:gd name="connsiteX3" fmla="*/ 5562001 w 11124002"/>
                <a:gd name="connsiteY3" fmla="*/ -1 h 11124002"/>
                <a:gd name="connsiteX4" fmla="*/ 11124002 w 11124002"/>
                <a:gd name="connsiteY4" fmla="*/ 5562001 h 1112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4002" h="11124002">
                  <a:moveTo>
                    <a:pt x="11124002" y="5562001"/>
                  </a:moveTo>
                  <a:cubicBezTo>
                    <a:pt x="11124002" y="8633809"/>
                    <a:pt x="8633810" y="11124002"/>
                    <a:pt x="5562001" y="11124002"/>
                  </a:cubicBezTo>
                  <a:cubicBezTo>
                    <a:pt x="2490192" y="11124002"/>
                    <a:pt x="0" y="8633809"/>
                    <a:pt x="0" y="5562001"/>
                  </a:cubicBezTo>
                  <a:cubicBezTo>
                    <a:pt x="0" y="2490192"/>
                    <a:pt x="2490192" y="-1"/>
                    <a:pt x="5562001" y="-1"/>
                  </a:cubicBezTo>
                  <a:cubicBezTo>
                    <a:pt x="8633810" y="-1"/>
                    <a:pt x="11124002" y="2490193"/>
                    <a:pt x="11124002" y="556200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8C9BF77-CC40-D956-6619-09F72B287008}"/>
                </a:ext>
              </a:extLst>
            </p:cNvPr>
            <p:cNvSpPr/>
            <p:nvPr/>
          </p:nvSpPr>
          <p:spPr>
            <a:xfrm>
              <a:off x="10265146" y="1522154"/>
              <a:ext cx="12739982" cy="12739982"/>
            </a:xfrm>
            <a:custGeom>
              <a:avLst/>
              <a:gdLst>
                <a:gd name="connsiteX0" fmla="*/ 12739982 w 12739982"/>
                <a:gd name="connsiteY0" fmla="*/ 6369991 h 12739982"/>
                <a:gd name="connsiteX1" fmla="*/ 6369991 w 12739982"/>
                <a:gd name="connsiteY1" fmla="*/ 12739983 h 12739982"/>
                <a:gd name="connsiteX2" fmla="*/ -1 w 12739982"/>
                <a:gd name="connsiteY2" fmla="*/ 6369991 h 12739982"/>
                <a:gd name="connsiteX3" fmla="*/ 6369991 w 12739982"/>
                <a:gd name="connsiteY3" fmla="*/ 0 h 12739982"/>
                <a:gd name="connsiteX4" fmla="*/ 12739982 w 12739982"/>
                <a:gd name="connsiteY4" fmla="*/ 6369991 h 1273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982" h="12739982">
                  <a:moveTo>
                    <a:pt x="12739982" y="6369991"/>
                  </a:moveTo>
                  <a:cubicBezTo>
                    <a:pt x="12739982" y="9888041"/>
                    <a:pt x="9888041" y="12739983"/>
                    <a:pt x="6369991" y="12739983"/>
                  </a:cubicBezTo>
                  <a:cubicBezTo>
                    <a:pt x="2851942" y="12739983"/>
                    <a:pt x="-1" y="9888041"/>
                    <a:pt x="-1" y="6369991"/>
                  </a:cubicBezTo>
                  <a:cubicBezTo>
                    <a:pt x="-1" y="2851942"/>
                    <a:pt x="2851942" y="0"/>
                    <a:pt x="6369991" y="0"/>
                  </a:cubicBezTo>
                  <a:cubicBezTo>
                    <a:pt x="9888039" y="0"/>
                    <a:pt x="12739982" y="2851942"/>
                    <a:pt x="12739982" y="6369991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5726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483929-D4E4-9C88-3141-736F4F79933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470" y="6261375"/>
            <a:ext cx="985498" cy="263545"/>
          </a:xfrm>
          <a:prstGeom prst="rect">
            <a:avLst/>
          </a:prstGeom>
        </p:spPr>
      </p:pic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9C67C992-11E7-E0EC-BF3D-DC37C902564F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439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Blue &amp; Light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23B4B51-43E4-6836-77BC-9C2E35378B61}"/>
              </a:ext>
            </a:extLst>
          </p:cNvPr>
          <p:cNvGrpSpPr/>
          <p:nvPr userDrawn="1"/>
        </p:nvGrpSpPr>
        <p:grpSpPr>
          <a:xfrm>
            <a:off x="2280953" y="-2165350"/>
            <a:ext cx="11676754" cy="11341608"/>
            <a:chOff x="3750647" y="-3589043"/>
            <a:chExt cx="19254481" cy="18703151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B6AF04B-BCAB-CC6E-7725-02DCE0AE7DE8}"/>
                </a:ext>
              </a:extLst>
            </p:cNvPr>
            <p:cNvSpPr/>
            <p:nvPr/>
          </p:nvSpPr>
          <p:spPr>
            <a:xfrm>
              <a:off x="10249334" y="3990106"/>
              <a:ext cx="11124002" cy="11124002"/>
            </a:xfrm>
            <a:custGeom>
              <a:avLst/>
              <a:gdLst>
                <a:gd name="connsiteX0" fmla="*/ 11124002 w 11124002"/>
                <a:gd name="connsiteY0" fmla="*/ 5562001 h 11124002"/>
                <a:gd name="connsiteX1" fmla="*/ 5562001 w 11124002"/>
                <a:gd name="connsiteY1" fmla="*/ 11124002 h 11124002"/>
                <a:gd name="connsiteX2" fmla="*/ 0 w 11124002"/>
                <a:gd name="connsiteY2" fmla="*/ 5562001 h 11124002"/>
                <a:gd name="connsiteX3" fmla="*/ 5562001 w 11124002"/>
                <a:gd name="connsiteY3" fmla="*/ -1 h 11124002"/>
                <a:gd name="connsiteX4" fmla="*/ 11124002 w 11124002"/>
                <a:gd name="connsiteY4" fmla="*/ 5562001 h 1112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4002" h="11124002">
                  <a:moveTo>
                    <a:pt x="11124002" y="5562001"/>
                  </a:moveTo>
                  <a:cubicBezTo>
                    <a:pt x="11124002" y="8633809"/>
                    <a:pt x="8633810" y="11124002"/>
                    <a:pt x="5562001" y="11124002"/>
                  </a:cubicBezTo>
                  <a:cubicBezTo>
                    <a:pt x="2490192" y="11124002"/>
                    <a:pt x="0" y="8633809"/>
                    <a:pt x="0" y="5562001"/>
                  </a:cubicBezTo>
                  <a:cubicBezTo>
                    <a:pt x="0" y="2490192"/>
                    <a:pt x="2490192" y="-1"/>
                    <a:pt x="5562001" y="-1"/>
                  </a:cubicBezTo>
                  <a:cubicBezTo>
                    <a:pt x="8633810" y="-1"/>
                    <a:pt x="11124002" y="2490193"/>
                    <a:pt x="11124002" y="5562001"/>
                  </a:cubicBezTo>
                  <a:close/>
                </a:path>
              </a:pathLst>
            </a:custGeom>
            <a:solidFill>
              <a:schemeClr val="accent5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B619595A-D422-0475-7B4F-A7622FD6FEE2}"/>
                </a:ext>
              </a:extLst>
            </p:cNvPr>
            <p:cNvSpPr/>
            <p:nvPr/>
          </p:nvSpPr>
          <p:spPr>
            <a:xfrm>
              <a:off x="3750647" y="-3589043"/>
              <a:ext cx="17266235" cy="17266235"/>
            </a:xfrm>
            <a:prstGeom prst="ellipse">
              <a:avLst/>
            </a:prstGeom>
            <a:gradFill flip="none" rotWithShape="1">
              <a:gsLst>
                <a:gs pos="10000">
                  <a:schemeClr val="accent5"/>
                </a:gs>
                <a:gs pos="70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5EFB5AB-7E95-DBD0-7310-556679B39DCC}"/>
                </a:ext>
              </a:extLst>
            </p:cNvPr>
            <p:cNvSpPr/>
            <p:nvPr/>
          </p:nvSpPr>
          <p:spPr>
            <a:xfrm>
              <a:off x="10265146" y="1522154"/>
              <a:ext cx="12739982" cy="12739982"/>
            </a:xfrm>
            <a:custGeom>
              <a:avLst/>
              <a:gdLst>
                <a:gd name="connsiteX0" fmla="*/ 12739982 w 12739982"/>
                <a:gd name="connsiteY0" fmla="*/ 6369991 h 12739982"/>
                <a:gd name="connsiteX1" fmla="*/ 6369991 w 12739982"/>
                <a:gd name="connsiteY1" fmla="*/ 12739983 h 12739982"/>
                <a:gd name="connsiteX2" fmla="*/ -1 w 12739982"/>
                <a:gd name="connsiteY2" fmla="*/ 6369991 h 12739982"/>
                <a:gd name="connsiteX3" fmla="*/ 6369991 w 12739982"/>
                <a:gd name="connsiteY3" fmla="*/ 0 h 12739982"/>
                <a:gd name="connsiteX4" fmla="*/ 12739982 w 12739982"/>
                <a:gd name="connsiteY4" fmla="*/ 6369991 h 1273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982" h="12739982">
                  <a:moveTo>
                    <a:pt x="12739982" y="6369991"/>
                  </a:moveTo>
                  <a:cubicBezTo>
                    <a:pt x="12739982" y="9888041"/>
                    <a:pt x="9888041" y="12739983"/>
                    <a:pt x="6369991" y="12739983"/>
                  </a:cubicBezTo>
                  <a:cubicBezTo>
                    <a:pt x="2851942" y="12739983"/>
                    <a:pt x="-1" y="9888041"/>
                    <a:pt x="-1" y="6369991"/>
                  </a:cubicBezTo>
                  <a:cubicBezTo>
                    <a:pt x="-1" y="2851942"/>
                    <a:pt x="2851942" y="0"/>
                    <a:pt x="6369991" y="0"/>
                  </a:cubicBezTo>
                  <a:cubicBezTo>
                    <a:pt x="9888039" y="0"/>
                    <a:pt x="12739982" y="2851942"/>
                    <a:pt x="12739982" y="6369991"/>
                  </a:cubicBezTo>
                  <a:close/>
                </a:path>
              </a:pathLst>
            </a:custGeom>
            <a:gradFill>
              <a:gsLst>
                <a:gs pos="10000">
                  <a:schemeClr val="accent5"/>
                </a:gs>
                <a:gs pos="70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E9323F44-3B9D-0D87-3F54-3CAA45D74BFB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DD5DD221-C84C-CDCA-3682-0B9971588C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B47020B3-BFF4-4871-0BCD-6AA394021CCA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37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2">
            <a:extLst>
              <a:ext uri="{FF2B5EF4-FFF2-40B4-BE49-F238E27FC236}">
                <a16:creationId xmlns:a16="http://schemas.microsoft.com/office/drawing/2014/main" id="{92456CCE-692B-2393-BE13-10332DDA04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109DF4-2779-F112-1FDB-16EBDB58F8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285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4DB7AFF-01D2-6118-484B-C039048C55B8}"/>
              </a:ext>
            </a:extLst>
          </p:cNvPr>
          <p:cNvGrpSpPr/>
          <p:nvPr userDrawn="1"/>
        </p:nvGrpSpPr>
        <p:grpSpPr>
          <a:xfrm>
            <a:off x="2274398" y="-2171300"/>
            <a:ext cx="11689007" cy="11353509"/>
            <a:chOff x="3744035" y="-3598743"/>
            <a:chExt cx="19274686" cy="18722777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4762376-BD92-415F-0811-D7D48A2D63DE}"/>
                </a:ext>
              </a:extLst>
            </p:cNvPr>
            <p:cNvSpPr/>
            <p:nvPr/>
          </p:nvSpPr>
          <p:spPr>
            <a:xfrm>
              <a:off x="3744035" y="-3598743"/>
              <a:ext cx="17284353" cy="17284355"/>
            </a:xfrm>
            <a:custGeom>
              <a:avLst/>
              <a:gdLst>
                <a:gd name="connsiteX0" fmla="*/ 17284354 w 17284353"/>
                <a:gd name="connsiteY0" fmla="*/ 8642178 h 17284355"/>
                <a:gd name="connsiteX1" fmla="*/ 8642176 w 17284353"/>
                <a:gd name="connsiteY1" fmla="*/ 17284356 h 17284355"/>
                <a:gd name="connsiteX2" fmla="*/ -1 w 17284353"/>
                <a:gd name="connsiteY2" fmla="*/ 8642178 h 17284355"/>
                <a:gd name="connsiteX3" fmla="*/ 8642176 w 17284353"/>
                <a:gd name="connsiteY3" fmla="*/ 0 h 17284355"/>
                <a:gd name="connsiteX4" fmla="*/ 17284354 w 17284353"/>
                <a:gd name="connsiteY4" fmla="*/ 8642178 h 17284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84353" h="17284355">
                  <a:moveTo>
                    <a:pt x="17284354" y="8642178"/>
                  </a:moveTo>
                  <a:cubicBezTo>
                    <a:pt x="17284354" y="13415121"/>
                    <a:pt x="13415119" y="17284356"/>
                    <a:pt x="8642176" y="17284356"/>
                  </a:cubicBezTo>
                  <a:cubicBezTo>
                    <a:pt x="3869234" y="17284356"/>
                    <a:pt x="-1" y="13415121"/>
                    <a:pt x="-1" y="8642178"/>
                  </a:cubicBezTo>
                  <a:cubicBezTo>
                    <a:pt x="-1" y="3869235"/>
                    <a:pt x="3869234" y="0"/>
                    <a:pt x="8642176" y="0"/>
                  </a:cubicBezTo>
                  <a:cubicBezTo>
                    <a:pt x="13415118" y="0"/>
                    <a:pt x="17284354" y="3869235"/>
                    <a:pt x="17284354" y="8642178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5D50729D-7816-EB05-7127-C00355CC3B30}"/>
                </a:ext>
              </a:extLst>
            </p:cNvPr>
            <p:cNvSpPr/>
            <p:nvPr/>
          </p:nvSpPr>
          <p:spPr>
            <a:xfrm>
              <a:off x="10265371" y="1517818"/>
              <a:ext cx="12753350" cy="12753352"/>
            </a:xfrm>
            <a:custGeom>
              <a:avLst/>
              <a:gdLst>
                <a:gd name="connsiteX0" fmla="*/ 12753351 w 12753350"/>
                <a:gd name="connsiteY0" fmla="*/ 6376676 h 12753352"/>
                <a:gd name="connsiteX1" fmla="*/ 6376675 w 12753350"/>
                <a:gd name="connsiteY1" fmla="*/ 12753352 h 12753352"/>
                <a:gd name="connsiteX2" fmla="*/ -1 w 12753350"/>
                <a:gd name="connsiteY2" fmla="*/ 6376676 h 12753352"/>
                <a:gd name="connsiteX3" fmla="*/ 6376675 w 12753350"/>
                <a:gd name="connsiteY3" fmla="*/ 0 h 12753352"/>
                <a:gd name="connsiteX4" fmla="*/ 12753351 w 12753350"/>
                <a:gd name="connsiteY4" fmla="*/ 6376676 h 12753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53350" h="12753352">
                  <a:moveTo>
                    <a:pt x="12753351" y="6376676"/>
                  </a:moveTo>
                  <a:cubicBezTo>
                    <a:pt x="12753351" y="9898417"/>
                    <a:pt x="9898416" y="12753352"/>
                    <a:pt x="6376675" y="12753352"/>
                  </a:cubicBezTo>
                  <a:cubicBezTo>
                    <a:pt x="2854934" y="12753352"/>
                    <a:pt x="-1" y="9898417"/>
                    <a:pt x="-1" y="6376676"/>
                  </a:cubicBezTo>
                  <a:cubicBezTo>
                    <a:pt x="-1" y="2854935"/>
                    <a:pt x="2854934" y="0"/>
                    <a:pt x="6376675" y="0"/>
                  </a:cubicBezTo>
                  <a:cubicBezTo>
                    <a:pt x="9898415" y="0"/>
                    <a:pt x="12753351" y="2854935"/>
                    <a:pt x="12753351" y="6376676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179BF91C-4C2D-9FFC-FDFC-60EC080613E8}"/>
                </a:ext>
              </a:extLst>
            </p:cNvPr>
            <p:cNvSpPr/>
            <p:nvPr/>
          </p:nvSpPr>
          <p:spPr>
            <a:xfrm>
              <a:off x="10249542" y="3988359"/>
              <a:ext cx="11135674" cy="11135675"/>
            </a:xfrm>
            <a:custGeom>
              <a:avLst/>
              <a:gdLst>
                <a:gd name="connsiteX0" fmla="*/ 11135675 w 11135674"/>
                <a:gd name="connsiteY0" fmla="*/ 5567838 h 11135675"/>
                <a:gd name="connsiteX1" fmla="*/ 5567838 w 11135674"/>
                <a:gd name="connsiteY1" fmla="*/ 11135675 h 11135675"/>
                <a:gd name="connsiteX2" fmla="*/ 0 w 11135674"/>
                <a:gd name="connsiteY2" fmla="*/ 5567838 h 11135675"/>
                <a:gd name="connsiteX3" fmla="*/ 5567838 w 11135674"/>
                <a:gd name="connsiteY3" fmla="*/ -1 h 11135675"/>
                <a:gd name="connsiteX4" fmla="*/ 11135675 w 11135674"/>
                <a:gd name="connsiteY4" fmla="*/ 5567838 h 11135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35674" h="11135675">
                  <a:moveTo>
                    <a:pt x="11135675" y="5567838"/>
                  </a:moveTo>
                  <a:cubicBezTo>
                    <a:pt x="11135675" y="8642870"/>
                    <a:pt x="8642869" y="11135675"/>
                    <a:pt x="5567838" y="11135675"/>
                  </a:cubicBezTo>
                  <a:cubicBezTo>
                    <a:pt x="2492805" y="11135675"/>
                    <a:pt x="0" y="8642870"/>
                    <a:pt x="0" y="5567838"/>
                  </a:cubicBezTo>
                  <a:cubicBezTo>
                    <a:pt x="0" y="2492805"/>
                    <a:pt x="2492805" y="-1"/>
                    <a:pt x="5567838" y="-1"/>
                  </a:cubicBezTo>
                  <a:cubicBezTo>
                    <a:pt x="8642869" y="-1"/>
                    <a:pt x="11135675" y="2492806"/>
                    <a:pt x="11135675" y="5567838"/>
                  </a:cubicBezTo>
                  <a:close/>
                </a:path>
              </a:pathLst>
            </a:custGeom>
            <a:solidFill>
              <a:srgbClr val="7AD750"/>
            </a:soli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DD5DD221-C84C-CDCA-3682-0B9971588C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9A10D50-2D74-BC33-7E02-EB1C77D6356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473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EE2D94B-28A4-D766-3E2A-469CB7FE38E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  <p:sp>
        <p:nvSpPr>
          <p:cNvPr id="16" name="Holder 2">
            <a:extLst>
              <a:ext uri="{FF2B5EF4-FFF2-40B4-BE49-F238E27FC236}">
                <a16:creationId xmlns:a16="http://schemas.microsoft.com/office/drawing/2014/main" id="{61402B10-AEA1-A31D-67A0-06E5987C87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117FB28-8996-1B43-57DB-BF9AE3632DAC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767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quote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Freeform: Shape 285">
            <a:extLst>
              <a:ext uri="{FF2B5EF4-FFF2-40B4-BE49-F238E27FC236}">
                <a16:creationId xmlns:a16="http://schemas.microsoft.com/office/drawing/2014/main" id="{78709986-16DE-CBBE-EB88-DE01F826BDAC}"/>
              </a:ext>
            </a:extLst>
          </p:cNvPr>
          <p:cNvSpPr/>
          <p:nvPr userDrawn="1"/>
        </p:nvSpPr>
        <p:spPr>
          <a:xfrm>
            <a:off x="-9437244" y="2971800"/>
            <a:ext cx="23426795" cy="13187276"/>
          </a:xfrm>
          <a:custGeom>
            <a:avLst/>
            <a:gdLst>
              <a:gd name="connsiteX0" fmla="*/ 14393799 w 14393798"/>
              <a:gd name="connsiteY0" fmla="*/ 4051237 h 8102473"/>
              <a:gd name="connsiteX1" fmla="*/ 7196900 w 14393798"/>
              <a:gd name="connsiteY1" fmla="*/ 8102473 h 8102473"/>
              <a:gd name="connsiteX2" fmla="*/ 0 w 14393798"/>
              <a:gd name="connsiteY2" fmla="*/ 4051237 h 8102473"/>
              <a:gd name="connsiteX3" fmla="*/ 7196900 w 14393798"/>
              <a:gd name="connsiteY3" fmla="*/ 0 h 8102473"/>
              <a:gd name="connsiteX4" fmla="*/ 14393799 w 14393798"/>
              <a:gd name="connsiteY4" fmla="*/ 4051237 h 8102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93798" h="8102473">
                <a:moveTo>
                  <a:pt x="14393799" y="4051237"/>
                </a:moveTo>
                <a:cubicBezTo>
                  <a:pt x="14393799" y="6288673"/>
                  <a:pt x="11171637" y="8102473"/>
                  <a:pt x="7196900" y="8102473"/>
                </a:cubicBezTo>
                <a:cubicBezTo>
                  <a:pt x="3222162" y="8102473"/>
                  <a:pt x="0" y="6288673"/>
                  <a:pt x="0" y="4051237"/>
                </a:cubicBezTo>
                <a:cubicBezTo>
                  <a:pt x="0" y="1813801"/>
                  <a:pt x="3222162" y="0"/>
                  <a:pt x="7196900" y="0"/>
                </a:cubicBezTo>
                <a:cubicBezTo>
                  <a:pt x="11171638" y="0"/>
                  <a:pt x="14393799" y="1813801"/>
                  <a:pt x="14393799" y="4051237"/>
                </a:cubicBezTo>
                <a:close/>
              </a:path>
            </a:pathLst>
          </a:custGeom>
          <a:gradFill>
            <a:gsLst>
              <a:gs pos="19000">
                <a:schemeClr val="accent2"/>
              </a:gs>
              <a:gs pos="51000">
                <a:schemeClr val="accent2">
                  <a:alpha val="0"/>
                </a:schemeClr>
              </a:gs>
            </a:gsLst>
            <a:path path="circle">
              <a:fillToRect l="50000" t="50000" r="50000" b="50000"/>
            </a:path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0" y="1438302"/>
            <a:ext cx="8088927" cy="275131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Insert quote, statistic or other point of interest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6396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483929-D4E4-9C88-3141-736F4F7993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BC3E7CF7-4FE7-3451-0855-41EC443EFAD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04470" y="609601"/>
            <a:ext cx="1012791" cy="35206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/>
          <a:lstStyle>
            <a:lvl1pPr algn="ct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QUOTE</a:t>
            </a:r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1665C8-0BDF-AE71-1871-C8B7FC89E35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4918" y="4665359"/>
            <a:ext cx="4438181" cy="343670"/>
          </a:xfrm>
          <a:prstGeom prst="rect">
            <a:avLst/>
          </a:prstGeom>
        </p:spPr>
        <p:txBody>
          <a:bodyPr anchor="b"/>
          <a:lstStyle>
            <a:lvl1pPr algn="l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Source</a:t>
            </a:r>
            <a:endParaRPr lang="en-US" dirty="0"/>
          </a:p>
        </p:txBody>
      </p:sp>
      <p:sp>
        <p:nvSpPr>
          <p:cNvPr id="287" name="Freeform: Shape 286">
            <a:extLst>
              <a:ext uri="{FF2B5EF4-FFF2-40B4-BE49-F238E27FC236}">
                <a16:creationId xmlns:a16="http://schemas.microsoft.com/office/drawing/2014/main" id="{4F1B1314-1146-6AAC-0B3E-19921E6AD93B}"/>
              </a:ext>
            </a:extLst>
          </p:cNvPr>
          <p:cNvSpPr/>
          <p:nvPr userDrawn="1"/>
        </p:nvSpPr>
        <p:spPr>
          <a:xfrm>
            <a:off x="2674344" y="4189618"/>
            <a:ext cx="19278600" cy="10852173"/>
          </a:xfrm>
          <a:custGeom>
            <a:avLst/>
            <a:gdLst>
              <a:gd name="connsiteX0" fmla="*/ 13648182 w 13648182"/>
              <a:gd name="connsiteY0" fmla="*/ 3841369 h 7682738"/>
              <a:gd name="connsiteX1" fmla="*/ 6824091 w 13648182"/>
              <a:gd name="connsiteY1" fmla="*/ 7682738 h 7682738"/>
              <a:gd name="connsiteX2" fmla="*/ 0 w 13648182"/>
              <a:gd name="connsiteY2" fmla="*/ 3841369 h 7682738"/>
              <a:gd name="connsiteX3" fmla="*/ 6824091 w 13648182"/>
              <a:gd name="connsiteY3" fmla="*/ 0 h 7682738"/>
              <a:gd name="connsiteX4" fmla="*/ 13648182 w 13648182"/>
              <a:gd name="connsiteY4" fmla="*/ 3841369 h 7682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8182" h="7682738">
                <a:moveTo>
                  <a:pt x="13648182" y="3841369"/>
                </a:moveTo>
                <a:cubicBezTo>
                  <a:pt x="13648182" y="5962898"/>
                  <a:pt x="10592932" y="7682738"/>
                  <a:pt x="6824091" y="7682738"/>
                </a:cubicBezTo>
                <a:cubicBezTo>
                  <a:pt x="3055249" y="7682738"/>
                  <a:pt x="0" y="5962898"/>
                  <a:pt x="0" y="3841369"/>
                </a:cubicBezTo>
                <a:cubicBezTo>
                  <a:pt x="0" y="1719839"/>
                  <a:pt x="3055249" y="0"/>
                  <a:pt x="6824091" y="0"/>
                </a:cubicBezTo>
                <a:cubicBezTo>
                  <a:pt x="10592932" y="0"/>
                  <a:pt x="13648182" y="1719839"/>
                  <a:pt x="13648182" y="3841369"/>
                </a:cubicBezTo>
                <a:close/>
              </a:path>
            </a:pathLst>
          </a:custGeom>
          <a:gradFill>
            <a:gsLst>
              <a:gs pos="10000">
                <a:srgbClr val="8AD6F7"/>
              </a:gs>
              <a:gs pos="49000">
                <a:srgbClr val="8AD6F7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0352751-1872-1CD1-5081-FF4012D3C9B5}"/>
              </a:ext>
            </a:extLst>
          </p:cNvPr>
          <p:cNvSpPr/>
          <p:nvPr userDrawn="1"/>
        </p:nvSpPr>
        <p:spPr>
          <a:xfrm>
            <a:off x="-9708648" y="-9144000"/>
            <a:ext cx="31632408" cy="25146000"/>
          </a:xfrm>
          <a:custGeom>
            <a:avLst/>
            <a:gdLst>
              <a:gd name="connsiteX0" fmla="*/ 9708048 w 31632408"/>
              <a:gd name="connsiteY0" fmla="*/ 9144000 h 25146000"/>
              <a:gd name="connsiteX1" fmla="*/ 9708048 w 31632408"/>
              <a:gd name="connsiteY1" fmla="*/ 16002000 h 25146000"/>
              <a:gd name="connsiteX2" fmla="*/ 21901248 w 31632408"/>
              <a:gd name="connsiteY2" fmla="*/ 16002000 h 25146000"/>
              <a:gd name="connsiteX3" fmla="*/ 21901248 w 31632408"/>
              <a:gd name="connsiteY3" fmla="*/ 9144000 h 25146000"/>
              <a:gd name="connsiteX4" fmla="*/ 0 w 31632408"/>
              <a:gd name="connsiteY4" fmla="*/ 0 h 25146000"/>
              <a:gd name="connsiteX5" fmla="*/ 31632408 w 31632408"/>
              <a:gd name="connsiteY5" fmla="*/ 0 h 25146000"/>
              <a:gd name="connsiteX6" fmla="*/ 31632408 w 31632408"/>
              <a:gd name="connsiteY6" fmla="*/ 25146000 h 25146000"/>
              <a:gd name="connsiteX7" fmla="*/ 0 w 31632408"/>
              <a:gd name="connsiteY7" fmla="*/ 25146000 h 2514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632408" h="25146000">
                <a:moveTo>
                  <a:pt x="9708048" y="9144000"/>
                </a:moveTo>
                <a:lnTo>
                  <a:pt x="9708048" y="16002000"/>
                </a:lnTo>
                <a:lnTo>
                  <a:pt x="21901248" y="16002000"/>
                </a:lnTo>
                <a:lnTo>
                  <a:pt x="21901248" y="9144000"/>
                </a:lnTo>
                <a:close/>
                <a:moveTo>
                  <a:pt x="0" y="0"/>
                </a:moveTo>
                <a:lnTo>
                  <a:pt x="31632408" y="0"/>
                </a:lnTo>
                <a:lnTo>
                  <a:pt x="31632408" y="25146000"/>
                </a:lnTo>
                <a:lnTo>
                  <a:pt x="0" y="25146000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5565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Quote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aphic 38">
            <a:extLst>
              <a:ext uri="{FF2B5EF4-FFF2-40B4-BE49-F238E27FC236}">
                <a16:creationId xmlns:a16="http://schemas.microsoft.com/office/drawing/2014/main" id="{1F104258-7732-4A9E-98DF-F0AE92DF029C}"/>
              </a:ext>
            </a:extLst>
          </p:cNvPr>
          <p:cNvGrpSpPr/>
          <p:nvPr userDrawn="1"/>
        </p:nvGrpSpPr>
        <p:grpSpPr>
          <a:xfrm>
            <a:off x="2363971" y="-4800600"/>
            <a:ext cx="11569023" cy="12755546"/>
            <a:chOff x="3898089" y="-7927802"/>
            <a:chExt cx="19076837" cy="21034840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3013346-83B1-8747-4E9B-78A45E3F9B72}"/>
                </a:ext>
              </a:extLst>
            </p:cNvPr>
            <p:cNvSpPr/>
            <p:nvPr/>
          </p:nvSpPr>
          <p:spPr>
            <a:xfrm>
              <a:off x="3898089" y="-265867"/>
              <a:ext cx="13372905" cy="13372905"/>
            </a:xfrm>
            <a:custGeom>
              <a:avLst/>
              <a:gdLst>
                <a:gd name="connsiteX0" fmla="*/ 13372905 w 13372905"/>
                <a:gd name="connsiteY0" fmla="*/ 6686453 h 13372905"/>
                <a:gd name="connsiteX1" fmla="*/ 6686452 w 13372905"/>
                <a:gd name="connsiteY1" fmla="*/ 13372905 h 13372905"/>
                <a:gd name="connsiteX2" fmla="*/ -1 w 13372905"/>
                <a:gd name="connsiteY2" fmla="*/ 6686452 h 13372905"/>
                <a:gd name="connsiteX3" fmla="*/ 6686452 w 13372905"/>
                <a:gd name="connsiteY3" fmla="*/ -1 h 13372905"/>
                <a:gd name="connsiteX4" fmla="*/ 13372905 w 13372905"/>
                <a:gd name="connsiteY4" fmla="*/ 6686453 h 13372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72905" h="13372905">
                  <a:moveTo>
                    <a:pt x="13372905" y="6686453"/>
                  </a:moveTo>
                  <a:cubicBezTo>
                    <a:pt x="13372905" y="10379278"/>
                    <a:pt x="10379278" y="13372905"/>
                    <a:pt x="6686452" y="13372905"/>
                  </a:cubicBezTo>
                  <a:cubicBezTo>
                    <a:pt x="2993626" y="13372905"/>
                    <a:pt x="-1" y="10379278"/>
                    <a:pt x="-1" y="6686452"/>
                  </a:cubicBezTo>
                  <a:cubicBezTo>
                    <a:pt x="-1" y="2993626"/>
                    <a:pt x="2993626" y="-1"/>
                    <a:pt x="6686452" y="-1"/>
                  </a:cubicBezTo>
                  <a:cubicBezTo>
                    <a:pt x="10379278" y="-1"/>
                    <a:pt x="13372905" y="2993626"/>
                    <a:pt x="13372905" y="6686453"/>
                  </a:cubicBezTo>
                  <a:close/>
                </a:path>
              </a:pathLst>
            </a:custGeom>
            <a:gradFill flip="none" rotWithShape="1">
              <a:gsLst>
                <a:gs pos="22000">
                  <a:schemeClr val="accent3"/>
                </a:gs>
                <a:gs pos="88000">
                  <a:srgbClr val="C7E634"/>
                </a:gs>
              </a:gsLst>
              <a:lin ang="8400000" scaled="0"/>
              <a:tileRect/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F5CD514-47A9-83AD-F9A5-E62C1B578B4B}"/>
                </a:ext>
              </a:extLst>
            </p:cNvPr>
            <p:cNvSpPr/>
            <p:nvPr/>
          </p:nvSpPr>
          <p:spPr>
            <a:xfrm>
              <a:off x="5117073" y="-7927802"/>
              <a:ext cx="17857853" cy="17857853"/>
            </a:xfrm>
            <a:custGeom>
              <a:avLst/>
              <a:gdLst>
                <a:gd name="connsiteX0" fmla="*/ 17857852 w 17857853"/>
                <a:gd name="connsiteY0" fmla="*/ 8928927 h 17857853"/>
                <a:gd name="connsiteX1" fmla="*/ 8928926 w 17857853"/>
                <a:gd name="connsiteY1" fmla="*/ 17857854 h 17857853"/>
                <a:gd name="connsiteX2" fmla="*/ -1 w 17857853"/>
                <a:gd name="connsiteY2" fmla="*/ 8928926 h 17857853"/>
                <a:gd name="connsiteX3" fmla="*/ 8928926 w 17857853"/>
                <a:gd name="connsiteY3" fmla="*/ 0 h 17857853"/>
                <a:gd name="connsiteX4" fmla="*/ 17857852 w 17857853"/>
                <a:gd name="connsiteY4" fmla="*/ 8928927 h 17857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857853" h="17857853">
                  <a:moveTo>
                    <a:pt x="17857852" y="8928927"/>
                  </a:moveTo>
                  <a:cubicBezTo>
                    <a:pt x="17857852" y="13860236"/>
                    <a:pt x="13860236" y="17857854"/>
                    <a:pt x="8928926" y="17857854"/>
                  </a:cubicBezTo>
                  <a:cubicBezTo>
                    <a:pt x="3997616" y="17857854"/>
                    <a:pt x="-1" y="13860236"/>
                    <a:pt x="-1" y="8928926"/>
                  </a:cubicBezTo>
                  <a:cubicBezTo>
                    <a:pt x="-1" y="3997617"/>
                    <a:pt x="3997616" y="0"/>
                    <a:pt x="8928926" y="0"/>
                  </a:cubicBezTo>
                  <a:cubicBezTo>
                    <a:pt x="13860236" y="0"/>
                    <a:pt x="17857852" y="3997616"/>
                    <a:pt x="17857852" y="8928927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2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E67C9612-7BDD-0778-AF69-DCBD70396E61}"/>
                </a:ext>
              </a:extLst>
            </p:cNvPr>
            <p:cNvSpPr/>
            <p:nvPr/>
          </p:nvSpPr>
          <p:spPr>
            <a:xfrm>
              <a:off x="5864600" y="-4939903"/>
              <a:ext cx="11882054" cy="11882054"/>
            </a:xfrm>
            <a:custGeom>
              <a:avLst/>
              <a:gdLst>
                <a:gd name="connsiteX0" fmla="*/ 11882054 w 11882054"/>
                <a:gd name="connsiteY0" fmla="*/ 5941028 h 11882054"/>
                <a:gd name="connsiteX1" fmla="*/ 5941027 w 11882054"/>
                <a:gd name="connsiteY1" fmla="*/ 11882055 h 11882054"/>
                <a:gd name="connsiteX2" fmla="*/ -1 w 11882054"/>
                <a:gd name="connsiteY2" fmla="*/ 5941028 h 11882054"/>
                <a:gd name="connsiteX3" fmla="*/ 5941027 w 11882054"/>
                <a:gd name="connsiteY3" fmla="*/ 0 h 11882054"/>
                <a:gd name="connsiteX4" fmla="*/ 11882054 w 11882054"/>
                <a:gd name="connsiteY4" fmla="*/ 5941028 h 11882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882054" h="11882054">
                  <a:moveTo>
                    <a:pt x="11882054" y="5941028"/>
                  </a:moveTo>
                  <a:cubicBezTo>
                    <a:pt x="11882054" y="9222166"/>
                    <a:pt x="9222166" y="11882055"/>
                    <a:pt x="5941027" y="11882055"/>
                  </a:cubicBezTo>
                  <a:cubicBezTo>
                    <a:pt x="2659888" y="11882055"/>
                    <a:pt x="-1" y="9222166"/>
                    <a:pt x="-1" y="5941028"/>
                  </a:cubicBezTo>
                  <a:cubicBezTo>
                    <a:pt x="-1" y="2659889"/>
                    <a:pt x="2659888" y="0"/>
                    <a:pt x="5941027" y="0"/>
                  </a:cubicBezTo>
                  <a:cubicBezTo>
                    <a:pt x="9222165" y="0"/>
                    <a:pt x="11882054" y="2659889"/>
                    <a:pt x="11882054" y="5941028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67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6571B33-5BE8-79B6-9FEC-38933B1A7C57}"/>
              </a:ext>
            </a:extLst>
          </p:cNvPr>
          <p:cNvSpPr/>
          <p:nvPr userDrawn="1"/>
        </p:nvSpPr>
        <p:spPr>
          <a:xfrm>
            <a:off x="-4256423" y="-4800600"/>
            <a:ext cx="20704849" cy="16459200"/>
          </a:xfrm>
          <a:custGeom>
            <a:avLst/>
            <a:gdLst>
              <a:gd name="connsiteX0" fmla="*/ 4255824 w 20704849"/>
              <a:gd name="connsiteY0" fmla="*/ 4800600 h 16459200"/>
              <a:gd name="connsiteX1" fmla="*/ 4255824 w 20704849"/>
              <a:gd name="connsiteY1" fmla="*/ 11658600 h 16459200"/>
              <a:gd name="connsiteX2" fmla="*/ 16449024 w 20704849"/>
              <a:gd name="connsiteY2" fmla="*/ 11658600 h 16459200"/>
              <a:gd name="connsiteX3" fmla="*/ 16449024 w 20704849"/>
              <a:gd name="connsiteY3" fmla="*/ 4800600 h 16459200"/>
              <a:gd name="connsiteX4" fmla="*/ 0 w 20704849"/>
              <a:gd name="connsiteY4" fmla="*/ 0 h 16459200"/>
              <a:gd name="connsiteX5" fmla="*/ 20704849 w 20704849"/>
              <a:gd name="connsiteY5" fmla="*/ 0 h 16459200"/>
              <a:gd name="connsiteX6" fmla="*/ 20704849 w 20704849"/>
              <a:gd name="connsiteY6" fmla="*/ 16459200 h 16459200"/>
              <a:gd name="connsiteX7" fmla="*/ 0 w 20704849"/>
              <a:gd name="connsiteY7" fmla="*/ 16459200 h 1645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704849" h="16459200">
                <a:moveTo>
                  <a:pt x="4255824" y="4800600"/>
                </a:moveTo>
                <a:lnTo>
                  <a:pt x="4255824" y="11658600"/>
                </a:lnTo>
                <a:lnTo>
                  <a:pt x="16449024" y="11658600"/>
                </a:lnTo>
                <a:lnTo>
                  <a:pt x="16449024" y="4800600"/>
                </a:lnTo>
                <a:close/>
                <a:moveTo>
                  <a:pt x="0" y="0"/>
                </a:moveTo>
                <a:lnTo>
                  <a:pt x="20704849" y="0"/>
                </a:lnTo>
                <a:lnTo>
                  <a:pt x="20704849" y="16459200"/>
                </a:lnTo>
                <a:lnTo>
                  <a:pt x="0" y="16459200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Holder 2"/>
          <p:cNvSpPr>
            <a:spLocks noGrp="1"/>
          </p:cNvSpPr>
          <p:nvPr userDrawn="1">
            <p:ph type="title" hasCustomPrompt="1"/>
          </p:nvPr>
        </p:nvSpPr>
        <p:spPr>
          <a:xfrm>
            <a:off x="504470" y="1438302"/>
            <a:ext cx="8088927" cy="275131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90000"/>
              </a:lnSpc>
              <a:defRPr sz="5821" b="1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Insert quote, statistic or other point of interest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 userDrawn="1">
            <p:ph type="sldNum" sz="quarter" idx="7"/>
          </p:nvPr>
        </p:nvSpPr>
        <p:spPr>
          <a:xfrm>
            <a:off x="886432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BC3E7CF7-4FE7-3451-0855-41EC443EFAD8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504470" y="609601"/>
            <a:ext cx="1012791" cy="35206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anchor="ctr"/>
          <a:lstStyle>
            <a:lvl1pPr algn="ct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QUOTE</a:t>
            </a:r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1665C8-0BDF-AE71-1871-C8B7FC89E35E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04918" y="4665359"/>
            <a:ext cx="4438181" cy="343670"/>
          </a:xfrm>
          <a:prstGeom prst="rect">
            <a:avLst/>
          </a:prstGeom>
        </p:spPr>
        <p:txBody>
          <a:bodyPr anchor="b"/>
          <a:lstStyle>
            <a:lvl1pPr algn="l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Source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EF8FB9-E4B7-3102-A32E-22B30CCEE2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3034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bg>
      <p:bgPr>
        <a:solidFill>
          <a:srgbClr val="393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64">
            <a:extLst>
              <a:ext uri="{FF2B5EF4-FFF2-40B4-BE49-F238E27FC236}">
                <a16:creationId xmlns:a16="http://schemas.microsoft.com/office/drawing/2014/main" id="{6CB9367A-B31D-9293-640C-BB260FCE1D86}"/>
              </a:ext>
            </a:extLst>
          </p:cNvPr>
          <p:cNvGrpSpPr/>
          <p:nvPr userDrawn="1"/>
        </p:nvGrpSpPr>
        <p:grpSpPr>
          <a:xfrm>
            <a:off x="-1767731" y="-2241438"/>
            <a:ext cx="11675936" cy="11340875"/>
            <a:chOff x="-2909963" y="-3833622"/>
            <a:chExt cx="19253131" cy="18701943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FADED14-0C3C-A3C3-04E1-65AD04C859C5}"/>
                </a:ext>
              </a:extLst>
            </p:cNvPr>
            <p:cNvSpPr/>
            <p:nvPr/>
          </p:nvSpPr>
          <p:spPr>
            <a:xfrm>
              <a:off x="-1278284" y="-3833622"/>
              <a:ext cx="11123221" cy="11123220"/>
            </a:xfrm>
            <a:custGeom>
              <a:avLst/>
              <a:gdLst>
                <a:gd name="connsiteX0" fmla="*/ 11123221 w 11123221"/>
                <a:gd name="connsiteY0" fmla="*/ 5561611 h 11123221"/>
                <a:gd name="connsiteX1" fmla="*/ 5561611 w 11123221"/>
                <a:gd name="connsiteY1" fmla="*/ 11123221 h 11123221"/>
                <a:gd name="connsiteX2" fmla="*/ 0 w 11123221"/>
                <a:gd name="connsiteY2" fmla="*/ 5561611 h 11123221"/>
                <a:gd name="connsiteX3" fmla="*/ 5561611 w 11123221"/>
                <a:gd name="connsiteY3" fmla="*/ 0 h 11123221"/>
                <a:gd name="connsiteX4" fmla="*/ 11123221 w 11123221"/>
                <a:gd name="connsiteY4" fmla="*/ 5561611 h 1112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221" h="11123221">
                  <a:moveTo>
                    <a:pt x="11123221" y="5561611"/>
                  </a:moveTo>
                  <a:cubicBezTo>
                    <a:pt x="11123221" y="8633204"/>
                    <a:pt x="8633203" y="11123221"/>
                    <a:pt x="5561611" y="11123221"/>
                  </a:cubicBezTo>
                  <a:cubicBezTo>
                    <a:pt x="2490018" y="11123221"/>
                    <a:pt x="0" y="8633204"/>
                    <a:pt x="0" y="5561611"/>
                  </a:cubicBezTo>
                  <a:cubicBezTo>
                    <a:pt x="0" y="2490018"/>
                    <a:pt x="2490018" y="0"/>
                    <a:pt x="5561611" y="0"/>
                  </a:cubicBezTo>
                  <a:cubicBezTo>
                    <a:pt x="8633203" y="0"/>
                    <a:pt x="11123221" y="2490018"/>
                    <a:pt x="11123221" y="556161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9C28B06-F968-6FA0-9A06-96FB0822717B}"/>
                </a:ext>
              </a:extLst>
            </p:cNvPr>
            <p:cNvSpPr/>
            <p:nvPr/>
          </p:nvSpPr>
          <p:spPr>
            <a:xfrm>
              <a:off x="-921855" y="-2396701"/>
              <a:ext cx="17265023" cy="17265022"/>
            </a:xfrm>
            <a:custGeom>
              <a:avLst/>
              <a:gdLst>
                <a:gd name="connsiteX0" fmla="*/ 17265024 w 17265024"/>
                <a:gd name="connsiteY0" fmla="*/ 8632512 h 17265023"/>
                <a:gd name="connsiteX1" fmla="*/ 8632512 w 17265024"/>
                <a:gd name="connsiteY1" fmla="*/ 17265024 h 17265023"/>
                <a:gd name="connsiteX2" fmla="*/ 0 w 17265024"/>
                <a:gd name="connsiteY2" fmla="*/ 8632513 h 17265023"/>
                <a:gd name="connsiteX3" fmla="*/ 8632512 w 17265024"/>
                <a:gd name="connsiteY3" fmla="*/ 1 h 17265023"/>
                <a:gd name="connsiteX4" fmla="*/ 17265024 w 17265024"/>
                <a:gd name="connsiteY4" fmla="*/ 8632512 h 17265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5024" h="17265023">
                  <a:moveTo>
                    <a:pt x="17265024" y="8632512"/>
                  </a:moveTo>
                  <a:cubicBezTo>
                    <a:pt x="17265024" y="13400116"/>
                    <a:pt x="13400116" y="17265024"/>
                    <a:pt x="8632512" y="17265024"/>
                  </a:cubicBezTo>
                  <a:cubicBezTo>
                    <a:pt x="3864907" y="17265024"/>
                    <a:pt x="0" y="13400117"/>
                    <a:pt x="0" y="8632513"/>
                  </a:cubicBezTo>
                  <a:cubicBezTo>
                    <a:pt x="0" y="3864908"/>
                    <a:pt x="3864907" y="1"/>
                    <a:pt x="8632512" y="1"/>
                  </a:cubicBezTo>
                  <a:cubicBezTo>
                    <a:pt x="13400116" y="1"/>
                    <a:pt x="17265024" y="3864908"/>
                    <a:pt x="17265024" y="8632512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D49741E-442A-B8B2-6ED0-E5A5A381D1D8}"/>
                </a:ext>
              </a:extLst>
            </p:cNvPr>
            <p:cNvSpPr/>
            <p:nvPr/>
          </p:nvSpPr>
          <p:spPr>
            <a:xfrm>
              <a:off x="-2909963" y="-2981710"/>
              <a:ext cx="12739088" cy="12739087"/>
            </a:xfrm>
            <a:custGeom>
              <a:avLst/>
              <a:gdLst>
                <a:gd name="connsiteX0" fmla="*/ 12739089 w 12739088"/>
                <a:gd name="connsiteY0" fmla="*/ 6369545 h 12739088"/>
                <a:gd name="connsiteX1" fmla="*/ 6369545 w 12739088"/>
                <a:gd name="connsiteY1" fmla="*/ 12739088 h 12739088"/>
                <a:gd name="connsiteX2" fmla="*/ 0 w 12739088"/>
                <a:gd name="connsiteY2" fmla="*/ 6369545 h 12739088"/>
                <a:gd name="connsiteX3" fmla="*/ 6369545 w 12739088"/>
                <a:gd name="connsiteY3" fmla="*/ 0 h 12739088"/>
                <a:gd name="connsiteX4" fmla="*/ 12739089 w 12739088"/>
                <a:gd name="connsiteY4" fmla="*/ 6369545 h 1273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088" h="12739088">
                  <a:moveTo>
                    <a:pt x="12739089" y="6369545"/>
                  </a:moveTo>
                  <a:cubicBezTo>
                    <a:pt x="12739089" y="9887346"/>
                    <a:pt x="9887347" y="12739088"/>
                    <a:pt x="6369545" y="12739088"/>
                  </a:cubicBezTo>
                  <a:cubicBezTo>
                    <a:pt x="2851743" y="12739088"/>
                    <a:pt x="0" y="9887346"/>
                    <a:pt x="0" y="6369545"/>
                  </a:cubicBezTo>
                  <a:cubicBezTo>
                    <a:pt x="0" y="2851742"/>
                    <a:pt x="2851743" y="0"/>
                    <a:pt x="6369545" y="0"/>
                  </a:cubicBezTo>
                  <a:cubicBezTo>
                    <a:pt x="9887347" y="0"/>
                    <a:pt x="12739089" y="2851742"/>
                    <a:pt x="12739089" y="6369545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6096000" y="2309208"/>
            <a:ext cx="5499108" cy="22395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Add Thank you</a:t>
            </a:r>
            <a:endParaRPr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E1D18C04-5041-4FEA-59C4-023CD8DAE662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C53C6786-3BD0-1B2A-7C3F-23ACE26D34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A7440D5-3706-5929-23B4-CE4A8D125E7B}"/>
              </a:ext>
            </a:extLst>
          </p:cNvPr>
          <p:cNvCxnSpPr>
            <a:cxnSpLocks/>
          </p:cNvCxnSpPr>
          <p:nvPr userDrawn="1"/>
        </p:nvCxnSpPr>
        <p:spPr>
          <a:xfrm>
            <a:off x="354000" y="5645152"/>
            <a:ext cx="114840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Graphic 8">
            <a:extLst>
              <a:ext uri="{FF2B5EF4-FFF2-40B4-BE49-F238E27FC236}">
                <a16:creationId xmlns:a16="http://schemas.microsoft.com/office/drawing/2014/main" id="{95178EF9-D910-FA63-3C55-FAD978D4781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5931383"/>
            <a:ext cx="12192000" cy="926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0537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8" name="Picture 287">
            <a:extLst>
              <a:ext uri="{FF2B5EF4-FFF2-40B4-BE49-F238E27FC236}">
                <a16:creationId xmlns:a16="http://schemas.microsoft.com/office/drawing/2014/main" id="{332B9E3F-BC93-25A0-C1FD-3DFA3E4687CD}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  <p:sp>
        <p:nvSpPr>
          <p:cNvPr id="289" name="Title Placeholder 288">
            <a:extLst>
              <a:ext uri="{FF2B5EF4-FFF2-40B4-BE49-F238E27FC236}">
                <a16:creationId xmlns:a16="http://schemas.microsoft.com/office/drawing/2014/main" id="{D580A401-53F8-EF6C-DB1D-326643A22652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04469" y="471704"/>
            <a:ext cx="5591531" cy="85679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Page title goes here</a:t>
            </a:r>
            <a:endParaRPr lang="en-GB" dirty="0"/>
          </a:p>
        </p:txBody>
      </p:sp>
      <p:sp>
        <p:nvSpPr>
          <p:cNvPr id="290" name="Text Placeholder 289">
            <a:extLst>
              <a:ext uri="{FF2B5EF4-FFF2-40B4-BE49-F238E27FC236}">
                <a16:creationId xmlns:a16="http://schemas.microsoft.com/office/drawing/2014/main" id="{FE9BEEC8-3359-A4E6-D164-0797EBC22DAF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504469" y="1572261"/>
            <a:ext cx="11182705" cy="434641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91" name="Date Placeholder 290">
            <a:extLst>
              <a:ext uri="{FF2B5EF4-FFF2-40B4-BE49-F238E27FC236}">
                <a16:creationId xmlns:a16="http://schemas.microsoft.com/office/drawing/2014/main" id="{10F94D1C-992C-8E20-F272-7F8747032356}"/>
              </a:ext>
            </a:extLst>
          </p:cNvPr>
          <p:cNvSpPr>
            <a:spLocks noGrp="1"/>
          </p:cNvSpPr>
          <p:nvPr userDrawn="1">
            <p:ph type="dt" sz="half" idx="2"/>
          </p:nvPr>
        </p:nvSpPr>
        <p:spPr>
          <a:xfrm>
            <a:off x="9753600" y="6206296"/>
            <a:ext cx="12192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pPr algn="ctr"/>
            <a:r>
              <a:rPr lang="en-GB" dirty="0"/>
              <a:t>May 2025</a:t>
            </a:r>
          </a:p>
        </p:txBody>
      </p:sp>
      <p:sp>
        <p:nvSpPr>
          <p:cNvPr id="292" name="Footer Placeholder 291">
            <a:extLst>
              <a:ext uri="{FF2B5EF4-FFF2-40B4-BE49-F238E27FC236}">
                <a16:creationId xmlns:a16="http://schemas.microsoft.com/office/drawing/2014/main" id="{975D1B8B-0D5D-F878-48DB-90B36F1B457E}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6096000" y="6206296"/>
            <a:ext cx="34290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93" name="Slide Number Placeholder 292">
            <a:extLst>
              <a:ext uri="{FF2B5EF4-FFF2-40B4-BE49-F238E27FC236}">
                <a16:creationId xmlns:a16="http://schemas.microsoft.com/office/drawing/2014/main" id="{7C800FF4-D93B-AF38-B311-4DFDA3EE5636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049000" y="6206296"/>
            <a:ext cx="63853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7" r:id="rId2"/>
    <p:sldLayoutId id="2147483678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97" r:id="rId9"/>
    <p:sldLayoutId id="2147483686" r:id="rId10"/>
    <p:sldLayoutId id="2147483680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  <p:sldLayoutId id="2147483694" r:id="rId19"/>
    <p:sldLayoutId id="2147483695" r:id="rId20"/>
    <p:sldLayoutId id="2147483696" r:id="rId21"/>
  </p:sldLayoutIdLst>
  <p:txStyles>
    <p:titleStyle>
      <a:lvl1pPr eaLnBrk="1" hangingPunct="1">
        <a:defRPr sz="33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1pPr>
      <a:lvl2pPr marL="277246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2pPr>
      <a:lvl3pPr marL="554492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3pPr>
      <a:lvl4pPr marL="831738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4pPr>
      <a:lvl5pPr marL="1108984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277246" eaLnBrk="1" hangingPunct="1">
        <a:defRPr>
          <a:latin typeface="+mn-lt"/>
          <a:ea typeface="+mn-ea"/>
          <a:cs typeface="+mn-cs"/>
        </a:defRPr>
      </a:lvl2pPr>
      <a:lvl3pPr marL="554492" eaLnBrk="1" hangingPunct="1">
        <a:defRPr>
          <a:latin typeface="+mn-lt"/>
          <a:ea typeface="+mn-ea"/>
          <a:cs typeface="+mn-cs"/>
        </a:defRPr>
      </a:lvl3pPr>
      <a:lvl4pPr marL="831738" eaLnBrk="1" hangingPunct="1">
        <a:defRPr>
          <a:latin typeface="+mn-lt"/>
          <a:ea typeface="+mn-ea"/>
          <a:cs typeface="+mn-cs"/>
        </a:defRPr>
      </a:lvl4pPr>
      <a:lvl5pPr marL="1108984" eaLnBrk="1" hangingPunct="1">
        <a:defRPr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896" userDrawn="1">
          <p15:clr>
            <a:srgbClr val="F26B43"/>
          </p15:clr>
        </p15:guide>
        <p15:guide id="4" pos="2630" userDrawn="1">
          <p15:clr>
            <a:srgbClr val="F26B43"/>
          </p15:clr>
        </p15:guide>
        <p15:guide id="5" pos="3427" userDrawn="1">
          <p15:clr>
            <a:srgbClr val="F26B43"/>
          </p15:clr>
        </p15:guide>
        <p15:guide id="6" pos="318" userDrawn="1">
          <p15:clr>
            <a:srgbClr val="F26B43"/>
          </p15:clr>
        </p15:guide>
        <p15:guide id="7" pos="736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dcc.ie/" TargetMode="Externa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241BB-59EA-A1A3-46CF-4A59940962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75721" y="3096601"/>
            <a:ext cx="8018954" cy="664797"/>
          </a:xfrm>
        </p:spPr>
        <p:txBody>
          <a:bodyPr/>
          <a:lstStyle/>
          <a:p>
            <a:r>
              <a:rPr lang="en-US" sz="5400" dirty="0"/>
              <a:t>Local Property Tax 2026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97371B-86FF-CF4D-6BCE-AD0FE91F864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94112" y="4916711"/>
            <a:ext cx="6242314" cy="1296144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70000"/>
              </a:lnSpc>
            </a:pPr>
            <a:r>
              <a:rPr lang="en-US" sz="3200" dirty="0"/>
              <a:t>Council Meeting</a:t>
            </a:r>
          </a:p>
          <a:p>
            <a:pPr>
              <a:lnSpc>
                <a:spcPct val="170000"/>
              </a:lnSpc>
            </a:pPr>
            <a:r>
              <a:rPr lang="en-US" sz="3200"/>
              <a:t>1</a:t>
            </a:r>
            <a:r>
              <a:rPr lang="en-US" sz="3200" dirty="0"/>
              <a:t>4</a:t>
            </a:r>
            <a:r>
              <a:rPr lang="en-US" sz="3200"/>
              <a:t> </a:t>
            </a:r>
            <a:r>
              <a:rPr lang="en-US" sz="3200" dirty="0"/>
              <a:t>July 2025</a:t>
            </a:r>
          </a:p>
        </p:txBody>
      </p:sp>
    </p:spTree>
    <p:extLst>
      <p:ext uri="{BB962C8B-B14F-4D97-AF65-F5344CB8AC3E}">
        <p14:creationId xmlns:p14="http://schemas.microsoft.com/office/powerpoint/2010/main" val="1930551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745C165-9A28-CF9C-328C-EBB5BC0EC3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E2092-DE1F-951E-C91D-388CFD773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332656"/>
            <a:ext cx="9767993" cy="720080"/>
          </a:xfrm>
        </p:spPr>
        <p:txBody>
          <a:bodyPr>
            <a:normAutofit/>
          </a:bodyPr>
          <a:lstStyle/>
          <a:p>
            <a:r>
              <a:rPr lang="en-GB" sz="3600" b="1" dirty="0"/>
              <a:t>(3) </a:t>
            </a:r>
            <a:r>
              <a:rPr lang="en-IE" sz="3600" b="1" dirty="0"/>
              <a:t>Estimation of Financial Effect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39A5E795-103E-9F58-CDF2-17A63A6563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613579"/>
              </p:ext>
            </p:extLst>
          </p:nvPr>
        </p:nvGraphicFramePr>
        <p:xfrm>
          <a:off x="263353" y="1196752"/>
          <a:ext cx="11449272" cy="5336343"/>
        </p:xfrm>
        <a:graphic>
          <a:graphicData uri="http://schemas.openxmlformats.org/drawingml/2006/table">
            <a:tbl>
              <a:tblPr/>
              <a:tblGrid>
                <a:gridCol w="1733609">
                  <a:extLst>
                    <a:ext uri="{9D8B030D-6E8A-4147-A177-3AD203B41FA5}">
                      <a16:colId xmlns:a16="http://schemas.microsoft.com/office/drawing/2014/main" val="2863930951"/>
                    </a:ext>
                  </a:extLst>
                </a:gridCol>
                <a:gridCol w="879853">
                  <a:extLst>
                    <a:ext uri="{9D8B030D-6E8A-4147-A177-3AD203B41FA5}">
                      <a16:colId xmlns:a16="http://schemas.microsoft.com/office/drawing/2014/main" val="1563664352"/>
                    </a:ext>
                  </a:extLst>
                </a:gridCol>
                <a:gridCol w="879853">
                  <a:extLst>
                    <a:ext uri="{9D8B030D-6E8A-4147-A177-3AD203B41FA5}">
                      <a16:colId xmlns:a16="http://schemas.microsoft.com/office/drawing/2014/main" val="1152366100"/>
                    </a:ext>
                  </a:extLst>
                </a:gridCol>
                <a:gridCol w="715813">
                  <a:extLst>
                    <a:ext uri="{9D8B030D-6E8A-4147-A177-3AD203B41FA5}">
                      <a16:colId xmlns:a16="http://schemas.microsoft.com/office/drawing/2014/main" val="3210789362"/>
                    </a:ext>
                  </a:extLst>
                </a:gridCol>
                <a:gridCol w="820201">
                  <a:extLst>
                    <a:ext uri="{9D8B030D-6E8A-4147-A177-3AD203B41FA5}">
                      <a16:colId xmlns:a16="http://schemas.microsoft.com/office/drawing/2014/main" val="1506533075"/>
                    </a:ext>
                  </a:extLst>
                </a:gridCol>
                <a:gridCol w="820201">
                  <a:extLst>
                    <a:ext uri="{9D8B030D-6E8A-4147-A177-3AD203B41FA5}">
                      <a16:colId xmlns:a16="http://schemas.microsoft.com/office/drawing/2014/main" val="2624920406"/>
                    </a:ext>
                  </a:extLst>
                </a:gridCol>
                <a:gridCol w="820201">
                  <a:extLst>
                    <a:ext uri="{9D8B030D-6E8A-4147-A177-3AD203B41FA5}">
                      <a16:colId xmlns:a16="http://schemas.microsoft.com/office/drawing/2014/main" val="2806256201"/>
                    </a:ext>
                  </a:extLst>
                </a:gridCol>
                <a:gridCol w="820201">
                  <a:extLst>
                    <a:ext uri="{9D8B030D-6E8A-4147-A177-3AD203B41FA5}">
                      <a16:colId xmlns:a16="http://schemas.microsoft.com/office/drawing/2014/main" val="4015177940"/>
                    </a:ext>
                  </a:extLst>
                </a:gridCol>
                <a:gridCol w="659890">
                  <a:extLst>
                    <a:ext uri="{9D8B030D-6E8A-4147-A177-3AD203B41FA5}">
                      <a16:colId xmlns:a16="http://schemas.microsoft.com/office/drawing/2014/main" val="87389039"/>
                    </a:ext>
                  </a:extLst>
                </a:gridCol>
                <a:gridCol w="659890">
                  <a:extLst>
                    <a:ext uri="{9D8B030D-6E8A-4147-A177-3AD203B41FA5}">
                      <a16:colId xmlns:a16="http://schemas.microsoft.com/office/drawing/2014/main" val="4152709235"/>
                    </a:ext>
                  </a:extLst>
                </a:gridCol>
                <a:gridCol w="659890">
                  <a:extLst>
                    <a:ext uri="{9D8B030D-6E8A-4147-A177-3AD203B41FA5}">
                      <a16:colId xmlns:a16="http://schemas.microsoft.com/office/drawing/2014/main" val="622343244"/>
                    </a:ext>
                  </a:extLst>
                </a:gridCol>
                <a:gridCol w="659890">
                  <a:extLst>
                    <a:ext uri="{9D8B030D-6E8A-4147-A177-3AD203B41FA5}">
                      <a16:colId xmlns:a16="http://schemas.microsoft.com/office/drawing/2014/main" val="559901910"/>
                    </a:ext>
                  </a:extLst>
                </a:gridCol>
                <a:gridCol w="659890">
                  <a:extLst>
                    <a:ext uri="{9D8B030D-6E8A-4147-A177-3AD203B41FA5}">
                      <a16:colId xmlns:a16="http://schemas.microsoft.com/office/drawing/2014/main" val="2523098392"/>
                    </a:ext>
                  </a:extLst>
                </a:gridCol>
                <a:gridCol w="659890">
                  <a:extLst>
                    <a:ext uri="{9D8B030D-6E8A-4147-A177-3AD203B41FA5}">
                      <a16:colId xmlns:a16="http://schemas.microsoft.com/office/drawing/2014/main" val="2408589213"/>
                    </a:ext>
                  </a:extLst>
                </a:gridCol>
              </a:tblGrid>
              <a:tr h="297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I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Valuation Bands 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IE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of Properties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I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Cumulative % of Properties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I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LPT Annual Charge 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E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-7.50%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E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-15%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IE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Monthly Charge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IE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Monthly Savings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2124170"/>
                  </a:ext>
                </a:extLst>
              </a:tr>
              <a:tr h="366513">
                <a:tc v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Amended Charge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Annual Savings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Amended Charge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Annual Savings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-7.50%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-15%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-7.50%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-15%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8783967"/>
                  </a:ext>
                </a:extLst>
              </a:tr>
              <a:tr h="233236"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€0 - €240,000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18.9%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18.9%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€95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€88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-€7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€81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-€14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€7.92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€7.33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€6.75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-€0.58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-€1.17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7613497"/>
                  </a:ext>
                </a:extLst>
              </a:tr>
              <a:tr h="233236"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€240,001 - €315,000 </a:t>
                      </a:r>
                    </a:p>
                  </a:txBody>
                  <a:tcPr marL="8506" marR="8506" marT="8506" marB="0" anchor="ctr">
                    <a:lnL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14.5%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33.4%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€235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€217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-€18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€200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-€35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€19.58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€18.08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€16.67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-€1.50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-€2.92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9818719"/>
                  </a:ext>
                </a:extLst>
              </a:tr>
              <a:tr h="233236"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€315,001 - €420,000</a:t>
                      </a:r>
                    </a:p>
                  </a:txBody>
                  <a:tcPr marL="8506" marR="8506" marT="8506" marB="0" anchor="ctr">
                    <a:lnL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26.3%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59.7%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€333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€308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-€25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€283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-€50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€27.75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€25.67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€23.58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-€2.08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-€4.17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7292669"/>
                  </a:ext>
                </a:extLst>
              </a:tr>
              <a:tr h="233236"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€420,001 - €525,000</a:t>
                      </a:r>
                    </a:p>
                  </a:txBody>
                  <a:tcPr marL="8506" marR="8506" marT="8506" marB="0" anchor="ctr">
                    <a:lnL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17.9%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77.6%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€428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€396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-€32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€364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-€64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€35.67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€33.00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€30.33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-€2.67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-€5.33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7925827"/>
                  </a:ext>
                </a:extLst>
              </a:tr>
              <a:tr h="233236"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€525,001 - €630,000</a:t>
                      </a:r>
                    </a:p>
                  </a:txBody>
                  <a:tcPr marL="8506" marR="8506" marT="8506" marB="0" anchor="ctr">
                    <a:lnL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9.4%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87.0%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€523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€484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-€39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€445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-€78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€43.58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€40.33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€37.08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-€3.25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-€6.50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0345735"/>
                  </a:ext>
                </a:extLst>
              </a:tr>
              <a:tr h="233236"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€630,001 - €735,000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5.9%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92.9%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€618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€572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-€46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€525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-€93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€51.50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€47.67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€43.75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-€3.83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-€7.75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E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9056185"/>
                  </a:ext>
                </a:extLst>
              </a:tr>
              <a:tr h="233236"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€735,001 - €840,000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3.6%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96.5%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€713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€660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-€53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€606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-€107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€59.42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€55.00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€50.50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-€4.42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-€8.92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3815509"/>
                  </a:ext>
                </a:extLst>
              </a:tr>
              <a:tr h="233236"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€840,001 - €945,000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1.5%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98.0%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€808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€747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-€61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€687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-€121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€67.33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€62.25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€57.25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-€5.08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-€10.08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41082"/>
                  </a:ext>
                </a:extLst>
              </a:tr>
              <a:tr h="233236"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€945,001 - €1,050,000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0.8%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98.8%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€903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€835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-€68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€768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-€135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€75.25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€69.58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€64.00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-€5.67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-€11.25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877612"/>
                  </a:ext>
                </a:extLst>
              </a:tr>
              <a:tr h="233236"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€1,050,001 - €1,155,000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0.4%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99.2%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€998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€923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-€75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€848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-€150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€83.17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€76.92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€70.67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-€6.25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-€12.50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4712960"/>
                  </a:ext>
                </a:extLst>
              </a:tr>
              <a:tr h="233236"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€1,155,001 - €1,260,000 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0.2%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99.4%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€1,094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€1,012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-€82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€930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-€164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€91.17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€84.33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€77.50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-€6.83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-€13.67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629750"/>
                  </a:ext>
                </a:extLst>
              </a:tr>
              <a:tr h="233236"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€1,260,001 - €1,365,000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0.1%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99.5%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€1,272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€1,177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-€95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€1,081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-€191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€106.00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€98.08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€90.08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-€7.92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-€15.92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2268463"/>
                  </a:ext>
                </a:extLst>
              </a:tr>
              <a:tr h="233236"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€1,365,001 - €1,470,000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0.1%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99.6%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€1,535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€1,420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-€115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€1,305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-€230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€127.92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€118.33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€108.75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-€9.58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-€19.17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8376346"/>
                  </a:ext>
                </a:extLst>
              </a:tr>
              <a:tr h="233236"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€1,470,001 - €1,575,000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0.1%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99.7%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€1,797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€1,662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-€135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€1,527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-€270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€149.75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€138.50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€127.25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-€11.25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-€22.50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7493034"/>
                  </a:ext>
                </a:extLst>
              </a:tr>
              <a:tr h="233236"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€1,575,001 - €1,680,000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0.1%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99.8%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€2,060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€1,905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-€155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€1,751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-€309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€171.67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€158.75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€145.92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-€12.92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-€25.75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1364203"/>
                  </a:ext>
                </a:extLst>
              </a:tr>
              <a:tr h="233236"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€1,680,001 - €1,785,000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€2,322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€2,148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-€174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€1,974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-€348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€193.50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€179.00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€164.50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-€14.50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-€29.00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221950"/>
                  </a:ext>
                </a:extLst>
              </a:tr>
              <a:tr h="233236"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€1,785,001 - €1,890,000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€2,585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€2,391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-€194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€2,197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-€388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€215.42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€199.25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€183.08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-€16.17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-€32.33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6465615"/>
                  </a:ext>
                </a:extLst>
              </a:tr>
              <a:tr h="233236"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€1,890,001 - €1,995,000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€2,847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€2,633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-€214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€2,420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-€427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€237.25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€219.42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€201.67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-€17.83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-€35.58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8186966"/>
                  </a:ext>
                </a:extLst>
              </a:tr>
              <a:tr h="233236"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€1,995,001 - €2,100,000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€3,110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€2,877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-€233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€2,643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-€467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€259.17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€239.75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€220.25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-€19.42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-€38.92</a:t>
                      </a: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466607"/>
                  </a:ext>
                </a:extLst>
              </a:tr>
              <a:tr h="233236">
                <a:tc gridSpan="14"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Properties worth more than €2.1 million will be assessed on the actual value of the property rather than a valuation band</a:t>
                      </a:r>
                    </a:p>
                  </a:txBody>
                  <a:tcPr marL="8506" marR="8506" marT="8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6" marR="8506" marT="8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6" marR="8506" marT="850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6" marR="8506" marT="850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6" marR="8506" marT="850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6" marR="8506" marT="850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6" marR="8506" marT="850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78461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81036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0BD47-C3E5-30BD-DBA5-20C44B42C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471" y="471704"/>
            <a:ext cx="9623977" cy="856798"/>
          </a:xfrm>
        </p:spPr>
        <p:txBody>
          <a:bodyPr>
            <a:normAutofit/>
          </a:bodyPr>
          <a:lstStyle/>
          <a:p>
            <a:r>
              <a:rPr lang="en-GB" sz="3600" b="1" dirty="0"/>
              <a:t>(4) Public Consultation</a:t>
            </a:r>
            <a:endParaRPr lang="en-IE" sz="3600" b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6E141A-30C5-D570-7DC1-B8E12A10BD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7927" y="1412776"/>
            <a:ext cx="11136146" cy="4208255"/>
          </a:xfrm>
        </p:spPr>
        <p:txBody>
          <a:bodyPr>
            <a:normAutofit/>
          </a:bodyPr>
          <a:lstStyle/>
          <a:p>
            <a:pPr marL="561975" indent="-561975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sz="2800" dirty="0"/>
              <a:t>Public consultation from 3 June to 3 July 2025</a:t>
            </a:r>
          </a:p>
          <a:p>
            <a:pPr marL="561975" indent="-561975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sz="2800" dirty="0"/>
              <a:t>Advertised &amp; promoted on </a:t>
            </a:r>
            <a:r>
              <a:rPr lang="en-GB" sz="2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www.sdcc.ie</a:t>
            </a:r>
            <a:r>
              <a:rPr lang="en-GB" sz="2800" dirty="0"/>
              <a:t>, SDCC consultation portal &amp; social media (Twitter &amp; Facebook), </a:t>
            </a:r>
            <a:r>
              <a:rPr lang="en-GB" sz="2800" dirty="0" err="1"/>
              <a:t>membersnet</a:t>
            </a:r>
            <a:r>
              <a:rPr lang="en-GB" sz="2800" dirty="0"/>
              <a:t> &amp; Irish Times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endParaRPr lang="en-GB" sz="3200" dirty="0"/>
          </a:p>
          <a:p>
            <a:r>
              <a:rPr lang="en-GB" sz="3600" b="1" dirty="0">
                <a:latin typeface="+mj-lt"/>
              </a:rPr>
              <a:t>Submissions Received</a:t>
            </a:r>
          </a:p>
          <a:p>
            <a:endParaRPr lang="en-GB" sz="3200" dirty="0">
              <a:solidFill>
                <a:schemeClr val="tx1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F88F47B-B3A0-6CA6-1C39-3B25277F13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3674833"/>
              </p:ext>
            </p:extLst>
          </p:nvPr>
        </p:nvGraphicFramePr>
        <p:xfrm>
          <a:off x="1055440" y="4363388"/>
          <a:ext cx="10297144" cy="2163672"/>
        </p:xfrm>
        <a:graphic>
          <a:graphicData uri="http://schemas.openxmlformats.org/drawingml/2006/table">
            <a:tbl>
              <a:tblPr firstRow="1" firstCol="1" bandRow="1"/>
              <a:tblGrid>
                <a:gridCol w="1181740">
                  <a:extLst>
                    <a:ext uri="{9D8B030D-6E8A-4147-A177-3AD203B41FA5}">
                      <a16:colId xmlns:a16="http://schemas.microsoft.com/office/drawing/2014/main" val="4056607930"/>
                    </a:ext>
                  </a:extLst>
                </a:gridCol>
                <a:gridCol w="1745529">
                  <a:extLst>
                    <a:ext uri="{9D8B030D-6E8A-4147-A177-3AD203B41FA5}">
                      <a16:colId xmlns:a16="http://schemas.microsoft.com/office/drawing/2014/main" val="1821134415"/>
                    </a:ext>
                  </a:extLst>
                </a:gridCol>
                <a:gridCol w="1897266">
                  <a:extLst>
                    <a:ext uri="{9D8B030D-6E8A-4147-A177-3AD203B41FA5}">
                      <a16:colId xmlns:a16="http://schemas.microsoft.com/office/drawing/2014/main" val="1624131156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121193748"/>
                    </a:ext>
                  </a:extLst>
                </a:gridCol>
                <a:gridCol w="3528393">
                  <a:extLst>
                    <a:ext uri="{9D8B030D-6E8A-4147-A177-3AD203B41FA5}">
                      <a16:colId xmlns:a16="http://schemas.microsoft.com/office/drawing/2014/main" val="3110804487"/>
                    </a:ext>
                  </a:extLst>
                </a:gridCol>
              </a:tblGrid>
              <a:tr h="48369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GB" sz="2000" b="1" kern="1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Ref</a:t>
                      </a:r>
                      <a:endParaRPr lang="en-IE" sz="20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E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GB" sz="2000" b="1" kern="1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Received</a:t>
                      </a:r>
                      <a:endParaRPr lang="en-IE" sz="20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E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GB" sz="2000" b="1" kern="1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Method</a:t>
                      </a:r>
                      <a:endParaRPr lang="en-IE" sz="20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E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GB" sz="2000" b="1" kern="1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Location</a:t>
                      </a:r>
                      <a:endParaRPr lang="en-IE" sz="20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E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GB" sz="2000" b="1" kern="1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Submission</a:t>
                      </a:r>
                      <a:endParaRPr lang="en-IE" sz="20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E8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0625889"/>
                  </a:ext>
                </a:extLst>
              </a:tr>
              <a:tr h="381011">
                <a:tc>
                  <a:txBody>
                    <a:bodyPr/>
                    <a:lstStyle/>
                    <a:p>
                      <a:pPr marL="0" indent="0" algn="ctr" ea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en-GB" sz="2000" dirty="0">
                          <a:solidFill>
                            <a:srgbClr val="363A92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LPT01</a:t>
                      </a:r>
                      <a:endParaRPr lang="en-IE" sz="2000" dirty="0">
                        <a:solidFill>
                          <a:srgbClr val="363A92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ea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en-GB" sz="2000" dirty="0">
                          <a:solidFill>
                            <a:srgbClr val="363A92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09.06.2025</a:t>
                      </a:r>
                      <a:endParaRPr lang="en-IE" sz="2000" dirty="0">
                        <a:solidFill>
                          <a:srgbClr val="363A92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ea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en-GB" sz="2000" dirty="0">
                          <a:solidFill>
                            <a:srgbClr val="363A92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Email</a:t>
                      </a:r>
                      <a:endParaRPr lang="en-IE" sz="2000" dirty="0">
                        <a:solidFill>
                          <a:srgbClr val="363A92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ea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en-GB" sz="2000" dirty="0">
                          <a:solidFill>
                            <a:srgbClr val="363A92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Lucan</a:t>
                      </a:r>
                      <a:endParaRPr lang="en-IE" sz="2000" dirty="0">
                        <a:solidFill>
                          <a:srgbClr val="363A92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ea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en-GB" sz="2000" dirty="0">
                          <a:solidFill>
                            <a:srgbClr val="363A92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Reduction</a:t>
                      </a:r>
                      <a:endParaRPr lang="en-IE" sz="2000" dirty="0">
                        <a:solidFill>
                          <a:srgbClr val="363A92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314251"/>
                  </a:ext>
                </a:extLst>
              </a:tr>
              <a:tr h="424453">
                <a:tc>
                  <a:txBody>
                    <a:bodyPr/>
                    <a:lstStyle/>
                    <a:p>
                      <a:pPr marL="0" indent="0" algn="ctr" ea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en-GB" sz="2000">
                          <a:solidFill>
                            <a:srgbClr val="363A92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LPT02</a:t>
                      </a:r>
                      <a:endParaRPr lang="en-IE" sz="2000">
                        <a:solidFill>
                          <a:srgbClr val="363A92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ea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en-GB" sz="2000" dirty="0">
                          <a:solidFill>
                            <a:srgbClr val="363A92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09.06.2025</a:t>
                      </a:r>
                      <a:endParaRPr lang="en-IE" sz="2000" dirty="0">
                        <a:solidFill>
                          <a:srgbClr val="363A92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ea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en-GB" sz="2000" dirty="0">
                          <a:solidFill>
                            <a:srgbClr val="363A92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Email</a:t>
                      </a:r>
                      <a:endParaRPr lang="en-IE" sz="2000" dirty="0">
                        <a:solidFill>
                          <a:srgbClr val="363A92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ea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en-GB" sz="2000" dirty="0">
                          <a:solidFill>
                            <a:srgbClr val="363A92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Unknown</a:t>
                      </a:r>
                      <a:endParaRPr lang="en-IE" sz="2000" dirty="0">
                        <a:solidFill>
                          <a:srgbClr val="363A92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ea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en-GB" sz="2000" dirty="0">
                          <a:solidFill>
                            <a:srgbClr val="363A92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Increase by 15%</a:t>
                      </a:r>
                      <a:endParaRPr lang="en-IE" sz="2000" dirty="0">
                        <a:solidFill>
                          <a:srgbClr val="363A92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3142741"/>
                  </a:ext>
                </a:extLst>
              </a:tr>
              <a:tr h="450063">
                <a:tc>
                  <a:txBody>
                    <a:bodyPr/>
                    <a:lstStyle/>
                    <a:p>
                      <a:pPr marL="0" indent="0" algn="ctr" ea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en-GB" sz="2000">
                          <a:solidFill>
                            <a:srgbClr val="363A92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LPT03</a:t>
                      </a:r>
                      <a:endParaRPr lang="en-IE" sz="2000">
                        <a:solidFill>
                          <a:srgbClr val="363A92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ea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en-GB" sz="2000" dirty="0">
                          <a:solidFill>
                            <a:srgbClr val="363A92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19.06.2025</a:t>
                      </a:r>
                      <a:endParaRPr lang="en-IE" sz="2000" dirty="0">
                        <a:solidFill>
                          <a:srgbClr val="363A92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ea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en-GB" sz="2000" dirty="0">
                          <a:solidFill>
                            <a:srgbClr val="363A92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Online Portal</a:t>
                      </a:r>
                      <a:endParaRPr lang="en-IE" sz="2000" dirty="0">
                        <a:solidFill>
                          <a:srgbClr val="363A92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ea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en-GB" sz="2000" dirty="0">
                          <a:solidFill>
                            <a:srgbClr val="363A92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Clondalkin</a:t>
                      </a:r>
                      <a:endParaRPr lang="en-IE" sz="2000" dirty="0">
                        <a:solidFill>
                          <a:srgbClr val="363A92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ea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en-GB" sz="2000" dirty="0">
                          <a:solidFill>
                            <a:srgbClr val="363A92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Reduction</a:t>
                      </a:r>
                      <a:endParaRPr lang="en-IE" sz="2000" dirty="0">
                        <a:solidFill>
                          <a:srgbClr val="363A92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6046647"/>
                  </a:ext>
                </a:extLst>
              </a:tr>
              <a:tr h="424453">
                <a:tc>
                  <a:txBody>
                    <a:bodyPr/>
                    <a:lstStyle/>
                    <a:p>
                      <a:pPr marL="0" indent="0" algn="ctr" ea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en-GB" sz="2000" dirty="0">
                          <a:solidFill>
                            <a:srgbClr val="363A92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LPT04</a:t>
                      </a:r>
                      <a:endParaRPr lang="en-IE" sz="2000" dirty="0">
                        <a:solidFill>
                          <a:srgbClr val="363A92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ea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en-GB" sz="2000" dirty="0">
                          <a:solidFill>
                            <a:srgbClr val="363A92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30.06.2025</a:t>
                      </a:r>
                      <a:endParaRPr lang="en-IE" sz="2000" dirty="0">
                        <a:solidFill>
                          <a:srgbClr val="363A92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ea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en-GB" sz="2000" dirty="0">
                          <a:solidFill>
                            <a:srgbClr val="363A92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Online Portal</a:t>
                      </a:r>
                      <a:endParaRPr lang="en-IE" sz="2000" dirty="0">
                        <a:solidFill>
                          <a:srgbClr val="363A92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ea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en-GB" sz="2000" dirty="0">
                          <a:solidFill>
                            <a:srgbClr val="363A92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Whitestown</a:t>
                      </a:r>
                      <a:endParaRPr lang="en-IE" sz="2000" dirty="0">
                        <a:solidFill>
                          <a:srgbClr val="363A92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ea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en-GB" sz="2000" dirty="0">
                          <a:solidFill>
                            <a:srgbClr val="363A92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Increase</a:t>
                      </a:r>
                      <a:endParaRPr lang="en-IE" sz="2000" dirty="0">
                        <a:solidFill>
                          <a:srgbClr val="363A92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03534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08163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B501C8-41F9-2107-9F8C-653B944F0D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FD98A-FB88-CFD8-18FD-ACACC11B0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270" y="404664"/>
            <a:ext cx="9767993" cy="856798"/>
          </a:xfrm>
        </p:spPr>
        <p:txBody>
          <a:bodyPr>
            <a:normAutofit/>
          </a:bodyPr>
          <a:lstStyle/>
          <a:p>
            <a:pPr algn="l"/>
            <a:r>
              <a:rPr lang="en-GB" sz="3600" b="1" dirty="0"/>
              <a:t>Budget 2026 Strategy</a:t>
            </a:r>
            <a:endParaRPr lang="en-IE" sz="3600" b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55A18D-625B-9BF6-D450-06C3D6C2C2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7408" y="1503667"/>
            <a:ext cx="10890322" cy="4968552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IE" sz="2800" b="1" dirty="0"/>
              <a:t>LPT</a:t>
            </a:r>
            <a:r>
              <a:rPr lang="en-IE" sz="2800" dirty="0"/>
              <a:t>: enhanced service delivery &amp; urban regeneration for improved liveability for a growing population as well as extra staff to maintain new facilities, parks, etc.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IE" sz="2800" b="1" dirty="0"/>
              <a:t>Commercial rates</a:t>
            </a:r>
            <a:r>
              <a:rPr lang="en-IE" sz="2800" dirty="0"/>
              <a:t>: economic strategy, business supports, town centres, evening time economy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IE" sz="2800" b="1" dirty="0"/>
              <a:t>Differential rents</a:t>
            </a:r>
            <a:r>
              <a:rPr lang="en-IE" sz="2800" dirty="0"/>
              <a:t>: increased investment in housing stock (</a:t>
            </a:r>
            <a:r>
              <a:rPr lang="en-IE" altLang="en-US" sz="2800" dirty="0"/>
              <a:t>expanded planned maintenance programme) &amp; new estate management initiatives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IE" sz="2800" b="1" dirty="0"/>
              <a:t>Revenue transfers to capital </a:t>
            </a:r>
            <a:r>
              <a:rPr lang="en-IE" sz="2800" dirty="0"/>
              <a:t>(proposed by executive): projects aligned to capital programme &amp; relevant strategies (CDP, LECP, CAP, Tourism, etc.)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IE" sz="28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IE" sz="2800" dirty="0"/>
          </a:p>
        </p:txBody>
      </p:sp>
    </p:spTree>
    <p:extLst>
      <p:ext uri="{BB962C8B-B14F-4D97-AF65-F5344CB8AC3E}">
        <p14:creationId xmlns:p14="http://schemas.microsoft.com/office/powerpoint/2010/main" val="7360601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C9E2BF-2D16-6253-F593-5A9FAEA8E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416" y="1556792"/>
            <a:ext cx="10513168" cy="4208255"/>
          </a:xfrm>
        </p:spPr>
        <p:txBody>
          <a:bodyPr>
            <a:noAutofit/>
          </a:bodyPr>
          <a:lstStyle/>
          <a:p>
            <a:pPr marL="561975" indent="-561975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IE" altLang="en-US" sz="2600" dirty="0"/>
              <a:t>Commercial Rates ARV (2025 - €0.276):</a:t>
            </a:r>
          </a:p>
          <a:p>
            <a:pPr marL="561975" indent="-561975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IE" altLang="en-US" sz="2600" dirty="0"/>
              <a:t>Commercial Rates Vacancy Rate  (2025 - 0%): </a:t>
            </a:r>
            <a:r>
              <a:rPr lang="en-IE" altLang="en-US" sz="2600" b="1" dirty="0"/>
              <a:t>no change proposed</a:t>
            </a:r>
          </a:p>
          <a:p>
            <a:pPr marL="561975" indent="-561975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IE" altLang="en-US" sz="2600" dirty="0"/>
              <a:t>Differential </a:t>
            </a:r>
            <a:r>
              <a:rPr lang="en-IE" altLang="en-US" sz="2600"/>
              <a:t>rents:</a:t>
            </a:r>
            <a:endParaRPr lang="en-IE" altLang="en-US" sz="2600" b="1" dirty="0"/>
          </a:p>
          <a:p>
            <a:pPr marL="561975" indent="-561975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IE" altLang="en-US" sz="2600" dirty="0"/>
              <a:t>Local Property Tax variation: </a:t>
            </a:r>
            <a:r>
              <a:rPr lang="en-IE" altLang="en-US" sz="2600" b="1" dirty="0"/>
              <a:t>+/-15%</a:t>
            </a:r>
          </a:p>
          <a:p>
            <a:pPr marL="561975" indent="-561975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IE" altLang="en-US" sz="2600" dirty="0"/>
              <a:t>Service charges: </a:t>
            </a:r>
            <a:r>
              <a:rPr lang="en-IE" altLang="en-US" sz="2600" b="1" dirty="0"/>
              <a:t>no changes proposed</a:t>
            </a:r>
          </a:p>
          <a:p>
            <a:pPr>
              <a:lnSpc>
                <a:spcPct val="90000"/>
              </a:lnSpc>
              <a:spcBef>
                <a:spcPts val="600"/>
              </a:spcBef>
              <a:defRPr/>
            </a:pPr>
            <a:endParaRPr lang="en-IE" altLang="en-US" sz="2600" b="1" dirty="0"/>
          </a:p>
          <a:p>
            <a:pPr marL="561975" indent="-561975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IE" altLang="en-US" sz="2600" dirty="0"/>
              <a:t>Post 2026 options: outdoor advertising  / visitor tax / other</a:t>
            </a:r>
          </a:p>
          <a:p>
            <a:endParaRPr lang="en-IE" sz="28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48EE4B5-393A-3AB6-443A-05A3F61BFA4B}"/>
              </a:ext>
            </a:extLst>
          </p:cNvPr>
          <p:cNvSpPr txBox="1">
            <a:spLocks/>
          </p:cNvSpPr>
          <p:nvPr/>
        </p:nvSpPr>
        <p:spPr>
          <a:xfrm>
            <a:off x="534270" y="404664"/>
            <a:ext cx="9767993" cy="85679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eaLnBrk="1" hangingPunct="1">
              <a:defRPr sz="3275" b="0" i="0">
                <a:solidFill>
                  <a:srgbClr val="363A92"/>
                </a:solidFill>
                <a:latin typeface="+mj-lt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en-GB" sz="3600" b="1" dirty="0"/>
              <a:t>Discretionary Income Options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20104161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8C3B7B-D0A2-CE48-72B7-76FF2698F9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42055-3C3D-7941-40B6-679CAFC34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471" y="471704"/>
            <a:ext cx="9767993" cy="856798"/>
          </a:xfrm>
        </p:spPr>
        <p:txBody>
          <a:bodyPr>
            <a:normAutofit fontScale="90000"/>
          </a:bodyPr>
          <a:lstStyle/>
          <a:p>
            <a:pPr algn="l"/>
            <a:r>
              <a:rPr lang="en-GB" sz="4000" b="1" dirty="0"/>
              <a:t>LPT Variation:</a:t>
            </a:r>
            <a:br>
              <a:rPr lang="en-GB" sz="4000" b="1" dirty="0"/>
            </a:br>
            <a:r>
              <a:rPr lang="en-GB" sz="4000" b="1" dirty="0"/>
              <a:t>Expenditure Commitment</a:t>
            </a:r>
            <a:endParaRPr lang="en-IE" sz="4000" b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5E315-2449-F55D-1D68-6219576428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4270" y="1700808"/>
            <a:ext cx="10890322" cy="4968552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IE" sz="2800" b="1" dirty="0"/>
              <a:t>Extra funds available from LPT variation </a:t>
            </a:r>
            <a:r>
              <a:rPr lang="en-IE" sz="2800" dirty="0"/>
              <a:t>can be assigned to:</a:t>
            </a:r>
          </a:p>
          <a:p>
            <a:pPr marL="361950" indent="-306388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IE" sz="2800" dirty="0"/>
              <a:t>Additional service requirements proposed in pre-budget discussions</a:t>
            </a:r>
          </a:p>
          <a:p>
            <a:pPr marL="361950" indent="-306388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IE" sz="2800" dirty="0"/>
              <a:t>Selected local projects/works identified by councillors (e.g. public realm, sports, districts etc. - with matched funding from revenue provisions where necessary)</a:t>
            </a:r>
          </a:p>
          <a:p>
            <a:pPr marL="361950" indent="-306388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IE" sz="2800" dirty="0"/>
              <a:t>Discretionary priorities for electoral wards (mechanism to be agreed by OP&amp;F)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IE" sz="2800" b="1" dirty="0"/>
              <a:t>Opportunity to create sustainable funding source for local priorities &amp; to ensure a direct link between LPT variation &amp; local priorities</a:t>
            </a:r>
          </a:p>
        </p:txBody>
      </p:sp>
    </p:spTree>
    <p:extLst>
      <p:ext uri="{BB962C8B-B14F-4D97-AF65-F5344CB8AC3E}">
        <p14:creationId xmlns:p14="http://schemas.microsoft.com/office/powerpoint/2010/main" val="39995592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24B33B-3920-8F91-DDE4-6606CBF4F7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DC1DC-CFEE-192D-858D-961D4E097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416" y="332656"/>
            <a:ext cx="9767993" cy="720080"/>
          </a:xfrm>
        </p:spPr>
        <p:txBody>
          <a:bodyPr/>
          <a:lstStyle/>
          <a:p>
            <a:pPr algn="l"/>
            <a:r>
              <a:rPr lang="en-US" sz="3600" b="1" dirty="0"/>
              <a:t>Budget 2026 Timelines</a:t>
            </a:r>
            <a:endParaRPr lang="en-I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F46C4B-CAC9-6CE1-5D5F-6D9B3DA2AF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3432" y="1340768"/>
            <a:ext cx="10225136" cy="5112568"/>
          </a:xfrm>
        </p:spPr>
        <p:txBody>
          <a:bodyPr>
            <a:normAutofit lnSpcReduction="10000"/>
          </a:bodyPr>
          <a:lstStyle/>
          <a:p>
            <a:pPr marL="1611313" indent="-1611313">
              <a:spcBef>
                <a:spcPts val="600"/>
              </a:spcBef>
              <a:tabLst>
                <a:tab pos="1968500" algn="l"/>
              </a:tabLst>
              <a:defRPr/>
            </a:pPr>
            <a:r>
              <a:rPr lang="en-GB" altLang="en-US" sz="2400" dirty="0"/>
              <a:t>3 June	CPG preliminary budget discussions &amp; LPT public consultation commences</a:t>
            </a:r>
          </a:p>
          <a:p>
            <a:pPr marL="1611313" indent="-1611313">
              <a:spcBef>
                <a:spcPts val="600"/>
              </a:spcBef>
              <a:tabLst>
                <a:tab pos="1968500" algn="l"/>
              </a:tabLst>
              <a:defRPr/>
            </a:pPr>
            <a:r>
              <a:rPr lang="en-GB" altLang="en-US" sz="2400" dirty="0"/>
              <a:t>3 July 	LPT public consultation ends</a:t>
            </a:r>
          </a:p>
          <a:p>
            <a:pPr marL="1611313" indent="-1611313">
              <a:spcBef>
                <a:spcPts val="600"/>
              </a:spcBef>
              <a:tabLst>
                <a:tab pos="1968500" algn="l"/>
              </a:tabLst>
              <a:defRPr/>
            </a:pPr>
            <a:r>
              <a:rPr lang="en-GB" altLang="en-US" sz="2400" dirty="0"/>
              <a:t>14 July 	Council LPT decision</a:t>
            </a:r>
          </a:p>
          <a:p>
            <a:pPr marL="1611313" indent="-1611313">
              <a:spcBef>
                <a:spcPts val="600"/>
              </a:spcBef>
              <a:tabLst>
                <a:tab pos="1968500" algn="l"/>
              </a:tabLst>
              <a:defRPr/>
            </a:pPr>
            <a:r>
              <a:rPr lang="en-GB" altLang="en-US" sz="2400" dirty="0"/>
              <a:t>31 Aug	Notify Revenue &amp; Minister of LPT decision</a:t>
            </a:r>
          </a:p>
          <a:p>
            <a:pPr marL="1611313" indent="-1611313">
              <a:spcBef>
                <a:spcPts val="600"/>
              </a:spcBef>
              <a:tabLst>
                <a:tab pos="1968500" algn="l"/>
              </a:tabLst>
              <a:defRPr/>
            </a:pPr>
            <a:r>
              <a:rPr lang="en-GB" altLang="en-US" sz="2400" dirty="0"/>
              <a:t>Aug/Sep	Public consultation regarding rates vacancy</a:t>
            </a:r>
          </a:p>
          <a:p>
            <a:pPr marL="1611313" indent="-1611313">
              <a:spcBef>
                <a:spcPts val="600"/>
              </a:spcBef>
              <a:tabLst>
                <a:tab pos="1968500" algn="l"/>
              </a:tabLst>
              <a:defRPr/>
            </a:pPr>
            <a:r>
              <a:rPr lang="en-GB" altLang="en-US" sz="2400" dirty="0"/>
              <a:t>Sep/Oct	Consultations with political groups</a:t>
            </a:r>
          </a:p>
          <a:p>
            <a:pPr marL="1611313" indent="-1611313">
              <a:spcBef>
                <a:spcPts val="600"/>
              </a:spcBef>
              <a:tabLst>
                <a:tab pos="1968500" algn="l"/>
              </a:tabLst>
              <a:defRPr/>
            </a:pPr>
            <a:r>
              <a:rPr lang="en-GB" altLang="en-US" sz="2400" dirty="0"/>
              <a:t>7 Oct	CPG review budget position</a:t>
            </a:r>
          </a:p>
          <a:p>
            <a:pPr marL="1611313" indent="-1611313">
              <a:spcBef>
                <a:spcPts val="600"/>
              </a:spcBef>
              <a:tabLst>
                <a:tab pos="1968500" algn="l"/>
              </a:tabLst>
              <a:defRPr/>
            </a:pPr>
            <a:r>
              <a:rPr lang="en-GB" altLang="en-US" sz="2400" dirty="0"/>
              <a:t>6 Nov	Special Budget OP&amp;F Meeting</a:t>
            </a:r>
          </a:p>
          <a:p>
            <a:pPr marL="1611313" indent="-1611313">
              <a:spcBef>
                <a:spcPts val="600"/>
              </a:spcBef>
              <a:tabLst>
                <a:tab pos="1968500" algn="l"/>
              </a:tabLst>
              <a:defRPr/>
            </a:pPr>
            <a:r>
              <a:rPr lang="en-GB" altLang="en-US" sz="2400" dirty="0"/>
              <a:t>13 Nov	Annual Budget Meeting</a:t>
            </a:r>
          </a:p>
        </p:txBody>
      </p:sp>
    </p:spTree>
    <p:extLst>
      <p:ext uri="{BB962C8B-B14F-4D97-AF65-F5344CB8AC3E}">
        <p14:creationId xmlns:p14="http://schemas.microsoft.com/office/powerpoint/2010/main" val="30759657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A988A62-34D2-BA2F-EDF0-1C9ABC4C5C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2869104"/>
            <a:ext cx="5499108" cy="1119794"/>
          </a:xfrm>
        </p:spPr>
        <p:txBody>
          <a:bodyPr/>
          <a:lstStyle/>
          <a:p>
            <a:r>
              <a:rPr lang="en-GB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377547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15FE5C-665F-88C0-ABF4-B4F414472E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40D33C8-B8FD-7F06-FAAA-FA8F25346816}"/>
              </a:ext>
            </a:extLst>
          </p:cNvPr>
          <p:cNvSpPr txBox="1"/>
          <p:nvPr/>
        </p:nvSpPr>
        <p:spPr>
          <a:xfrm>
            <a:off x="551384" y="1196752"/>
            <a:ext cx="10834318" cy="5181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Aft>
                <a:spcPts val="1092"/>
              </a:spcAft>
            </a:pPr>
            <a:r>
              <a:rPr lang="en-GB" sz="2600" dirty="0">
                <a:solidFill>
                  <a:srgbClr val="363A92"/>
                </a:solidFill>
                <a:latin typeface="+mn-lt"/>
                <a:ea typeface="+mn-ea"/>
                <a:cs typeface="Arial" panose="020B0604020202020204" pitchFamily="34" charset="0"/>
              </a:rPr>
              <a:t>Finance (Local Property Tax &amp; Other Provisions) (Amendment) Bill 2025</a:t>
            </a:r>
          </a:p>
          <a:p>
            <a:pPr marL="457200" lvl="0" indent="-457200">
              <a:lnSpc>
                <a:spcPct val="90000"/>
              </a:lnSpc>
              <a:spcAft>
                <a:spcPts val="1092"/>
              </a:spcAft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rgbClr val="363A92"/>
                </a:solidFill>
                <a:latin typeface="+mn-lt"/>
                <a:ea typeface="+mn-ea"/>
                <a:cs typeface="Arial" panose="020B0604020202020204" pitchFamily="34" charset="0"/>
              </a:rPr>
              <a:t>LPT revaluation to take place on 1 November 2025</a:t>
            </a:r>
            <a:endParaRPr lang="en-IE" sz="2600" dirty="0">
              <a:solidFill>
                <a:srgbClr val="363A92"/>
              </a:solidFill>
              <a:latin typeface="+mn-lt"/>
              <a:ea typeface="+mn-ea"/>
              <a:cs typeface="Arial" panose="020B0604020202020204" pitchFamily="34" charset="0"/>
            </a:endParaRPr>
          </a:p>
          <a:p>
            <a:pPr marL="457200" lvl="0" indent="-457200">
              <a:lnSpc>
                <a:spcPct val="90000"/>
              </a:lnSpc>
              <a:spcAft>
                <a:spcPts val="1092"/>
              </a:spcAft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rgbClr val="363A92"/>
                </a:solidFill>
                <a:latin typeface="+mn-lt"/>
                <a:ea typeface="+mn-ea"/>
                <a:cs typeface="Arial" panose="020B0604020202020204" pitchFamily="34" charset="0"/>
              </a:rPr>
              <a:t>Valuation bands will be widened by 20%</a:t>
            </a:r>
            <a:endParaRPr lang="en-IE" sz="2600" dirty="0">
              <a:solidFill>
                <a:srgbClr val="363A92"/>
              </a:solidFill>
              <a:latin typeface="+mn-lt"/>
              <a:ea typeface="+mn-ea"/>
              <a:cs typeface="Arial" panose="020B0604020202020204" pitchFamily="34" charset="0"/>
            </a:endParaRPr>
          </a:p>
          <a:p>
            <a:pPr marL="457200" lvl="0" indent="-457200">
              <a:lnSpc>
                <a:spcPct val="90000"/>
              </a:lnSpc>
              <a:spcAft>
                <a:spcPts val="1092"/>
              </a:spcAft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363A92"/>
                </a:solidFill>
                <a:latin typeface="+mn-lt"/>
                <a:ea typeface="+mn-ea"/>
                <a:cs typeface="Arial" panose="020B0604020202020204" pitchFamily="34" charset="0"/>
              </a:rPr>
              <a:t>Valuation period extended from 4 to 5 years (next revaluation in 2030)</a:t>
            </a:r>
            <a:endParaRPr lang="en-IE" sz="2600" dirty="0">
              <a:solidFill>
                <a:srgbClr val="363A92"/>
              </a:solidFill>
              <a:latin typeface="+mn-lt"/>
              <a:ea typeface="+mn-ea"/>
              <a:cs typeface="Arial" panose="020B0604020202020204" pitchFamily="34" charset="0"/>
            </a:endParaRPr>
          </a:p>
          <a:p>
            <a:pPr marL="457200" lvl="0" indent="-457200">
              <a:lnSpc>
                <a:spcPct val="90000"/>
              </a:lnSpc>
              <a:spcAft>
                <a:spcPts val="1092"/>
              </a:spcAft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rgbClr val="363A92"/>
                </a:solidFill>
                <a:latin typeface="+mn-lt"/>
                <a:ea typeface="+mn-ea"/>
                <a:cs typeface="Arial" panose="020B0604020202020204" pitchFamily="34" charset="0"/>
              </a:rPr>
              <a:t>Indexation of income thresholds for deferral of LPT</a:t>
            </a:r>
            <a:endParaRPr lang="en-IE" sz="2600" dirty="0">
              <a:solidFill>
                <a:srgbClr val="363A92"/>
              </a:solidFill>
              <a:latin typeface="+mn-lt"/>
              <a:ea typeface="+mn-ea"/>
              <a:cs typeface="Arial" panose="020B0604020202020204" pitchFamily="34" charset="0"/>
            </a:endParaRPr>
          </a:p>
          <a:p>
            <a:pPr marL="457200" lvl="0" indent="-457200">
              <a:lnSpc>
                <a:spcPct val="90000"/>
              </a:lnSpc>
              <a:spcAft>
                <a:spcPts val="1092"/>
              </a:spcAft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rgbClr val="363A92"/>
                </a:solidFill>
                <a:latin typeface="+mn-lt"/>
                <a:ea typeface="+mn-ea"/>
                <a:cs typeface="Arial" panose="020B0604020202020204" pitchFamily="34" charset="0"/>
              </a:rPr>
              <a:t>Local authorities can vary LPT upwards by up to 25% (from 2027)</a:t>
            </a:r>
            <a:endParaRPr lang="en-IE" sz="2600" dirty="0">
              <a:solidFill>
                <a:srgbClr val="363A92"/>
              </a:solidFill>
              <a:latin typeface="+mn-lt"/>
              <a:ea typeface="+mn-ea"/>
              <a:cs typeface="Arial" panose="020B0604020202020204" pitchFamily="34" charset="0"/>
            </a:endParaRPr>
          </a:p>
          <a:p>
            <a:pPr marL="457200" lvl="0" indent="-457200">
              <a:lnSpc>
                <a:spcPct val="90000"/>
              </a:lnSpc>
              <a:spcAft>
                <a:spcPts val="1092"/>
              </a:spcAft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rgbClr val="363A92"/>
                </a:solidFill>
                <a:latin typeface="+mn-lt"/>
                <a:ea typeface="+mn-ea"/>
                <a:cs typeface="Arial" panose="020B0604020202020204" pitchFamily="34" charset="0"/>
              </a:rPr>
              <a:t>Maximum downward LPT variation will remain at 15%</a:t>
            </a:r>
            <a:endParaRPr lang="en-IE" sz="2600" dirty="0">
              <a:solidFill>
                <a:srgbClr val="363A92"/>
              </a:solidFill>
              <a:latin typeface="+mn-lt"/>
              <a:ea typeface="+mn-ea"/>
              <a:cs typeface="Arial" panose="020B0604020202020204" pitchFamily="34" charset="0"/>
            </a:endParaRPr>
          </a:p>
          <a:p>
            <a:pPr marL="457200" lvl="0" indent="-457200">
              <a:lnSpc>
                <a:spcPct val="90000"/>
              </a:lnSpc>
              <a:spcAft>
                <a:spcPts val="1092"/>
              </a:spcAft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rgbClr val="363A92"/>
                </a:solidFill>
                <a:latin typeface="+mn-lt"/>
                <a:ea typeface="+mn-ea"/>
                <a:cs typeface="Arial" panose="020B0604020202020204" pitchFamily="34" charset="0"/>
              </a:rPr>
              <a:t>LPT exemption expanded for properties damaged by defective concrete blocks</a:t>
            </a:r>
          </a:p>
          <a:p>
            <a:pPr marL="457200" lvl="0" indent="-457200">
              <a:lnSpc>
                <a:spcPct val="90000"/>
              </a:lnSpc>
              <a:spcAft>
                <a:spcPts val="1092"/>
              </a:spcAft>
              <a:buFont typeface="Arial" panose="020B0604020202020204" pitchFamily="34" charset="0"/>
              <a:buChar char="•"/>
            </a:pPr>
            <a:r>
              <a:rPr lang="en-GB" sz="2600" dirty="0" err="1">
                <a:solidFill>
                  <a:srgbClr val="363A92"/>
                </a:solidFill>
                <a:latin typeface="+mn-lt"/>
                <a:ea typeface="+mn-ea"/>
                <a:cs typeface="Arial" panose="020B0604020202020204" pitchFamily="34" charset="0"/>
              </a:rPr>
              <a:t>Eircodes</a:t>
            </a:r>
            <a:r>
              <a:rPr lang="en-GB" sz="2600" dirty="0">
                <a:solidFill>
                  <a:srgbClr val="363A92"/>
                </a:solidFill>
                <a:latin typeface="+mn-lt"/>
                <a:ea typeface="+mn-ea"/>
                <a:cs typeface="Arial" panose="020B0604020202020204" pitchFamily="34" charset="0"/>
              </a:rPr>
              <a:t> will be mandatory in LPT returns (subject to DPIA) </a:t>
            </a:r>
            <a:endParaRPr lang="en-IE" sz="2600" dirty="0">
              <a:solidFill>
                <a:srgbClr val="363A92"/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2176945-D9F3-F2D8-D849-701F480A579D}"/>
              </a:ext>
            </a:extLst>
          </p:cNvPr>
          <p:cNvSpPr txBox="1">
            <a:spLocks/>
          </p:cNvSpPr>
          <p:nvPr/>
        </p:nvSpPr>
        <p:spPr>
          <a:xfrm>
            <a:off x="767408" y="253169"/>
            <a:ext cx="9912009" cy="85679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eaLnBrk="1" hangingPunct="1">
              <a:defRPr sz="3275" b="0" i="0">
                <a:solidFill>
                  <a:srgbClr val="363A92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en-GB" sz="3600" b="1" dirty="0">
                <a:latin typeface="+mj-lt"/>
              </a:rPr>
              <a:t>New LPT Legislation</a:t>
            </a:r>
            <a:endParaRPr lang="en-IE" sz="36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14373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0A13C6-D2B8-D3F8-177B-939D7063BA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4F34393-0815-FB95-659A-7B0D3EE23836}"/>
              </a:ext>
            </a:extLst>
          </p:cNvPr>
          <p:cNvSpPr txBox="1">
            <a:spLocks/>
          </p:cNvSpPr>
          <p:nvPr/>
        </p:nvSpPr>
        <p:spPr>
          <a:xfrm>
            <a:off x="767408" y="253169"/>
            <a:ext cx="9912009" cy="85679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eaLnBrk="1" hangingPunct="1">
              <a:defRPr sz="3275" b="0" i="0">
                <a:solidFill>
                  <a:srgbClr val="363A92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en-GB" sz="3600" b="1" dirty="0">
                <a:latin typeface="+mj-lt"/>
              </a:rPr>
              <a:t>Revised Bands &amp; Charges</a:t>
            </a:r>
            <a:endParaRPr lang="en-IE" sz="3600" b="1" dirty="0">
              <a:latin typeface="+mj-lt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64BF85D-30F5-5983-EE51-771C76D74F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8773953"/>
              </p:ext>
            </p:extLst>
          </p:nvPr>
        </p:nvGraphicFramePr>
        <p:xfrm>
          <a:off x="623393" y="1109967"/>
          <a:ext cx="11017223" cy="5494866"/>
        </p:xfrm>
        <a:graphic>
          <a:graphicData uri="http://schemas.openxmlformats.org/drawingml/2006/table">
            <a:tbl>
              <a:tblPr firstRow="1" firstCol="1" bandRow="1"/>
              <a:tblGrid>
                <a:gridCol w="1374869">
                  <a:extLst>
                    <a:ext uri="{9D8B030D-6E8A-4147-A177-3AD203B41FA5}">
                      <a16:colId xmlns:a16="http://schemas.microsoft.com/office/drawing/2014/main" val="1663077017"/>
                    </a:ext>
                  </a:extLst>
                </a:gridCol>
                <a:gridCol w="3398814">
                  <a:extLst>
                    <a:ext uri="{9D8B030D-6E8A-4147-A177-3AD203B41FA5}">
                      <a16:colId xmlns:a16="http://schemas.microsoft.com/office/drawing/2014/main" val="242435133"/>
                    </a:ext>
                  </a:extLst>
                </a:gridCol>
                <a:gridCol w="1422363">
                  <a:extLst>
                    <a:ext uri="{9D8B030D-6E8A-4147-A177-3AD203B41FA5}">
                      <a16:colId xmlns:a16="http://schemas.microsoft.com/office/drawing/2014/main" val="1949352590"/>
                    </a:ext>
                  </a:extLst>
                </a:gridCol>
                <a:gridCol w="3398814">
                  <a:extLst>
                    <a:ext uri="{9D8B030D-6E8A-4147-A177-3AD203B41FA5}">
                      <a16:colId xmlns:a16="http://schemas.microsoft.com/office/drawing/2014/main" val="1694753504"/>
                    </a:ext>
                  </a:extLst>
                </a:gridCol>
                <a:gridCol w="1422363">
                  <a:extLst>
                    <a:ext uri="{9D8B030D-6E8A-4147-A177-3AD203B41FA5}">
                      <a16:colId xmlns:a16="http://schemas.microsoft.com/office/drawing/2014/main" val="2421959230"/>
                    </a:ext>
                  </a:extLst>
                </a:gridCol>
              </a:tblGrid>
              <a:tr h="2295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 </a:t>
                      </a:r>
                      <a:endParaRPr lang="en-IE" sz="14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b="1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2022-2025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b="1" kern="100">
                          <a:solidFill>
                            <a:srgbClr val="0B0C0C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2026-2030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9758634"/>
                  </a:ext>
                </a:extLst>
              </a:tr>
              <a:tr h="2295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b="1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Band No.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b="1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Valuation Band 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b="1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Charge 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LPT Valuation Band </a:t>
                      </a:r>
                      <a:endParaRPr lang="en-IE" sz="14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b="1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Charge 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8894801"/>
                  </a:ext>
                </a:extLst>
              </a:tr>
              <a:tr h="2295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1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€0 – €200,000</a:t>
                      </a:r>
                      <a:endParaRPr lang="en-IE" sz="14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€90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 €0 - €240,000</a:t>
                      </a:r>
                      <a:endParaRPr lang="en-IE" sz="14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€95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9850610"/>
                  </a:ext>
                </a:extLst>
              </a:tr>
              <a:tr h="2295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2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€200,000 – €262,500</a:t>
                      </a:r>
                      <a:endParaRPr lang="en-IE" sz="14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€225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€240,001 - €315,000</a:t>
                      </a:r>
                      <a:endParaRPr lang="en-IE" sz="14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€235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7811899"/>
                  </a:ext>
                </a:extLst>
              </a:tr>
              <a:tr h="2295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3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€262,501 – €350,000</a:t>
                      </a:r>
                      <a:endParaRPr lang="en-IE" sz="14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€315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€315,001 - €420,000</a:t>
                      </a:r>
                      <a:endParaRPr lang="en-IE" sz="14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€333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0526852"/>
                  </a:ext>
                </a:extLst>
              </a:tr>
              <a:tr h="2295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4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€350,001 – €437,500</a:t>
                      </a:r>
                      <a:endParaRPr lang="en-IE" sz="14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€405</a:t>
                      </a:r>
                      <a:endParaRPr lang="en-IE" sz="14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€420,001 - €525,000</a:t>
                      </a:r>
                      <a:endParaRPr lang="en-IE" sz="14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€428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8272658"/>
                  </a:ext>
                </a:extLst>
              </a:tr>
              <a:tr h="2295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5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€437,501 – €525,000</a:t>
                      </a:r>
                      <a:endParaRPr lang="en-IE" sz="14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€495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€525,001 - €630,000</a:t>
                      </a:r>
                      <a:endParaRPr lang="en-IE" sz="14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€523</a:t>
                      </a:r>
                      <a:endParaRPr lang="en-IE" sz="14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8672967"/>
                  </a:ext>
                </a:extLst>
              </a:tr>
              <a:tr h="2295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6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€525,001 – €612,500</a:t>
                      </a:r>
                      <a:endParaRPr lang="en-IE" sz="14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€585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€630,001 - €735,000</a:t>
                      </a:r>
                      <a:endParaRPr lang="en-IE" sz="14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€618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7453226"/>
                  </a:ext>
                </a:extLst>
              </a:tr>
              <a:tr h="2295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7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€612,501 – €700,000</a:t>
                      </a:r>
                      <a:endParaRPr lang="en-IE" sz="14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€675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€735,001 – €840,000</a:t>
                      </a:r>
                      <a:endParaRPr lang="en-IE" sz="14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€713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1336275"/>
                  </a:ext>
                </a:extLst>
              </a:tr>
              <a:tr h="2295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8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€700,001 – €787,500</a:t>
                      </a:r>
                      <a:endParaRPr lang="en-IE" sz="14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€765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€840,001 - €945,000</a:t>
                      </a:r>
                      <a:endParaRPr lang="en-IE" sz="14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€808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2995436"/>
                  </a:ext>
                </a:extLst>
              </a:tr>
              <a:tr h="2295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9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€787,501 – €875,000</a:t>
                      </a:r>
                      <a:endParaRPr lang="en-IE" sz="14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€855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€945,001 - €1,050,000</a:t>
                      </a:r>
                      <a:endParaRPr lang="en-IE" sz="14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€903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8034394"/>
                  </a:ext>
                </a:extLst>
              </a:tr>
              <a:tr h="2295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10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€875,001 – €962,500</a:t>
                      </a:r>
                      <a:endParaRPr lang="en-IE" sz="14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€945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€1,050,001 - €1,155,000</a:t>
                      </a:r>
                      <a:endParaRPr lang="en-IE" sz="14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€998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8907605"/>
                  </a:ext>
                </a:extLst>
              </a:tr>
              <a:tr h="2295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11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€962,501 – €1,050,000</a:t>
                      </a:r>
                      <a:endParaRPr lang="en-IE" sz="14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€1,035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€1,155,001 - €1,260,000 </a:t>
                      </a:r>
                      <a:endParaRPr lang="en-IE" sz="14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€1,094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3093666"/>
                  </a:ext>
                </a:extLst>
              </a:tr>
              <a:tr h="2295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12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€1,050,001 – €1,137,500</a:t>
                      </a:r>
                      <a:endParaRPr lang="en-IE" sz="14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€1,190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€1,260,001 - €1,365,000</a:t>
                      </a:r>
                      <a:endParaRPr lang="en-IE" sz="14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€1,272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8795240"/>
                  </a:ext>
                </a:extLst>
              </a:tr>
              <a:tr h="2295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13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€1,137,501 – €1,225,000</a:t>
                      </a:r>
                      <a:endParaRPr lang="en-IE" sz="14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€1,409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€1,365,001 - €1,470,000</a:t>
                      </a:r>
                      <a:endParaRPr lang="en-IE" sz="14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€1,535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2802218"/>
                  </a:ext>
                </a:extLst>
              </a:tr>
              <a:tr h="2295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14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€1,225,001 – €1,312,000</a:t>
                      </a:r>
                      <a:endParaRPr lang="en-IE" sz="14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€1,627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€1,470,001 - €1,575,000</a:t>
                      </a:r>
                      <a:endParaRPr lang="en-IE" sz="14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€1,797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4305974"/>
                  </a:ext>
                </a:extLst>
              </a:tr>
              <a:tr h="2295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15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€1,312,501 – €1,400,000</a:t>
                      </a:r>
                      <a:endParaRPr lang="en-IE" sz="14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€1,846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€1,575,001 - €1,680,000</a:t>
                      </a:r>
                      <a:endParaRPr lang="en-IE" sz="14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€2,060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9881366"/>
                  </a:ext>
                </a:extLst>
              </a:tr>
              <a:tr h="2295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16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€1,400,001 – €1,487,500</a:t>
                      </a:r>
                      <a:endParaRPr lang="en-IE" sz="14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€2,065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€1,680,001 - €1,785,000</a:t>
                      </a:r>
                      <a:endParaRPr lang="en-IE" sz="14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€2,322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705268"/>
                  </a:ext>
                </a:extLst>
              </a:tr>
              <a:tr h="2295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17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€1,487,501 – €1,575,000</a:t>
                      </a:r>
                      <a:endParaRPr lang="en-IE" sz="14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€2,284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€1,785,001 - €1,890,000</a:t>
                      </a:r>
                      <a:endParaRPr lang="en-IE" sz="14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€2,585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5519447"/>
                  </a:ext>
                </a:extLst>
              </a:tr>
              <a:tr h="2295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18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€1,575,001 – €1,662,500</a:t>
                      </a:r>
                      <a:endParaRPr lang="en-IE" sz="14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€2,502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€1,890,001 - €1,995,000</a:t>
                      </a:r>
                      <a:endParaRPr lang="en-IE" sz="14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€2,847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1852303"/>
                  </a:ext>
                </a:extLst>
              </a:tr>
              <a:tr h="2295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19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€1,662,501 – €1,750,000</a:t>
                      </a:r>
                      <a:endParaRPr lang="en-IE" sz="14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€2,721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€1,995,001 - €2,100,000</a:t>
                      </a:r>
                      <a:endParaRPr lang="en-IE" sz="14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€3,110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5115789"/>
                  </a:ext>
                </a:extLst>
              </a:tr>
              <a:tr h="6735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20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Charge for properties with a market value greater than €1.75 million is calculated based on actual value of the property</a:t>
                      </a:r>
                      <a:endParaRPr lang="en-IE" sz="14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4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Charge for properties with a market value greater than €2.1 million is calculated based on actual value of the property</a:t>
                      </a:r>
                      <a:endParaRPr lang="en-IE" sz="14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65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2700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8006643-9890-446D-29D5-F3AF491DB6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5919" y="1340768"/>
            <a:ext cx="11280161" cy="5288375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Matters to which a local authority must have regard when considering LPT Adjustment factor variation in accordance with s.20 Finance Local Property Tax Act 2012 as amended:</a:t>
            </a:r>
          </a:p>
          <a:p>
            <a:pPr marL="960438" indent="-514350">
              <a:buFont typeface="+mj-lt"/>
              <a:buAutoNum type="arabicPeriod"/>
            </a:pPr>
            <a:r>
              <a:rPr lang="en-GB" sz="2800" b="1" dirty="0"/>
              <a:t>Estimation of income &amp; expenditure </a:t>
            </a:r>
            <a:r>
              <a:rPr lang="en-GB" sz="2800" dirty="0"/>
              <a:t>in the period for which the varied rate will have effect</a:t>
            </a:r>
          </a:p>
          <a:p>
            <a:pPr marL="960438" indent="-514350">
              <a:buFont typeface="+mj-lt"/>
              <a:buAutoNum type="arabicPeriod"/>
            </a:pPr>
            <a:r>
              <a:rPr lang="en-IE" sz="2800" b="1" dirty="0"/>
              <a:t>Financial position of local authority</a:t>
            </a:r>
          </a:p>
          <a:p>
            <a:pPr marL="960438" indent="-514350">
              <a:buFont typeface="+mj-lt"/>
              <a:buAutoNum type="arabicPeriod"/>
            </a:pPr>
            <a:r>
              <a:rPr lang="en-IE" sz="2800" b="1" dirty="0"/>
              <a:t>Estimation of financial effect </a:t>
            </a:r>
            <a:r>
              <a:rPr lang="en-IE" sz="2800" dirty="0"/>
              <a:t>of varied rate</a:t>
            </a:r>
          </a:p>
          <a:p>
            <a:pPr marL="960438" indent="-514350">
              <a:buFont typeface="+mj-lt"/>
              <a:buAutoNum type="arabicPeriod"/>
            </a:pPr>
            <a:r>
              <a:rPr lang="en-IE" sz="2800" dirty="0"/>
              <a:t>Feedback from LPT </a:t>
            </a:r>
            <a:r>
              <a:rPr lang="en-IE" sz="2800" b="1" dirty="0"/>
              <a:t>public consultation </a:t>
            </a:r>
            <a:r>
              <a:rPr lang="en-IE" sz="2800" dirty="0"/>
              <a:t>process</a:t>
            </a:r>
          </a:p>
          <a:p>
            <a:pPr marL="446088"/>
            <a:endParaRPr lang="en-IE" sz="2800" dirty="0"/>
          </a:p>
          <a:p>
            <a:r>
              <a:rPr lang="en-IE" sz="2800" dirty="0"/>
              <a:t>s.20 allows members to vary the basic rate by a maximum of +/- 15%</a:t>
            </a:r>
          </a:p>
          <a:p>
            <a:r>
              <a:rPr lang="en-IE" sz="2800" dirty="0"/>
              <a:t>Basic rate adjusted from 1 November for period determined by members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094FC8-CCDE-8850-5B26-1946CD41B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408" y="253169"/>
            <a:ext cx="9912009" cy="856798"/>
          </a:xfrm>
        </p:spPr>
        <p:txBody>
          <a:bodyPr>
            <a:normAutofit/>
          </a:bodyPr>
          <a:lstStyle/>
          <a:p>
            <a:pPr algn="l"/>
            <a:r>
              <a:rPr lang="en-GB" sz="3600" b="1" dirty="0">
                <a:latin typeface="+mj-lt"/>
              </a:rPr>
              <a:t>Matters for Consideration</a:t>
            </a:r>
            <a:endParaRPr lang="en-IE" sz="36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43917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4EAB09-106A-5B5F-AB3D-A808B0099D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E5011423-03D4-D6E5-87CF-461781448FE8}"/>
              </a:ext>
            </a:extLst>
          </p:cNvPr>
          <p:cNvSpPr txBox="1">
            <a:spLocks/>
          </p:cNvSpPr>
          <p:nvPr/>
        </p:nvSpPr>
        <p:spPr>
          <a:xfrm>
            <a:off x="767408" y="476672"/>
            <a:ext cx="10225136" cy="85679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eaLnBrk="1" hangingPunct="1">
              <a:defRPr sz="3275" b="0" i="0">
                <a:solidFill>
                  <a:srgbClr val="363A92"/>
                </a:solidFill>
                <a:latin typeface="+mj-lt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3600" b="1" dirty="0"/>
              <a:t>LPT Provisional Allocation 2026</a:t>
            </a:r>
          </a:p>
          <a:p>
            <a:r>
              <a:rPr lang="en-GB" sz="2400" b="1" dirty="0"/>
              <a:t>(before any variation)</a:t>
            </a:r>
            <a:endParaRPr lang="en-IE" sz="2400" b="1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BD5F6D5-CF3B-2EC4-CE01-FA51904852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4405849"/>
              </p:ext>
            </p:extLst>
          </p:nvPr>
        </p:nvGraphicFramePr>
        <p:xfrm>
          <a:off x="623392" y="1628800"/>
          <a:ext cx="10801199" cy="4875771"/>
        </p:xfrm>
        <a:graphic>
          <a:graphicData uri="http://schemas.openxmlformats.org/drawingml/2006/table">
            <a:tbl>
              <a:tblPr firstRow="1" firstCol="1" bandRow="1"/>
              <a:tblGrid>
                <a:gridCol w="5791722">
                  <a:extLst>
                    <a:ext uri="{9D8B030D-6E8A-4147-A177-3AD203B41FA5}">
                      <a16:colId xmlns:a16="http://schemas.microsoft.com/office/drawing/2014/main" val="3792841781"/>
                    </a:ext>
                  </a:extLst>
                </a:gridCol>
                <a:gridCol w="1702669">
                  <a:extLst>
                    <a:ext uri="{9D8B030D-6E8A-4147-A177-3AD203B41FA5}">
                      <a16:colId xmlns:a16="http://schemas.microsoft.com/office/drawing/2014/main" val="1825416529"/>
                    </a:ext>
                  </a:extLst>
                </a:gridCol>
                <a:gridCol w="1596929">
                  <a:extLst>
                    <a:ext uri="{9D8B030D-6E8A-4147-A177-3AD203B41FA5}">
                      <a16:colId xmlns:a16="http://schemas.microsoft.com/office/drawing/2014/main" val="1679464945"/>
                    </a:ext>
                  </a:extLst>
                </a:gridCol>
                <a:gridCol w="1709879">
                  <a:extLst>
                    <a:ext uri="{9D8B030D-6E8A-4147-A177-3AD203B41FA5}">
                      <a16:colId xmlns:a16="http://schemas.microsoft.com/office/drawing/2014/main" val="1622611736"/>
                    </a:ext>
                  </a:extLst>
                </a:gridCol>
              </a:tblGrid>
              <a:tr h="432048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IE" sz="1800" b="1" kern="1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SDCC Provisional LPT Allocation</a:t>
                      </a:r>
                      <a:endParaRPr lang="en-IE" sz="18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6631538"/>
                  </a:ext>
                </a:extLst>
              </a:tr>
              <a:tr h="3902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IE" sz="2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800" b="1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2026</a:t>
                      </a:r>
                      <a:endParaRPr lang="en-IE" sz="18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800" b="1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2025</a:t>
                      </a:r>
                      <a:endParaRPr lang="en-IE" sz="18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8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Change</a:t>
                      </a:r>
                      <a:endParaRPr lang="en-IE" sz="18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8468024"/>
                  </a:ext>
                </a:extLst>
              </a:tr>
              <a:tr h="3902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en-IE" sz="1800" b="1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Projected Gross LPT Income for County</a:t>
                      </a:r>
                      <a:endParaRPr lang="en-IE" sz="18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55880" algn="r">
                        <a:lnSpc>
                          <a:spcPct val="107000"/>
                        </a:lnSpc>
                        <a:buNone/>
                      </a:pPr>
                      <a:r>
                        <a:rPr lang="en-IE" sz="1800" b="1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€40,331,285</a:t>
                      </a:r>
                      <a:endParaRPr lang="en-IE" sz="18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en-IE" sz="1800" b="1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€37,049,775</a:t>
                      </a:r>
                      <a:endParaRPr lang="en-IE" sz="18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en-IE" sz="1800" b="1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€3,281,510</a:t>
                      </a:r>
                      <a:endParaRPr lang="en-IE" sz="18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5186763"/>
                  </a:ext>
                </a:extLst>
              </a:tr>
              <a:tr h="4097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en-IE" sz="1800" kern="100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Allocated as follows:</a:t>
                      </a:r>
                      <a:endParaRPr lang="en-IE" sz="18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IE" sz="2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IE" sz="2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IE" sz="2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5934435"/>
                  </a:ext>
                </a:extLst>
              </a:tr>
              <a:tr h="6428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en-IE" sz="18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Assigned for discretionary purposes - including variation of basic rate</a:t>
                      </a:r>
                      <a:endParaRPr lang="en-IE" sz="18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55880" algn="r">
                        <a:lnSpc>
                          <a:spcPct val="107000"/>
                        </a:lnSpc>
                        <a:buNone/>
                      </a:pPr>
                      <a:r>
                        <a:rPr lang="en-IE" sz="18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€12,502,698</a:t>
                      </a:r>
                      <a:endParaRPr lang="en-IE" sz="18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en-IE" sz="18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€8,336,199</a:t>
                      </a:r>
                      <a:endParaRPr lang="en-IE" sz="18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en-IE" sz="18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€4,166,499</a:t>
                      </a:r>
                      <a:endParaRPr lang="en-IE" sz="18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20986"/>
                  </a:ext>
                </a:extLst>
              </a:tr>
              <a:tr h="4877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en-IE" sz="1800" kern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Baseline allocation</a:t>
                      </a:r>
                      <a:endParaRPr lang="en-IE" sz="18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55880" algn="r">
                        <a:lnSpc>
                          <a:spcPct val="107000"/>
                        </a:lnSpc>
                        <a:buNone/>
                      </a:pPr>
                      <a:r>
                        <a:rPr lang="en-IE" sz="18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€11,426,059</a:t>
                      </a:r>
                      <a:endParaRPr lang="en-IE" sz="18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en-IE" sz="18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€8,926,059</a:t>
                      </a:r>
                      <a:endParaRPr lang="en-IE" sz="18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en-IE" sz="18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€2,500,000</a:t>
                      </a:r>
                      <a:endParaRPr lang="en-IE" sz="18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1408556"/>
                  </a:ext>
                </a:extLst>
              </a:tr>
              <a:tr h="3902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en-IE" sz="18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Balance to fund housing &amp; roads projects/services</a:t>
                      </a:r>
                      <a:endParaRPr lang="en-IE" sz="18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55880" algn="r">
                        <a:lnSpc>
                          <a:spcPct val="107000"/>
                        </a:lnSpc>
                        <a:buNone/>
                      </a:pPr>
                      <a:r>
                        <a:rPr lang="en-IE" sz="18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€16,402,528</a:t>
                      </a:r>
                      <a:endParaRPr lang="en-IE" sz="18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en-IE" sz="18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€19,787,517</a:t>
                      </a:r>
                      <a:endParaRPr lang="en-IE" sz="18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en-IE" sz="1800" kern="1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-€3,384,989</a:t>
                      </a:r>
                      <a:endParaRPr lang="en-IE" sz="18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6450847"/>
                  </a:ext>
                </a:extLst>
              </a:tr>
              <a:tr h="5034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en-IE" sz="1800" b="1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LPT allocation </a:t>
                      </a:r>
                      <a:endParaRPr lang="en-IE" sz="18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55880" algn="r">
                        <a:lnSpc>
                          <a:spcPct val="107000"/>
                        </a:lnSpc>
                        <a:buNone/>
                      </a:pPr>
                      <a:r>
                        <a:rPr lang="en-IE" sz="1800" b="1" kern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€40,331,285</a:t>
                      </a:r>
                      <a:endParaRPr lang="en-IE" sz="18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en-IE" sz="1800" b="1" kern="10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€37,049,775</a:t>
                      </a:r>
                      <a:endParaRPr lang="en-IE" sz="18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en-IE" sz="1800" b="1" kern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€3,281,510</a:t>
                      </a:r>
                      <a:endParaRPr lang="en-IE" sz="18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6346346"/>
                  </a:ext>
                </a:extLst>
              </a:tr>
              <a:tr h="4292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IE" sz="2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IE" sz="2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IE" sz="2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IE" sz="2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1706424"/>
                  </a:ext>
                </a:extLst>
              </a:tr>
              <a:tr h="4097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en-IE" sz="18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Cost of variation if 15% reduction is applied </a:t>
                      </a:r>
                      <a:endParaRPr lang="en-IE" sz="18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55880" algn="r">
                        <a:lnSpc>
                          <a:spcPct val="107000"/>
                        </a:lnSpc>
                        <a:buNone/>
                      </a:pPr>
                      <a:r>
                        <a:rPr lang="en-IE" sz="18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€6,049,693</a:t>
                      </a:r>
                      <a:endParaRPr lang="en-IE" sz="18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en-IE" sz="18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€5,557,466</a:t>
                      </a:r>
                      <a:endParaRPr lang="en-IE" sz="18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en-IE" sz="18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€492,227</a:t>
                      </a:r>
                      <a:endParaRPr lang="en-IE" sz="18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1648636"/>
                  </a:ext>
                </a:extLst>
              </a:tr>
              <a:tr h="3902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en-IE" sz="18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Discretionary allocation if 15% reduction is applied</a:t>
                      </a:r>
                      <a:endParaRPr lang="en-IE" sz="18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55880" algn="r">
                        <a:lnSpc>
                          <a:spcPct val="107000"/>
                        </a:lnSpc>
                        <a:buNone/>
                      </a:pPr>
                      <a:r>
                        <a:rPr lang="en-IE" sz="18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€6,453,005</a:t>
                      </a:r>
                      <a:endParaRPr lang="en-IE" sz="18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en-IE" sz="18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€2,778,733</a:t>
                      </a:r>
                      <a:endParaRPr lang="en-IE" sz="18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en-IE" sz="18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€3,674,273</a:t>
                      </a:r>
                      <a:endParaRPr lang="en-IE" sz="18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21395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8774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EBA89C-30D7-334D-E87A-7F371030D0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9BA55-C597-262B-B3AD-AB4DFF0C3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471" y="471704"/>
            <a:ext cx="9912009" cy="856798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latin typeface="+mj-lt"/>
              </a:rPr>
              <a:t>(1) Estimation of Income &amp; Expenditure</a:t>
            </a:r>
            <a:br>
              <a:rPr lang="en-US" dirty="0"/>
            </a:br>
            <a:r>
              <a:rPr lang="en-US" sz="2200" b="1" dirty="0">
                <a:latin typeface="+mj-lt"/>
              </a:rPr>
              <a:t>(Schedule of Local Property Tax (Local Adjustment Factor) Regulations 2022)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66333CC-A74E-BC55-4D10-9E1CFD66AD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0945763"/>
              </p:ext>
            </p:extLst>
          </p:nvPr>
        </p:nvGraphicFramePr>
        <p:xfrm>
          <a:off x="731404" y="1556792"/>
          <a:ext cx="10729191" cy="4987795"/>
        </p:xfrm>
        <a:graphic>
          <a:graphicData uri="http://schemas.openxmlformats.org/drawingml/2006/table">
            <a:tbl>
              <a:tblPr firstRow="1" firstCol="1" bandRow="1"/>
              <a:tblGrid>
                <a:gridCol w="5578816">
                  <a:extLst>
                    <a:ext uri="{9D8B030D-6E8A-4147-A177-3AD203B41FA5}">
                      <a16:colId xmlns:a16="http://schemas.microsoft.com/office/drawing/2014/main" val="1459426937"/>
                    </a:ext>
                  </a:extLst>
                </a:gridCol>
                <a:gridCol w="2361724">
                  <a:extLst>
                    <a:ext uri="{9D8B030D-6E8A-4147-A177-3AD203B41FA5}">
                      <a16:colId xmlns:a16="http://schemas.microsoft.com/office/drawing/2014/main" val="124478469"/>
                    </a:ext>
                  </a:extLst>
                </a:gridCol>
                <a:gridCol w="2788651">
                  <a:extLst>
                    <a:ext uri="{9D8B030D-6E8A-4147-A177-3AD203B41FA5}">
                      <a16:colId xmlns:a16="http://schemas.microsoft.com/office/drawing/2014/main" val="1436432677"/>
                    </a:ext>
                  </a:extLst>
                </a:gridCol>
              </a:tblGrid>
              <a:tr h="282476">
                <a:tc gridSpan="3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E" sz="18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Estimation of 2026 Income &amp; Expenditure for LPT Variation Decision</a:t>
                      </a:r>
                      <a:endParaRPr lang="en-IE" sz="2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3033401"/>
                  </a:ext>
                </a:extLst>
              </a:tr>
              <a:tr h="28247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 </a:t>
                      </a:r>
                      <a:endParaRPr lang="en-IE" sz="20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E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Budget 2025</a:t>
                      </a:r>
                      <a:endParaRPr lang="en-IE" sz="2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E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Draft Budget 2026</a:t>
                      </a:r>
                      <a:endParaRPr lang="en-IE" sz="2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7378101"/>
                  </a:ext>
                </a:extLst>
              </a:tr>
              <a:tr h="282476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IE" sz="1800" b="1" u="sng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Income</a:t>
                      </a:r>
                      <a:endParaRPr lang="en-IE" sz="2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62230" algn="r">
                        <a:buNone/>
                      </a:pPr>
                      <a:r>
                        <a:rPr lang="en-GB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 </a:t>
                      </a:r>
                      <a:endParaRPr lang="en-IE" sz="2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79375" algn="r">
                        <a:buNone/>
                      </a:pPr>
                      <a:r>
                        <a:rPr lang="en-GB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 </a:t>
                      </a:r>
                      <a:endParaRPr lang="en-IE" sz="2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2125652"/>
                  </a:ext>
                </a:extLst>
              </a:tr>
              <a:tr h="282476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IE" sz="1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Commercial Rates</a:t>
                      </a:r>
                      <a:endParaRPr lang="en-IE" sz="2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62230" algn="r">
                        <a:buNone/>
                      </a:pPr>
                      <a:r>
                        <a:rPr lang="en-IE" sz="18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-153,170,200 </a:t>
                      </a:r>
                      <a:endParaRPr lang="en-IE" sz="2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79375" algn="r">
                        <a:buNone/>
                      </a:pPr>
                      <a:r>
                        <a:rPr lang="en-IE" sz="18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-158,770,500 </a:t>
                      </a:r>
                      <a:endParaRPr lang="en-IE" sz="2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0314374"/>
                  </a:ext>
                </a:extLst>
              </a:tr>
              <a:tr h="282476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IE" sz="1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Local Property Tax</a:t>
                      </a:r>
                      <a:endParaRPr lang="en-IE" sz="2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62230" algn="r">
                        <a:buNone/>
                      </a:pPr>
                      <a:r>
                        <a:rPr lang="en-IE" sz="18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-11,704,800 </a:t>
                      </a:r>
                      <a:endParaRPr lang="en-IE" sz="2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79375" algn="r">
                        <a:buNone/>
                      </a:pPr>
                      <a:r>
                        <a:rPr lang="en-IE" sz="18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-23,928,757 </a:t>
                      </a:r>
                      <a:endParaRPr lang="en-IE" sz="2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7294703"/>
                  </a:ext>
                </a:extLst>
              </a:tr>
              <a:tr h="282476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IE" sz="1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Grants and Subsidies</a:t>
                      </a:r>
                      <a:endParaRPr lang="en-IE" sz="2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62230" algn="r">
                        <a:buNone/>
                      </a:pPr>
                      <a:r>
                        <a:rPr lang="en-IE" sz="18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-157,317,000 </a:t>
                      </a:r>
                      <a:endParaRPr lang="en-IE" sz="2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79375" algn="r">
                        <a:buNone/>
                      </a:pPr>
                      <a:r>
                        <a:rPr lang="en-IE" sz="18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-171,142,900 </a:t>
                      </a:r>
                      <a:endParaRPr lang="en-IE" sz="2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5001626"/>
                  </a:ext>
                </a:extLst>
              </a:tr>
              <a:tr h="282476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IE" sz="1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Other Income</a:t>
                      </a:r>
                      <a:endParaRPr lang="en-IE" sz="2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62230" algn="r">
                        <a:buNone/>
                      </a:pPr>
                      <a:r>
                        <a:rPr lang="en-IE" sz="18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-69,750,200 </a:t>
                      </a:r>
                      <a:endParaRPr lang="en-IE" sz="2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79375" algn="r">
                        <a:buNone/>
                      </a:pPr>
                      <a:r>
                        <a:rPr lang="en-IE" sz="18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-73,347,200 </a:t>
                      </a:r>
                      <a:endParaRPr lang="en-IE" sz="2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7193911"/>
                  </a:ext>
                </a:extLst>
              </a:tr>
              <a:tr h="282476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IE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Total Income</a:t>
                      </a:r>
                      <a:endParaRPr lang="en-IE" sz="2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62230" algn="r">
                        <a:buNone/>
                      </a:pPr>
                      <a:r>
                        <a:rPr lang="en-IE" sz="1800" b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-391,942,200 </a:t>
                      </a:r>
                      <a:endParaRPr lang="en-IE" sz="2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79375" algn="r">
                        <a:buNone/>
                      </a:pPr>
                      <a:r>
                        <a:rPr lang="en-IE" sz="1800" b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-427,189,357 </a:t>
                      </a:r>
                      <a:endParaRPr lang="en-IE" sz="2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2609516"/>
                  </a:ext>
                </a:extLst>
              </a:tr>
              <a:tr h="282476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IE" sz="1800" b="1" u="sng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Expenditure</a:t>
                      </a:r>
                      <a:endParaRPr lang="en-IE" sz="2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62230" algn="r">
                        <a:buNone/>
                      </a:pPr>
                      <a:r>
                        <a:rPr lang="en-GB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 </a:t>
                      </a:r>
                      <a:endParaRPr lang="en-IE" sz="2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79375" algn="r">
                        <a:buNone/>
                      </a:pPr>
                      <a:r>
                        <a:rPr lang="en-GB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 </a:t>
                      </a:r>
                      <a:endParaRPr lang="en-IE" sz="2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6819720"/>
                  </a:ext>
                </a:extLst>
              </a:tr>
              <a:tr h="282476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IE" sz="1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Payroll Expenses</a:t>
                      </a:r>
                      <a:endParaRPr lang="en-IE" sz="2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62230" algn="r">
                        <a:buNone/>
                      </a:pPr>
                      <a:r>
                        <a:rPr lang="en-IE" sz="1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101,908,800 </a:t>
                      </a:r>
                      <a:endParaRPr lang="en-IE" sz="2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79375" algn="r">
                        <a:buNone/>
                      </a:pPr>
                      <a:r>
                        <a:rPr lang="en-IE" sz="1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108,297,800 </a:t>
                      </a:r>
                      <a:endParaRPr lang="en-IE" sz="2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6402934"/>
                  </a:ext>
                </a:extLst>
              </a:tr>
              <a:tr h="282476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IE" sz="1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Loan Interest and Principal Paid</a:t>
                      </a:r>
                      <a:endParaRPr lang="en-IE" sz="2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62230" algn="r">
                        <a:buNone/>
                      </a:pPr>
                      <a:r>
                        <a:rPr lang="en-IE" sz="1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10,688,400 </a:t>
                      </a:r>
                      <a:endParaRPr lang="en-IE" sz="2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79375" algn="r">
                        <a:buNone/>
                      </a:pPr>
                      <a:r>
                        <a:rPr lang="en-IE" sz="1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10,468,900 </a:t>
                      </a:r>
                      <a:endParaRPr lang="en-IE" sz="2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3941920"/>
                  </a:ext>
                </a:extLst>
              </a:tr>
              <a:tr h="282476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IE" sz="1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Social benefits (transfer to households)</a:t>
                      </a:r>
                      <a:endParaRPr lang="en-IE" sz="2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62230" algn="r">
                        <a:buNone/>
                      </a:pPr>
                      <a:r>
                        <a:rPr lang="en-IE" sz="1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109,206,700 </a:t>
                      </a:r>
                      <a:endParaRPr lang="en-IE" sz="2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79375" algn="r">
                        <a:buNone/>
                      </a:pPr>
                      <a:r>
                        <a:rPr lang="en-IE" sz="1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117,209,400 </a:t>
                      </a:r>
                      <a:endParaRPr lang="en-IE" sz="2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8816756"/>
                  </a:ext>
                </a:extLst>
              </a:tr>
              <a:tr h="282476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IE" sz="1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Capital Grants Paid</a:t>
                      </a:r>
                      <a:endParaRPr lang="en-IE" sz="2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62230" algn="r">
                        <a:buNone/>
                      </a:pPr>
                      <a:r>
                        <a:rPr lang="en-IE" sz="1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8,264,200 </a:t>
                      </a:r>
                      <a:endParaRPr lang="en-IE" sz="2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79375" algn="r">
                        <a:buNone/>
                      </a:pPr>
                      <a:r>
                        <a:rPr lang="en-IE" sz="1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8,755,000 </a:t>
                      </a:r>
                      <a:endParaRPr lang="en-IE" sz="2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8294344"/>
                  </a:ext>
                </a:extLst>
              </a:tr>
              <a:tr h="282476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IE" sz="1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Other Expenditure</a:t>
                      </a:r>
                      <a:endParaRPr lang="en-IE" sz="2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62230" algn="r">
                        <a:buNone/>
                      </a:pPr>
                      <a:r>
                        <a:rPr lang="en-IE" sz="1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161,874,100 </a:t>
                      </a:r>
                      <a:endParaRPr lang="en-IE" sz="2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79375" algn="r">
                        <a:buNone/>
                      </a:pPr>
                      <a:r>
                        <a:rPr lang="en-IE" sz="1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182,458,257 </a:t>
                      </a:r>
                      <a:endParaRPr lang="en-IE" sz="2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8830669"/>
                  </a:ext>
                </a:extLst>
              </a:tr>
              <a:tr h="282476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IE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Total Expenditure</a:t>
                      </a:r>
                      <a:endParaRPr lang="en-IE" sz="2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62230" algn="r">
                        <a:buNone/>
                      </a:pPr>
                      <a:r>
                        <a:rPr lang="en-IE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391,942,200 </a:t>
                      </a:r>
                      <a:endParaRPr lang="en-IE" sz="2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79375" algn="r">
                        <a:buNone/>
                      </a:pPr>
                      <a:r>
                        <a:rPr lang="en-IE" sz="18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427,189,357 </a:t>
                      </a:r>
                      <a:endParaRPr lang="en-IE" sz="20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098612"/>
                  </a:ext>
                </a:extLst>
              </a:tr>
              <a:tr h="750655">
                <a:tc gridSpan="3"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IE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*2026 LPT income is based on 2025 revenue allocation with no reduction in basic LPT rate for 2026.  Any decision to vary LPT will be reflected in a corresponding change in 'Other Expenditure'.</a:t>
                      </a:r>
                      <a:endParaRPr lang="en-IE" sz="20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99729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9460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319D5-25D2-5CD2-CF58-8802DE653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404664"/>
            <a:ext cx="9912009" cy="856798"/>
          </a:xfrm>
        </p:spPr>
        <p:txBody>
          <a:bodyPr>
            <a:noAutofit/>
          </a:bodyPr>
          <a:lstStyle/>
          <a:p>
            <a:r>
              <a:rPr lang="en-GB" sz="3600" b="1" dirty="0"/>
              <a:t>(2) Financial Position</a:t>
            </a:r>
            <a:br>
              <a:rPr lang="en-GB" sz="3600" b="1" dirty="0"/>
            </a:br>
            <a:r>
              <a:rPr lang="en-GB" sz="2000" b="1" dirty="0"/>
              <a:t>Schedule 2 of Local Property Tax (Local Adjustment Factor) Regulations 2022</a:t>
            </a:r>
            <a:endParaRPr lang="en-IE" sz="3600" b="1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5D3BF7F-580F-3403-58D5-8FE6A8D028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8825336"/>
              </p:ext>
            </p:extLst>
          </p:nvPr>
        </p:nvGraphicFramePr>
        <p:xfrm>
          <a:off x="2279576" y="1556792"/>
          <a:ext cx="7416824" cy="4601799"/>
        </p:xfrm>
        <a:graphic>
          <a:graphicData uri="http://schemas.openxmlformats.org/drawingml/2006/table">
            <a:tbl>
              <a:tblPr/>
              <a:tblGrid>
                <a:gridCol w="5007537">
                  <a:extLst>
                    <a:ext uri="{9D8B030D-6E8A-4147-A177-3AD203B41FA5}">
                      <a16:colId xmlns:a16="http://schemas.microsoft.com/office/drawing/2014/main" val="4184230099"/>
                    </a:ext>
                  </a:extLst>
                </a:gridCol>
                <a:gridCol w="2409287">
                  <a:extLst>
                    <a:ext uri="{9D8B030D-6E8A-4147-A177-3AD203B41FA5}">
                      <a16:colId xmlns:a16="http://schemas.microsoft.com/office/drawing/2014/main" val="292184317"/>
                    </a:ext>
                  </a:extLst>
                </a:gridCol>
              </a:tblGrid>
              <a:tr h="391749">
                <a:tc gridSpan="2">
                  <a:txBody>
                    <a:bodyPr/>
                    <a:lstStyle/>
                    <a:p>
                      <a:pPr algn="ctr" fontAlgn="ctr"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GB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SDCC Financial Position as at 31/03/2025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9930124"/>
                  </a:ext>
                </a:extLst>
              </a:tr>
              <a:tr h="22431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IE" sz="1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ASSETS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46088" indent="0" algn="l" fontAlgn="ctr">
                        <a:buNone/>
                      </a:pPr>
                      <a:r>
                        <a:rPr lang="en-I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6077578"/>
                  </a:ext>
                </a:extLst>
              </a:tr>
              <a:tr h="24866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IE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Current Assets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46088" indent="0" algn="l" eaLnBrk="1" fontAlgn="ctr" hangingPunct="1">
                        <a:buNone/>
                      </a:pPr>
                      <a:r>
                        <a:rPr lang="en-I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€   767,273,909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4573708"/>
                  </a:ext>
                </a:extLst>
              </a:tr>
              <a:tr h="23903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I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General Revenue Reserve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46088" indent="0" algn="l" eaLnBrk="1" fontAlgn="ctr" hangingPunct="1">
                        <a:buNone/>
                      </a:pPr>
                      <a:r>
                        <a:rPr lang="en-I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€     22,614,954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4294783"/>
                  </a:ext>
                </a:extLst>
              </a:tr>
              <a:tr h="24866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IE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Loans receivable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46088" indent="0" algn="l" eaLnBrk="1" fontAlgn="ctr" hangingPunct="1">
                        <a:buNone/>
                      </a:pPr>
                      <a:r>
                        <a:rPr lang="en-I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€   359,334,375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2343575"/>
                  </a:ext>
                </a:extLst>
              </a:tr>
              <a:tr h="24866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IE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46088" indent="0" algn="l" eaLnBrk="1" fontAlgn="ctr" hangingPunct="1">
                        <a:buNone/>
                      </a:pPr>
                      <a:r>
                        <a:rPr lang="en-I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1964592"/>
                  </a:ext>
                </a:extLst>
              </a:tr>
              <a:tr h="24866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I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LIABILITIES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46088" indent="0" algn="l" eaLnBrk="1" fontAlgn="ctr" hangingPunct="1">
                        <a:buNone/>
                      </a:pPr>
                      <a:r>
                        <a:rPr lang="en-I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7893514"/>
                  </a:ext>
                </a:extLst>
              </a:tr>
              <a:tr h="24866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IE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Current Liabilities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46088" indent="0" algn="l" eaLnBrk="1" fontAlgn="ctr" hangingPunct="1">
                        <a:buNone/>
                      </a:pPr>
                      <a:r>
                        <a:rPr lang="en-I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€   227,625,352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5207909"/>
                  </a:ext>
                </a:extLst>
              </a:tr>
              <a:tr h="24866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General Revenue Reserve (if Deficit)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46088" indent="0" algn="l" eaLnBrk="1" fontAlgn="ctr" hangingPunct="1">
                        <a:buNone/>
                      </a:pPr>
                      <a:r>
                        <a:rPr lang="en-I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6385105"/>
                  </a:ext>
                </a:extLst>
              </a:tr>
              <a:tr h="24866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IE" sz="18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Loans Payable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46088" indent="0" algn="l" eaLnBrk="1" fontAlgn="ctr" hangingPunct="1">
                        <a:buNone/>
                      </a:pPr>
                      <a:r>
                        <a:rPr lang="en-I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8087299"/>
                  </a:ext>
                </a:extLst>
              </a:tr>
              <a:tr h="24866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IE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Voluntary housing/mortgage loans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46088" indent="0" algn="l" eaLnBrk="1" fontAlgn="ctr" hangingPunct="1">
                        <a:buNone/>
                      </a:pPr>
                      <a:r>
                        <a:rPr lang="en-I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€     98,832,587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6985184"/>
                  </a:ext>
                </a:extLst>
              </a:tr>
              <a:tr h="24866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IE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Non mortgage loans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46088" indent="0" algn="l" eaLnBrk="1" fontAlgn="ctr" hangingPunct="1">
                        <a:buNone/>
                      </a:pPr>
                      <a:r>
                        <a:rPr lang="en-I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€     32,780,571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3330388"/>
                  </a:ext>
                </a:extLst>
              </a:tr>
              <a:tr h="24866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IE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9820722"/>
                  </a:ext>
                </a:extLst>
              </a:tr>
              <a:tr h="24866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IE" sz="1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INDICATORS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8879068"/>
                  </a:ext>
                </a:extLst>
              </a:tr>
              <a:tr h="28002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Ratio of loans payable to revenue income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6864861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Ratio of current assets to current liabilities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3.3:1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94779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7530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D8148ED-9585-53FD-3926-DA74D0B880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C13E4-2B21-B7E3-8950-9123278CA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332656"/>
            <a:ext cx="9767993" cy="720080"/>
          </a:xfrm>
        </p:spPr>
        <p:txBody>
          <a:bodyPr>
            <a:normAutofit/>
          </a:bodyPr>
          <a:lstStyle/>
          <a:p>
            <a:r>
              <a:rPr lang="en-GB" sz="3600" b="1" dirty="0"/>
              <a:t>(3) </a:t>
            </a:r>
            <a:r>
              <a:rPr lang="en-IE" sz="3600" b="1" dirty="0"/>
              <a:t>Estimation of Financial Effect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219D8A2-3A26-46DF-96A5-955BF8943C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0673557"/>
              </p:ext>
            </p:extLst>
          </p:nvPr>
        </p:nvGraphicFramePr>
        <p:xfrm>
          <a:off x="551384" y="1124744"/>
          <a:ext cx="10873208" cy="5544612"/>
        </p:xfrm>
        <a:graphic>
          <a:graphicData uri="http://schemas.openxmlformats.org/drawingml/2006/table">
            <a:tbl>
              <a:tblPr/>
              <a:tblGrid>
                <a:gridCol w="7570029">
                  <a:extLst>
                    <a:ext uri="{9D8B030D-6E8A-4147-A177-3AD203B41FA5}">
                      <a16:colId xmlns:a16="http://schemas.microsoft.com/office/drawing/2014/main" val="373237756"/>
                    </a:ext>
                  </a:extLst>
                </a:gridCol>
                <a:gridCol w="1739224">
                  <a:extLst>
                    <a:ext uri="{9D8B030D-6E8A-4147-A177-3AD203B41FA5}">
                      <a16:colId xmlns:a16="http://schemas.microsoft.com/office/drawing/2014/main" val="1191283141"/>
                    </a:ext>
                  </a:extLst>
                </a:gridCol>
                <a:gridCol w="1563955">
                  <a:extLst>
                    <a:ext uri="{9D8B030D-6E8A-4147-A177-3AD203B41FA5}">
                      <a16:colId xmlns:a16="http://schemas.microsoft.com/office/drawing/2014/main" val="1120884906"/>
                    </a:ext>
                  </a:extLst>
                </a:gridCol>
              </a:tblGrid>
              <a:tr h="61665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E" sz="2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LPT 2026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Discretionary  Allocation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2957032"/>
                  </a:ext>
                </a:extLst>
              </a:tr>
              <a:tr h="353229"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en-I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Local Property Tax 2026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€40,331,285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3540371"/>
                  </a:ext>
                </a:extLst>
              </a:tr>
              <a:tr h="353229"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Funding for housing &amp; roads projects/services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-€16,402,528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757593"/>
                  </a:ext>
                </a:extLst>
              </a:tr>
              <a:tr h="353229"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en-I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Baseline allocation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i="0" u="sng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-€11,426,059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7238596"/>
                  </a:ext>
                </a:extLst>
              </a:tr>
              <a:tr h="374077"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Available for local activities &amp; projects if no change to LPT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€12,502,698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€12,502,698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3159746"/>
                  </a:ext>
                </a:extLst>
              </a:tr>
              <a:tr h="353229">
                <a:tc>
                  <a:txBody>
                    <a:bodyPr/>
                    <a:lstStyle/>
                    <a:p>
                      <a:pPr marL="85725" indent="0" algn="l" eaLnBrk="1" fontAlgn="ctr" hangingPunct="1"/>
                      <a:r>
                        <a:rPr lang="en-I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0917910"/>
                  </a:ext>
                </a:extLst>
              </a:tr>
              <a:tr h="315134">
                <a:tc>
                  <a:txBody>
                    <a:bodyPr/>
                    <a:lstStyle/>
                    <a:p>
                      <a:pPr marL="85725" indent="0" algn="l" eaLnBrk="1" fontAlgn="ctr" hangingPunct="1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Projected cost of 5% local adjustment factor reduction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-€2,016,564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€10,486,134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5318783"/>
                  </a:ext>
                </a:extLst>
              </a:tr>
              <a:tr h="353229">
                <a:tc>
                  <a:txBody>
                    <a:bodyPr/>
                    <a:lstStyle/>
                    <a:p>
                      <a:pPr marL="85725" indent="0" algn="l" eaLnBrk="1" fontAlgn="ctr" hangingPunct="1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Projected cost of 7.5% local adjustment factor reduction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eaLnBrk="1" fontAlgn="ctr" hangingPunct="1"/>
                      <a:r>
                        <a:rPr lang="en-IE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-€3,024,846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€9,477,852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4378795"/>
                  </a:ext>
                </a:extLst>
              </a:tr>
              <a:tr h="353229">
                <a:tc>
                  <a:txBody>
                    <a:bodyPr/>
                    <a:lstStyle/>
                    <a:p>
                      <a:pPr marL="85725" indent="0" algn="l" eaLnBrk="1" fontAlgn="ctr" hangingPunct="1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Projected cost of 10% local adjustment factor reduction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-€4,033,129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€8,469,569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2550426"/>
                  </a:ext>
                </a:extLst>
              </a:tr>
              <a:tr h="353229">
                <a:tc>
                  <a:txBody>
                    <a:bodyPr/>
                    <a:lstStyle/>
                    <a:p>
                      <a:pPr marL="85725" indent="0" algn="l" eaLnBrk="1" fontAlgn="ctr" hangingPunct="1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Projected cost of 12.5% local adjustment factor reduction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-€5,041,411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€7,461,287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4485416"/>
                  </a:ext>
                </a:extLst>
              </a:tr>
              <a:tr h="353229">
                <a:tc>
                  <a:txBody>
                    <a:bodyPr/>
                    <a:lstStyle/>
                    <a:p>
                      <a:pPr marL="85725" indent="0" algn="l" eaLnBrk="1" fontAlgn="ctr" hangingPunct="1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Projected cost of 15% local adjustment factor reduction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-€6,049,693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€6,453,005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7609192"/>
                  </a:ext>
                </a:extLst>
              </a:tr>
              <a:tr h="353229">
                <a:tc>
                  <a:txBody>
                    <a:bodyPr/>
                    <a:lstStyle/>
                    <a:p>
                      <a:pPr marL="85725" indent="0" algn="l" eaLnBrk="1" fontAlgn="ctr" hangingPunct="1"/>
                      <a:r>
                        <a:rPr lang="en-I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0021157"/>
                  </a:ext>
                </a:extLst>
              </a:tr>
              <a:tr h="353229">
                <a:tc>
                  <a:txBody>
                    <a:bodyPr/>
                    <a:lstStyle/>
                    <a:p>
                      <a:pPr marL="85725" indent="0" algn="l" eaLnBrk="1" fontAlgn="ctr" hangingPunct="1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Projected additional income from 5% local adjustment factor increase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€2,016,564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€14,519,262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6537444"/>
                  </a:ext>
                </a:extLst>
              </a:tr>
              <a:tr h="353229">
                <a:tc>
                  <a:txBody>
                    <a:bodyPr/>
                    <a:lstStyle/>
                    <a:p>
                      <a:pPr marL="85725" indent="0" algn="l" eaLnBrk="1" fontAlgn="ctr" hangingPunct="1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Projected additional income from 10% local adjustment factor increase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€4,033,129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€16,535,827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0934170"/>
                  </a:ext>
                </a:extLst>
              </a:tr>
              <a:tr h="353229">
                <a:tc>
                  <a:txBody>
                    <a:bodyPr/>
                    <a:lstStyle/>
                    <a:p>
                      <a:pPr marL="85725" indent="0" algn="l" eaLnBrk="1" fontAlgn="ctr" hangingPunct="1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Projected additional income from 15% local adjustment factor increase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€6,049,693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€18,552,391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90031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84033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09ABFB0-D123-12C2-FCE2-4C6F95A6F7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D0E12-754D-AD74-562D-5DEFC1E4A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332656"/>
            <a:ext cx="9767993" cy="720080"/>
          </a:xfrm>
        </p:spPr>
        <p:txBody>
          <a:bodyPr>
            <a:normAutofit/>
          </a:bodyPr>
          <a:lstStyle/>
          <a:p>
            <a:r>
              <a:rPr lang="en-GB" sz="3600" b="1" dirty="0"/>
              <a:t>(3) </a:t>
            </a:r>
            <a:r>
              <a:rPr lang="en-IE" sz="3600" b="1" dirty="0"/>
              <a:t>Estimation of Financial Effect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1E12B77-69FA-FF77-F08B-39EC41A46C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2240876"/>
              </p:ext>
            </p:extLst>
          </p:nvPr>
        </p:nvGraphicFramePr>
        <p:xfrm>
          <a:off x="479376" y="1340768"/>
          <a:ext cx="11233248" cy="1307264"/>
        </p:xfrm>
        <a:graphic>
          <a:graphicData uri="http://schemas.openxmlformats.org/drawingml/2006/table">
            <a:tbl>
              <a:tblPr firstRow="1" firstCol="1" bandRow="1"/>
              <a:tblGrid>
                <a:gridCol w="1224136">
                  <a:extLst>
                    <a:ext uri="{9D8B030D-6E8A-4147-A177-3AD203B41FA5}">
                      <a16:colId xmlns:a16="http://schemas.microsoft.com/office/drawing/2014/main" val="3626638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9415153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890512472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760355451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877798159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85015267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153658457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063872751"/>
                    </a:ext>
                  </a:extLst>
                </a:gridCol>
              </a:tblGrid>
              <a:tr h="432048">
                <a:tc gridSpan="8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IE" sz="1800" b="1" kern="1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Projected 2026 SDCC LPT Income Variation</a:t>
                      </a:r>
                      <a:endParaRPr lang="en-IE" sz="18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365984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GB" sz="1800" b="1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Variation</a:t>
                      </a:r>
                      <a:endParaRPr lang="en-IE" sz="18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±1%</a:t>
                      </a:r>
                      <a:endParaRPr lang="en-IE" sz="18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GB" sz="18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±2.5%</a:t>
                      </a:r>
                      <a:endParaRPr lang="en-IE" sz="18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GB" sz="18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±5%</a:t>
                      </a:r>
                      <a:endParaRPr lang="en-IE" sz="18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GB" sz="18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±7.5%</a:t>
                      </a:r>
                      <a:endParaRPr lang="en-IE" sz="18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GB" sz="18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±10%</a:t>
                      </a:r>
                      <a:endParaRPr lang="en-IE" sz="18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GB" sz="18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±12.5%</a:t>
                      </a:r>
                      <a:endParaRPr lang="en-IE" sz="18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GB" sz="18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±15%</a:t>
                      </a:r>
                      <a:endParaRPr lang="en-IE" sz="18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8484961"/>
                  </a:ext>
                </a:extLst>
              </a:tr>
              <a:tr h="4431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GB" sz="1800" b="1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</a:t>
                      </a:r>
                      <a:endParaRPr lang="en-IE" sz="1800" kern="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±</a:t>
                      </a:r>
                      <a:r>
                        <a:rPr lang="en-IE" sz="18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€403,313</a:t>
                      </a:r>
                      <a:endParaRPr lang="en-IE" sz="18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±</a:t>
                      </a:r>
                      <a:r>
                        <a:rPr lang="en-IE" sz="18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€1,008,282</a:t>
                      </a:r>
                      <a:endParaRPr lang="en-IE" sz="18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±</a:t>
                      </a:r>
                      <a:r>
                        <a:rPr lang="en-IE" sz="18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€2,016,564</a:t>
                      </a:r>
                      <a:endParaRPr lang="en-IE" sz="18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±</a:t>
                      </a:r>
                      <a:r>
                        <a:rPr lang="en-IE" sz="18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€3,024,846</a:t>
                      </a:r>
                      <a:endParaRPr lang="en-IE" sz="18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±</a:t>
                      </a:r>
                      <a:r>
                        <a:rPr lang="en-IE" sz="18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€4,033,129</a:t>
                      </a:r>
                      <a:endParaRPr lang="en-IE" sz="18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±</a:t>
                      </a:r>
                      <a:r>
                        <a:rPr lang="en-IE" sz="18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€5,041,411</a:t>
                      </a:r>
                      <a:endParaRPr lang="en-IE" sz="18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±</a:t>
                      </a:r>
                      <a:r>
                        <a:rPr lang="en-IE" sz="18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€6,049,693</a:t>
                      </a:r>
                      <a:endParaRPr lang="en-IE" sz="1800" kern="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7907795"/>
                  </a:ext>
                </a:extLst>
              </a:tr>
            </a:tbl>
          </a:graphicData>
        </a:graphic>
      </p:graphicFrame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CAF14ED6-8410-7B05-428D-12C30AC8E0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9614" y="3212976"/>
            <a:ext cx="11136146" cy="3528392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2400" b="1" u="sng" dirty="0"/>
              <a:t>Impact on households: e.g. -7.5% &amp; -15% Variation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2400" dirty="0"/>
              <a:t>Properties with values of </a:t>
            </a:r>
            <a:r>
              <a:rPr lang="en-GB" sz="2400" b="1" u="sng" dirty="0"/>
              <a:t>≤ €630k </a:t>
            </a:r>
            <a:r>
              <a:rPr lang="en-GB" sz="2400" dirty="0"/>
              <a:t>(approx. 87% of all properties)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2400" dirty="0"/>
              <a:t>0%: ≤ €523 year / ≤ €43.58 month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2400" dirty="0"/>
              <a:t>-7.5%: ≤ €484 year / ≤ €40.33 month </a:t>
            </a:r>
            <a:r>
              <a:rPr lang="en-GB" sz="2400" dirty="0">
                <a:solidFill>
                  <a:srgbClr val="FF0000"/>
                </a:solidFill>
              </a:rPr>
              <a:t>saving ≤ €3.25/month (total cost €3.025m)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2400" dirty="0"/>
              <a:t>-15%: ≤ €445 year / ≤ €37.08 month </a:t>
            </a:r>
            <a:r>
              <a:rPr lang="en-GB" sz="2400" dirty="0">
                <a:solidFill>
                  <a:srgbClr val="FF0000"/>
                </a:solidFill>
              </a:rPr>
              <a:t>saving ≤ €6.50/month (total cost of €6.05m)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84CA8F0-1FA3-5423-3A59-72DE8FE0BD5B}"/>
              </a:ext>
            </a:extLst>
          </p:cNvPr>
          <p:cNvSpPr/>
          <p:nvPr/>
        </p:nvSpPr>
        <p:spPr>
          <a:xfrm>
            <a:off x="5807968" y="1700808"/>
            <a:ext cx="1656184" cy="1152128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dash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417C768-BED0-7CEA-3C81-4C219B4DC0C4}"/>
              </a:ext>
            </a:extLst>
          </p:cNvPr>
          <p:cNvSpPr/>
          <p:nvPr/>
        </p:nvSpPr>
        <p:spPr>
          <a:xfrm>
            <a:off x="10208840" y="1674556"/>
            <a:ext cx="1656184" cy="1152128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dash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313815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SDCC Master">
  <a:themeElements>
    <a:clrScheme name="Custom 2">
      <a:dk1>
        <a:srgbClr val="000000"/>
      </a:dk1>
      <a:lt1>
        <a:srgbClr val="FFFFFF"/>
      </a:lt1>
      <a:dk2>
        <a:srgbClr val="271B5B"/>
      </a:dk2>
      <a:lt2>
        <a:srgbClr val="BFC2C7"/>
      </a:lt2>
      <a:accent1>
        <a:srgbClr val="363A92"/>
      </a:accent1>
      <a:accent2>
        <a:srgbClr val="F26959"/>
      </a:accent2>
      <a:accent3>
        <a:srgbClr val="79D750"/>
      </a:accent3>
      <a:accent4>
        <a:srgbClr val="9D7EB8"/>
      </a:accent4>
      <a:accent5>
        <a:srgbClr val="7DA6D7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148F0392-F9A1-44C7-98F0-21A56353EFDD}" vid="{CBA25A10-BD21-4647-AA9E-15942D8B047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ustom 2">
    <a:dk1>
      <a:srgbClr val="000000"/>
    </a:dk1>
    <a:lt1>
      <a:srgbClr val="FFFFFF"/>
    </a:lt1>
    <a:dk2>
      <a:srgbClr val="271B5B"/>
    </a:dk2>
    <a:lt2>
      <a:srgbClr val="BFC2C7"/>
    </a:lt2>
    <a:accent1>
      <a:srgbClr val="363A92"/>
    </a:accent1>
    <a:accent2>
      <a:srgbClr val="F26959"/>
    </a:accent2>
    <a:accent3>
      <a:srgbClr val="79D750"/>
    </a:accent3>
    <a:accent4>
      <a:srgbClr val="9D7EB8"/>
    </a:accent4>
    <a:accent5>
      <a:srgbClr val="7DA6D7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Custom 2">
    <a:dk1>
      <a:srgbClr val="000000"/>
    </a:dk1>
    <a:lt1>
      <a:srgbClr val="FFFFFF"/>
    </a:lt1>
    <a:dk2>
      <a:srgbClr val="271B5B"/>
    </a:dk2>
    <a:lt2>
      <a:srgbClr val="BFC2C7"/>
    </a:lt2>
    <a:accent1>
      <a:srgbClr val="363A92"/>
    </a:accent1>
    <a:accent2>
      <a:srgbClr val="F26959"/>
    </a:accent2>
    <a:accent3>
      <a:srgbClr val="79D750"/>
    </a:accent3>
    <a:accent4>
      <a:srgbClr val="9D7EB8"/>
    </a:accent4>
    <a:accent5>
      <a:srgbClr val="7DA6D7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Custom 2">
    <a:dk1>
      <a:srgbClr val="000000"/>
    </a:dk1>
    <a:lt1>
      <a:srgbClr val="FFFFFF"/>
    </a:lt1>
    <a:dk2>
      <a:srgbClr val="271B5B"/>
    </a:dk2>
    <a:lt2>
      <a:srgbClr val="BFC2C7"/>
    </a:lt2>
    <a:accent1>
      <a:srgbClr val="363A92"/>
    </a:accent1>
    <a:accent2>
      <a:srgbClr val="F26959"/>
    </a:accent2>
    <a:accent3>
      <a:srgbClr val="79D750"/>
    </a:accent3>
    <a:accent4>
      <a:srgbClr val="9D7EB8"/>
    </a:accent4>
    <a:accent5>
      <a:srgbClr val="7DA6D7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4319</TotalTime>
  <Words>2331</Words>
  <Application>Microsoft Office PowerPoint</Application>
  <PresentationFormat>Widescreen</PresentationFormat>
  <Paragraphs>660</Paragraphs>
  <Slides>16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Verdana</vt:lpstr>
      <vt:lpstr>SDCC Master</vt:lpstr>
      <vt:lpstr>Local Property Tax 2026</vt:lpstr>
      <vt:lpstr>PowerPoint Presentation</vt:lpstr>
      <vt:lpstr>PowerPoint Presentation</vt:lpstr>
      <vt:lpstr>Matters for Consideration</vt:lpstr>
      <vt:lpstr>PowerPoint Presentation</vt:lpstr>
      <vt:lpstr>(1) Estimation of Income &amp; Expenditure (Schedule of Local Property Tax (Local Adjustment Factor) Regulations 2022)</vt:lpstr>
      <vt:lpstr>(2) Financial Position Schedule 2 of Local Property Tax (Local Adjustment Factor) Regulations 2022</vt:lpstr>
      <vt:lpstr>(3) Estimation of Financial Effect</vt:lpstr>
      <vt:lpstr>(3) Estimation of Financial Effect</vt:lpstr>
      <vt:lpstr>(3) Estimation of Financial Effect</vt:lpstr>
      <vt:lpstr>(4) Public Consultation</vt:lpstr>
      <vt:lpstr>Budget 2026 Strategy</vt:lpstr>
      <vt:lpstr>PowerPoint Presentation</vt:lpstr>
      <vt:lpstr>LPT Variation: Expenditure Commitment</vt:lpstr>
      <vt:lpstr>Budget 2026 Timelines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Angela O’Melia</dc:creator>
  <cp:lastModifiedBy>Ronan Fitzgerald</cp:lastModifiedBy>
  <cp:revision>13</cp:revision>
  <cp:lastPrinted>2025-07-10T16:01:37Z</cp:lastPrinted>
  <dcterms:created xsi:type="dcterms:W3CDTF">2025-07-03T11:12:18Z</dcterms:created>
  <dcterms:modified xsi:type="dcterms:W3CDTF">2025-07-10T16:29:34Z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2025-05-09T00:00:00Z</vt:filetime>
  </property>
  <property fmtid="{D5CDD505-2E9C-101B-9397-08002B2CF9AE}" pid="3" name="Creator">
    <vt:lpwstr>Adobe Illustrator 29.4 (Macintosh)</vt:lpwstr>
  </property>
  <property fmtid="{D5CDD505-2E9C-101B-9397-08002B2CF9AE}" pid="4" name="LastSaved">
    <vt:filetime>2025-05-09T00:00:00Z</vt:filetime>
  </property>
  <property fmtid="{D5CDD505-2E9C-101B-9397-08002B2CF9AE}" pid="5" name="Producer">
    <vt:lpwstr>Adobe PDF library 17.00</vt:lpwstr>
  </property>
</Properties>
</file>