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91" r:id="rId4"/>
    <p:sldId id="276" r:id="rId5"/>
    <p:sldId id="292" r:id="rId6"/>
    <p:sldId id="293" r:id="rId7"/>
    <p:sldId id="278" r:id="rId8"/>
    <p:sldId id="290" r:id="rId9"/>
    <p:sldId id="294" r:id="rId10"/>
    <p:sldId id="295" r:id="rId11"/>
    <p:sldId id="281" r:id="rId12"/>
    <p:sldId id="286" r:id="rId13"/>
    <p:sldId id="282" r:id="rId14"/>
    <p:sldId id="288" r:id="rId15"/>
    <p:sldId id="287" r:id="rId16"/>
    <p:sldId id="274" r:id="rId17"/>
  </p:sldIdLst>
  <p:sldSz cx="12192000" cy="6858000"/>
  <p:notesSz cx="9940925" cy="6808788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363A92"/>
    <a:srgbClr val="7DA6D7"/>
    <a:srgbClr val="271B5B"/>
    <a:srgbClr val="52534D"/>
    <a:srgbClr val="C7E634"/>
    <a:srgbClr val="8AD6F7"/>
    <a:srgbClr val="52534C"/>
    <a:srgbClr val="535555"/>
    <a:srgbClr val="FFF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988" autoAdjust="0"/>
  </p:normalViewPr>
  <p:slideViewPr>
    <p:cSldViewPr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943" cy="341204"/>
          </a:xfrm>
          <a:prstGeom prst="rect">
            <a:avLst/>
          </a:prstGeom>
        </p:spPr>
        <p:txBody>
          <a:bodyPr vert="horz" lIns="48756" tIns="24378" rIns="48756" bIns="24378" rtlCol="0"/>
          <a:lstStyle>
            <a:lvl1pPr algn="l">
              <a:defRPr sz="6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27" y="0"/>
            <a:ext cx="4307943" cy="341204"/>
          </a:xfrm>
          <a:prstGeom prst="rect">
            <a:avLst/>
          </a:prstGeom>
        </p:spPr>
        <p:txBody>
          <a:bodyPr vert="horz" lIns="48756" tIns="24378" rIns="48756" bIns="24378" rtlCol="0"/>
          <a:lstStyle>
            <a:lvl1pPr algn="r">
              <a:defRPr sz="600"/>
            </a:lvl1pPr>
          </a:lstStyle>
          <a:p>
            <a:fld id="{9F6A2F78-8593-D34B-A54B-A913B4ADD88D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756" tIns="24378" rIns="48756" bIns="24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9" y="3276324"/>
            <a:ext cx="7953368" cy="2681844"/>
          </a:xfrm>
          <a:prstGeom prst="rect">
            <a:avLst/>
          </a:prstGeom>
        </p:spPr>
        <p:txBody>
          <a:bodyPr vert="horz" lIns="48756" tIns="24378" rIns="48756" bIns="24378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584"/>
            <a:ext cx="4307943" cy="341204"/>
          </a:xfrm>
          <a:prstGeom prst="rect">
            <a:avLst/>
          </a:prstGeom>
        </p:spPr>
        <p:txBody>
          <a:bodyPr vert="horz" lIns="48756" tIns="24378" rIns="48756" bIns="24378" rtlCol="0" anchor="b"/>
          <a:lstStyle>
            <a:lvl1pPr algn="l">
              <a:defRPr sz="6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627" y="6467584"/>
            <a:ext cx="4307943" cy="341204"/>
          </a:xfrm>
          <a:prstGeom prst="rect">
            <a:avLst/>
          </a:prstGeom>
        </p:spPr>
        <p:txBody>
          <a:bodyPr vert="horz" lIns="48756" tIns="24378" rIns="48756" bIns="24378" rtlCol="0" anchor="b"/>
          <a:lstStyle>
            <a:lvl1pPr algn="r">
              <a:defRPr sz="600"/>
            </a:lvl1pPr>
          </a:lstStyle>
          <a:p>
            <a:fld id="{F374F5B9-8B24-7A4E-B5A9-4C8F6F8C6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7696E-26C9-0E3E-2EBC-1FE85AD80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D04578-3594-1F22-F142-5DB9752232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51440C-3A73-0E62-4B40-DBD4C4835F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4CC02-F56E-301C-4409-FC804B7618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2BF07-FAE0-9260-73FB-CBC6BEA2F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6BA25C-3082-333C-BD01-DB3CEAD1DA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7075FE-611B-69C2-5BC6-907D237976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7D736-C7DD-EB12-A9C3-CF61A47822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2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1A54F6-BE63-DBAC-A80C-6267BBEC7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15B70C-FF63-BFEC-25F2-71A35C7FC8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0E1586-D582-3D25-45C2-4F41F38D7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F01D1-F3E1-A1F0-3C5C-4474AA090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4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95CDCD-42B4-F2ED-08FF-8F67E72B46F6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262636F5-0CB7-769F-E345-661FECC807E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141"/>
            </a:avLst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4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4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878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0270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0270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</p:spTree>
    <p:extLst>
      <p:ext uri="{BB962C8B-B14F-4D97-AF65-F5344CB8AC3E}">
        <p14:creationId xmlns:p14="http://schemas.microsoft.com/office/powerpoint/2010/main" val="242064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0667"/>
            <a:ext cx="3974145" cy="2143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3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">
    <p:bg>
      <p:bgPr>
        <a:solidFill>
          <a:srgbClr val="E6F5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42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9676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9676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488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488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6009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6009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5298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5298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9676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488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6009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5298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20647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436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701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585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288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286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9106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140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871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6269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9990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456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3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chart/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1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628"/>
            </a:avLst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6C76B594-542C-67F1-F354-78EAA3BC3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F9338E08-1F94-61DB-4B9B-CAE9DFE42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4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4858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4858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pic>
        <p:nvPicPr>
          <p:cNvPr id="5" name="Picture 287">
            <a:extLst>
              <a:ext uri="{FF2B5EF4-FFF2-40B4-BE49-F238E27FC236}">
                <a16:creationId xmlns:a16="http://schemas.microsoft.com/office/drawing/2014/main" id="{01D2843D-9561-7F5C-2BDC-AE788D5EA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0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column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4900"/>
            <a:ext cx="3974145" cy="213926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pic>
        <p:nvPicPr>
          <p:cNvPr id="6" name="Picture 287">
            <a:extLst>
              <a:ext uri="{FF2B5EF4-FFF2-40B4-BE49-F238E27FC236}">
                <a16:creationId xmlns:a16="http://schemas.microsoft.com/office/drawing/2014/main" id="{2434586A-F002-EA2E-B9B4-907E95023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137">
            <a:extLst>
              <a:ext uri="{FF2B5EF4-FFF2-40B4-BE49-F238E27FC236}">
                <a16:creationId xmlns:a16="http://schemas.microsoft.com/office/drawing/2014/main" id="{476DD7FB-8F70-B10A-2421-9F7E04D5C772}"/>
              </a:ext>
            </a:extLst>
          </p:cNvPr>
          <p:cNvGrpSpPr/>
          <p:nvPr/>
        </p:nvGrpSpPr>
        <p:grpSpPr>
          <a:xfrm>
            <a:off x="-1752600" y="-2286000"/>
            <a:ext cx="10935202" cy="10600487"/>
            <a:chOff x="-2952030" y="-3864416"/>
            <a:chExt cx="18105979" cy="1755300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B9BFEB-FBF0-5B9F-29AC-D7D94052A32C}"/>
                </a:ext>
              </a:extLst>
            </p:cNvPr>
            <p:cNvSpPr/>
            <p:nvPr/>
          </p:nvSpPr>
          <p:spPr>
            <a:xfrm>
              <a:off x="-1315057" y="-3864416"/>
              <a:ext cx="11159320" cy="11159321"/>
            </a:xfrm>
            <a:custGeom>
              <a:avLst/>
              <a:gdLst>
                <a:gd name="connsiteX0" fmla="*/ 11159321 w 11159320"/>
                <a:gd name="connsiteY0" fmla="*/ 5579661 h 11159321"/>
                <a:gd name="connsiteX1" fmla="*/ 5579660 w 11159320"/>
                <a:gd name="connsiteY1" fmla="*/ 11159322 h 11159321"/>
                <a:gd name="connsiteX2" fmla="*/ 0 w 11159320"/>
                <a:gd name="connsiteY2" fmla="*/ 5579661 h 11159321"/>
                <a:gd name="connsiteX3" fmla="*/ 5579660 w 11159320"/>
                <a:gd name="connsiteY3" fmla="*/ 0 h 11159321"/>
                <a:gd name="connsiteX4" fmla="*/ 11159321 w 11159320"/>
                <a:gd name="connsiteY4" fmla="*/ 5579661 h 1115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9320" h="11159321">
                  <a:moveTo>
                    <a:pt x="11159321" y="5579661"/>
                  </a:moveTo>
                  <a:cubicBezTo>
                    <a:pt x="11159321" y="8661223"/>
                    <a:pt x="8661222" y="11159322"/>
                    <a:pt x="5579660" y="11159322"/>
                  </a:cubicBezTo>
                  <a:cubicBezTo>
                    <a:pt x="2498099" y="11159322"/>
                    <a:pt x="0" y="8661223"/>
                    <a:pt x="0" y="5579661"/>
                  </a:cubicBezTo>
                  <a:cubicBezTo>
                    <a:pt x="0" y="2498100"/>
                    <a:pt x="2498099" y="0"/>
                    <a:pt x="5579660" y="0"/>
                  </a:cubicBezTo>
                  <a:cubicBezTo>
                    <a:pt x="8661222" y="0"/>
                    <a:pt x="11159321" y="2498100"/>
                    <a:pt x="11159321" y="5579661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accent3"/>
                </a:gs>
                <a:gs pos="100000">
                  <a:srgbClr val="C7E634"/>
                </a:gs>
              </a:gsLst>
              <a:lin ang="138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5C7921D-1791-AAB4-C7A8-9339CEFF6813}"/>
                </a:ext>
              </a:extLst>
            </p:cNvPr>
            <p:cNvSpPr/>
            <p:nvPr/>
          </p:nvSpPr>
          <p:spPr>
            <a:xfrm>
              <a:off x="252163" y="-1213197"/>
              <a:ext cx="14901785" cy="14901786"/>
            </a:xfrm>
            <a:custGeom>
              <a:avLst/>
              <a:gdLst>
                <a:gd name="connsiteX0" fmla="*/ 14901786 w 14901785"/>
                <a:gd name="connsiteY0" fmla="*/ 7450893 h 14901786"/>
                <a:gd name="connsiteX1" fmla="*/ 7450893 w 14901785"/>
                <a:gd name="connsiteY1" fmla="*/ 14901787 h 14901786"/>
                <a:gd name="connsiteX2" fmla="*/ 0 w 14901785"/>
                <a:gd name="connsiteY2" fmla="*/ 7450893 h 14901786"/>
                <a:gd name="connsiteX3" fmla="*/ 7450893 w 14901785"/>
                <a:gd name="connsiteY3" fmla="*/ 0 h 14901786"/>
                <a:gd name="connsiteX4" fmla="*/ 14901786 w 14901785"/>
                <a:gd name="connsiteY4" fmla="*/ 7450893 h 1490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01785" h="14901786">
                  <a:moveTo>
                    <a:pt x="14901786" y="7450893"/>
                  </a:moveTo>
                  <a:cubicBezTo>
                    <a:pt x="14901786" y="11565908"/>
                    <a:pt x="11565908" y="14901787"/>
                    <a:pt x="7450893" y="14901787"/>
                  </a:cubicBezTo>
                  <a:cubicBezTo>
                    <a:pt x="3335879" y="14901787"/>
                    <a:pt x="0" y="11565908"/>
                    <a:pt x="0" y="7450893"/>
                  </a:cubicBezTo>
                  <a:cubicBezTo>
                    <a:pt x="0" y="3335879"/>
                    <a:pt x="3335879" y="0"/>
                    <a:pt x="7450893" y="0"/>
                  </a:cubicBezTo>
                  <a:cubicBezTo>
                    <a:pt x="11565907" y="0"/>
                    <a:pt x="14901786" y="3335879"/>
                    <a:pt x="14901786" y="7450893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B4422B-CC74-C157-7ECF-970E5170A8B1}"/>
                </a:ext>
              </a:extLst>
            </p:cNvPr>
            <p:cNvSpPr/>
            <p:nvPr/>
          </p:nvSpPr>
          <p:spPr>
            <a:xfrm>
              <a:off x="-2952030" y="-3009740"/>
              <a:ext cx="12780432" cy="12780433"/>
            </a:xfrm>
            <a:custGeom>
              <a:avLst/>
              <a:gdLst>
                <a:gd name="connsiteX0" fmla="*/ 12780432 w 12780432"/>
                <a:gd name="connsiteY0" fmla="*/ 6390217 h 12780433"/>
                <a:gd name="connsiteX1" fmla="*/ 6390217 w 12780432"/>
                <a:gd name="connsiteY1" fmla="*/ 12780433 h 12780433"/>
                <a:gd name="connsiteX2" fmla="*/ 0 w 12780432"/>
                <a:gd name="connsiteY2" fmla="*/ 6390217 h 12780433"/>
                <a:gd name="connsiteX3" fmla="*/ 6390217 w 12780432"/>
                <a:gd name="connsiteY3" fmla="*/ 0 h 12780433"/>
                <a:gd name="connsiteX4" fmla="*/ 12780432 w 12780432"/>
                <a:gd name="connsiteY4" fmla="*/ 6390217 h 127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0432" h="12780433">
                  <a:moveTo>
                    <a:pt x="12780432" y="6390217"/>
                  </a:moveTo>
                  <a:cubicBezTo>
                    <a:pt x="12780432" y="9919436"/>
                    <a:pt x="9919435" y="12780433"/>
                    <a:pt x="6390217" y="12780433"/>
                  </a:cubicBezTo>
                  <a:cubicBezTo>
                    <a:pt x="2860998" y="12780433"/>
                    <a:pt x="0" y="9919436"/>
                    <a:pt x="0" y="6390217"/>
                  </a:cubicBezTo>
                  <a:cubicBezTo>
                    <a:pt x="0" y="2860998"/>
                    <a:pt x="2860998" y="0"/>
                    <a:pt x="6390217" y="0"/>
                  </a:cubicBezTo>
                  <a:cubicBezTo>
                    <a:pt x="9919435" y="0"/>
                    <a:pt x="12780432" y="2860998"/>
                    <a:pt x="12780432" y="639021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5DCFB6D-EEB2-3482-B3C3-247739B1361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30BE0B4A-4B13-DD14-301E-6F92BD41F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748AD6E7-39D2-D2E2-A60B-D756CA08188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rgbClr val="C7E634"/>
          </a:solidFill>
          <a:ln>
            <a:noFill/>
          </a:ln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00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am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6471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8747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8747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3025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025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730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5730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158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158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8747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3025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5730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158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19718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165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608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3996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746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100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8827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7327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592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255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0907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0851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95FB4A01-4184-0AA4-23AB-92F3A76DAB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chart/graph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82A2B3FA-EEE2-F7C1-379F-66EF350C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aphic 205">
            <a:extLst>
              <a:ext uri="{FF2B5EF4-FFF2-40B4-BE49-F238E27FC236}">
                <a16:creationId xmlns:a16="http://schemas.microsoft.com/office/drawing/2014/main" id="{D7F5DE37-9CC3-5D94-F7F3-3FF22F8C942B}"/>
              </a:ext>
            </a:extLst>
          </p:cNvPr>
          <p:cNvGrpSpPr/>
          <p:nvPr/>
        </p:nvGrpSpPr>
        <p:grpSpPr>
          <a:xfrm>
            <a:off x="1134286" y="1705674"/>
            <a:ext cx="15829624" cy="12687196"/>
            <a:chOff x="1837768" y="2789997"/>
            <a:chExt cx="26102390" cy="20922126"/>
          </a:xfrm>
          <a:solidFill>
            <a:srgbClr val="231F2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886C0C-1D27-E033-FD87-9625D78D2966}"/>
                </a:ext>
              </a:extLst>
            </p:cNvPr>
            <p:cNvSpPr/>
            <p:nvPr/>
          </p:nvSpPr>
          <p:spPr>
            <a:xfrm>
              <a:off x="10552711" y="2789997"/>
              <a:ext cx="17387446" cy="17387448"/>
            </a:xfrm>
            <a:custGeom>
              <a:avLst/>
              <a:gdLst>
                <a:gd name="connsiteX0" fmla="*/ 17387448 w 17387446"/>
                <a:gd name="connsiteY0" fmla="*/ 8693724 h 17387448"/>
                <a:gd name="connsiteX1" fmla="*/ 8693725 w 17387446"/>
                <a:gd name="connsiteY1" fmla="*/ 17387448 h 17387448"/>
                <a:gd name="connsiteX2" fmla="*/ 1 w 17387446"/>
                <a:gd name="connsiteY2" fmla="*/ 8693724 h 17387448"/>
                <a:gd name="connsiteX3" fmla="*/ 8693725 w 17387446"/>
                <a:gd name="connsiteY3" fmla="*/ 0 h 17387448"/>
                <a:gd name="connsiteX4" fmla="*/ 17387448 w 17387446"/>
                <a:gd name="connsiteY4" fmla="*/ 8693724 h 1738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7446" h="17387448">
                  <a:moveTo>
                    <a:pt x="17387448" y="8693724"/>
                  </a:moveTo>
                  <a:cubicBezTo>
                    <a:pt x="17387448" y="13495135"/>
                    <a:pt x="13495135" y="17387448"/>
                    <a:pt x="8693725" y="17387448"/>
                  </a:cubicBezTo>
                  <a:cubicBezTo>
                    <a:pt x="3892314" y="17387448"/>
                    <a:pt x="1" y="13495135"/>
                    <a:pt x="1" y="8693724"/>
                  </a:cubicBezTo>
                  <a:cubicBezTo>
                    <a:pt x="1" y="3892313"/>
                    <a:pt x="3892314" y="0"/>
                    <a:pt x="8693725" y="0"/>
                  </a:cubicBezTo>
                  <a:cubicBezTo>
                    <a:pt x="13495135" y="0"/>
                    <a:pt x="17387448" y="3892313"/>
                    <a:pt x="17387448" y="8693724"/>
                  </a:cubicBezTo>
                  <a:close/>
                </a:path>
              </a:pathLst>
            </a:custGeom>
            <a:gradFill>
              <a:gsLst>
                <a:gs pos="10000">
                  <a:srgbClr val="8AD6F7"/>
                </a:gs>
                <a:gs pos="70000">
                  <a:srgbClr val="8AD6F7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961DA2-CD05-9D73-FB27-C2CFBA134F74}"/>
                </a:ext>
              </a:extLst>
            </p:cNvPr>
            <p:cNvSpPr/>
            <p:nvPr/>
          </p:nvSpPr>
          <p:spPr>
            <a:xfrm>
              <a:off x="1837768" y="3146742"/>
              <a:ext cx="20565379" cy="20565381"/>
            </a:xfrm>
            <a:custGeom>
              <a:avLst/>
              <a:gdLst>
                <a:gd name="connsiteX0" fmla="*/ 20565380 w 20565379"/>
                <a:gd name="connsiteY0" fmla="*/ 10282690 h 20565381"/>
                <a:gd name="connsiteX1" fmla="*/ 10282690 w 20565379"/>
                <a:gd name="connsiteY1" fmla="*/ 20565380 h 20565381"/>
                <a:gd name="connsiteX2" fmla="*/ 0 w 20565379"/>
                <a:gd name="connsiteY2" fmla="*/ 10282690 h 20565381"/>
                <a:gd name="connsiteX3" fmla="*/ 10282690 w 20565379"/>
                <a:gd name="connsiteY3" fmla="*/ 0 h 20565381"/>
                <a:gd name="connsiteX4" fmla="*/ 20565380 w 20565379"/>
                <a:gd name="connsiteY4" fmla="*/ 10282690 h 2056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5379" h="20565381">
                  <a:moveTo>
                    <a:pt x="20565380" y="10282690"/>
                  </a:moveTo>
                  <a:cubicBezTo>
                    <a:pt x="20565380" y="15961663"/>
                    <a:pt x="15961662" y="20565380"/>
                    <a:pt x="10282690" y="20565380"/>
                  </a:cubicBezTo>
                  <a:cubicBezTo>
                    <a:pt x="4603717" y="20565380"/>
                    <a:pt x="0" y="15961663"/>
                    <a:pt x="0" y="10282690"/>
                  </a:cubicBezTo>
                  <a:cubicBezTo>
                    <a:pt x="0" y="4603717"/>
                    <a:pt x="4603717" y="0"/>
                    <a:pt x="10282690" y="0"/>
                  </a:cubicBezTo>
                  <a:cubicBezTo>
                    <a:pt x="15961662" y="0"/>
                    <a:pt x="20565380" y="4603717"/>
                    <a:pt x="20565380" y="10282690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65837" y="2622732"/>
            <a:ext cx="4759732" cy="16125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80000"/>
              </a:lnSpc>
              <a:defRPr sz="6549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767D97-889C-2345-4D4F-B654C7CA3BAB}"/>
              </a:ext>
            </a:extLst>
          </p:cNvPr>
          <p:cNvSpPr/>
          <p:nvPr userDrawn="1"/>
        </p:nvSpPr>
        <p:spPr>
          <a:xfrm>
            <a:off x="-7467597" y="-7353302"/>
            <a:ext cx="27127195" cy="21564607"/>
          </a:xfrm>
          <a:custGeom>
            <a:avLst/>
            <a:gdLst>
              <a:gd name="connsiteX0" fmla="*/ 7466998 w 27127195"/>
              <a:gd name="connsiteY0" fmla="*/ 7353302 h 21564607"/>
              <a:gd name="connsiteX1" fmla="*/ 7466998 w 27127195"/>
              <a:gd name="connsiteY1" fmla="*/ 14211302 h 21564607"/>
              <a:gd name="connsiteX2" fmla="*/ 19660197 w 27127195"/>
              <a:gd name="connsiteY2" fmla="*/ 14211302 h 21564607"/>
              <a:gd name="connsiteX3" fmla="*/ 19660197 w 27127195"/>
              <a:gd name="connsiteY3" fmla="*/ 7353302 h 21564607"/>
              <a:gd name="connsiteX4" fmla="*/ 0 w 27127195"/>
              <a:gd name="connsiteY4" fmla="*/ 0 h 21564607"/>
              <a:gd name="connsiteX5" fmla="*/ 27127195 w 27127195"/>
              <a:gd name="connsiteY5" fmla="*/ 0 h 21564607"/>
              <a:gd name="connsiteX6" fmla="*/ 27127195 w 27127195"/>
              <a:gd name="connsiteY6" fmla="*/ 21564607 h 21564607"/>
              <a:gd name="connsiteX7" fmla="*/ 0 w 27127195"/>
              <a:gd name="connsiteY7" fmla="*/ 21564607 h 21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7195" h="21564607">
                <a:moveTo>
                  <a:pt x="7466998" y="7353302"/>
                </a:moveTo>
                <a:lnTo>
                  <a:pt x="7466998" y="14211302"/>
                </a:lnTo>
                <a:lnTo>
                  <a:pt x="19660197" y="14211302"/>
                </a:lnTo>
                <a:lnTo>
                  <a:pt x="19660197" y="7353302"/>
                </a:lnTo>
                <a:close/>
                <a:moveTo>
                  <a:pt x="0" y="0"/>
                </a:moveTo>
                <a:lnTo>
                  <a:pt x="27127195" y="0"/>
                </a:lnTo>
                <a:lnTo>
                  <a:pt x="27127195" y="21564607"/>
                </a:lnTo>
                <a:lnTo>
                  <a:pt x="0" y="21564607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04A275E1-BCD4-5F9A-9D95-6287391B40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C24F0A38-F350-0B1D-FC8B-0A843A038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39F2F9-695E-673C-434E-D3F76500B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8734" y="335970"/>
            <a:ext cx="6053640" cy="6186062"/>
          </a:xfrm>
          <a:prstGeom prst="roundRect">
            <a:avLst>
              <a:gd name="adj" fmla="val 9954"/>
            </a:avLst>
          </a:prstGeom>
        </p:spPr>
        <p:txBody>
          <a:bodyPr anchor="t"/>
          <a:lstStyle>
            <a:lvl1pPr algn="ctr"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z="1455" dirty="0">
                <a:latin typeface="Arial" panose="020B0604020202020204" pitchFamily="34" charset="0"/>
                <a:cs typeface="Arial" panose="020B0604020202020204" pitchFamily="34" charset="0"/>
              </a:rPr>
              <a:t>Click the icon to add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7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49C1F08-80E3-AE64-EBD1-75DD96482E8A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7A4BCC-A4FE-4541-7B87-7A303B529BA9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99459E3-C0CA-C463-4734-7BFAADBE922A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C9BF77-CC40-D956-6619-09F72B287008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726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470" y="6261375"/>
            <a:ext cx="985498" cy="26354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7C992-11E7-E0EC-BF3D-DC37C902564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L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3B4B51-43E4-6836-77BC-9C2E35378B61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B6AF04B-BCAB-CC6E-7725-02DCE0AE7DE8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5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9595A-D422-0475-7B4F-A7622FD6FEE2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5EFB5AB-7E95-DBD0-7310-556679B39DCC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323F44-3B9D-0D87-3F54-3CAA45D74BFB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47020B3-BFF4-4871-0BCD-6AA394021C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92456CCE-692B-2393-BE13-10332DDA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09DF4-2779-F112-1FDB-16EBDB58F8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DB7AFF-01D2-6118-484B-C039048C55B8}"/>
              </a:ext>
            </a:extLst>
          </p:cNvPr>
          <p:cNvGrpSpPr/>
          <p:nvPr userDrawn="1"/>
        </p:nvGrpSpPr>
        <p:grpSpPr>
          <a:xfrm>
            <a:off x="2274398" y="-2171300"/>
            <a:ext cx="11689007" cy="11353509"/>
            <a:chOff x="3744035" y="-3598743"/>
            <a:chExt cx="19274686" cy="1872277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762376-BD92-415F-0811-D7D48A2D63DE}"/>
                </a:ext>
              </a:extLst>
            </p:cNvPr>
            <p:cNvSpPr/>
            <p:nvPr/>
          </p:nvSpPr>
          <p:spPr>
            <a:xfrm>
              <a:off x="3744035" y="-3598743"/>
              <a:ext cx="17284353" cy="17284355"/>
            </a:xfrm>
            <a:custGeom>
              <a:avLst/>
              <a:gdLst>
                <a:gd name="connsiteX0" fmla="*/ 17284354 w 17284353"/>
                <a:gd name="connsiteY0" fmla="*/ 8642178 h 17284355"/>
                <a:gd name="connsiteX1" fmla="*/ 8642176 w 17284353"/>
                <a:gd name="connsiteY1" fmla="*/ 17284356 h 17284355"/>
                <a:gd name="connsiteX2" fmla="*/ -1 w 17284353"/>
                <a:gd name="connsiteY2" fmla="*/ 8642178 h 17284355"/>
                <a:gd name="connsiteX3" fmla="*/ 8642176 w 17284353"/>
                <a:gd name="connsiteY3" fmla="*/ 0 h 17284355"/>
                <a:gd name="connsiteX4" fmla="*/ 17284354 w 17284353"/>
                <a:gd name="connsiteY4" fmla="*/ 8642178 h 172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4353" h="17284355">
                  <a:moveTo>
                    <a:pt x="17284354" y="8642178"/>
                  </a:moveTo>
                  <a:cubicBezTo>
                    <a:pt x="17284354" y="13415121"/>
                    <a:pt x="13415119" y="17284356"/>
                    <a:pt x="8642176" y="17284356"/>
                  </a:cubicBezTo>
                  <a:cubicBezTo>
                    <a:pt x="3869234" y="17284356"/>
                    <a:pt x="-1" y="13415121"/>
                    <a:pt x="-1" y="8642178"/>
                  </a:cubicBezTo>
                  <a:cubicBezTo>
                    <a:pt x="-1" y="3869235"/>
                    <a:pt x="3869234" y="0"/>
                    <a:pt x="8642176" y="0"/>
                  </a:cubicBezTo>
                  <a:cubicBezTo>
                    <a:pt x="13415118" y="0"/>
                    <a:pt x="17284354" y="3869235"/>
                    <a:pt x="17284354" y="864217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50729D-7816-EB05-7127-C00355CC3B30}"/>
                </a:ext>
              </a:extLst>
            </p:cNvPr>
            <p:cNvSpPr/>
            <p:nvPr/>
          </p:nvSpPr>
          <p:spPr>
            <a:xfrm>
              <a:off x="10265371" y="1517818"/>
              <a:ext cx="12753350" cy="12753352"/>
            </a:xfrm>
            <a:custGeom>
              <a:avLst/>
              <a:gdLst>
                <a:gd name="connsiteX0" fmla="*/ 12753351 w 12753350"/>
                <a:gd name="connsiteY0" fmla="*/ 6376676 h 12753352"/>
                <a:gd name="connsiteX1" fmla="*/ 6376675 w 12753350"/>
                <a:gd name="connsiteY1" fmla="*/ 12753352 h 12753352"/>
                <a:gd name="connsiteX2" fmla="*/ -1 w 12753350"/>
                <a:gd name="connsiteY2" fmla="*/ 6376676 h 12753352"/>
                <a:gd name="connsiteX3" fmla="*/ 6376675 w 12753350"/>
                <a:gd name="connsiteY3" fmla="*/ 0 h 12753352"/>
                <a:gd name="connsiteX4" fmla="*/ 12753351 w 12753350"/>
                <a:gd name="connsiteY4" fmla="*/ 6376676 h 127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3350" h="12753352">
                  <a:moveTo>
                    <a:pt x="12753351" y="6376676"/>
                  </a:moveTo>
                  <a:cubicBezTo>
                    <a:pt x="12753351" y="9898417"/>
                    <a:pt x="9898416" y="12753352"/>
                    <a:pt x="6376675" y="12753352"/>
                  </a:cubicBezTo>
                  <a:cubicBezTo>
                    <a:pt x="2854934" y="12753352"/>
                    <a:pt x="-1" y="9898417"/>
                    <a:pt x="-1" y="6376676"/>
                  </a:cubicBezTo>
                  <a:cubicBezTo>
                    <a:pt x="-1" y="2854935"/>
                    <a:pt x="2854934" y="0"/>
                    <a:pt x="6376675" y="0"/>
                  </a:cubicBezTo>
                  <a:cubicBezTo>
                    <a:pt x="9898415" y="0"/>
                    <a:pt x="12753351" y="2854935"/>
                    <a:pt x="12753351" y="6376676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BF91C-4C2D-9FFC-FDFC-60EC080613E8}"/>
                </a:ext>
              </a:extLst>
            </p:cNvPr>
            <p:cNvSpPr/>
            <p:nvPr/>
          </p:nvSpPr>
          <p:spPr>
            <a:xfrm>
              <a:off x="10249542" y="3988359"/>
              <a:ext cx="11135674" cy="11135675"/>
            </a:xfrm>
            <a:custGeom>
              <a:avLst/>
              <a:gdLst>
                <a:gd name="connsiteX0" fmla="*/ 11135675 w 11135674"/>
                <a:gd name="connsiteY0" fmla="*/ 5567838 h 11135675"/>
                <a:gd name="connsiteX1" fmla="*/ 5567838 w 11135674"/>
                <a:gd name="connsiteY1" fmla="*/ 11135675 h 11135675"/>
                <a:gd name="connsiteX2" fmla="*/ 0 w 11135674"/>
                <a:gd name="connsiteY2" fmla="*/ 5567838 h 11135675"/>
                <a:gd name="connsiteX3" fmla="*/ 5567838 w 11135674"/>
                <a:gd name="connsiteY3" fmla="*/ -1 h 11135675"/>
                <a:gd name="connsiteX4" fmla="*/ 11135675 w 11135674"/>
                <a:gd name="connsiteY4" fmla="*/ 5567838 h 111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74" h="11135675">
                  <a:moveTo>
                    <a:pt x="11135675" y="5567838"/>
                  </a:moveTo>
                  <a:cubicBezTo>
                    <a:pt x="11135675" y="8642870"/>
                    <a:pt x="8642869" y="11135675"/>
                    <a:pt x="5567838" y="11135675"/>
                  </a:cubicBezTo>
                  <a:cubicBezTo>
                    <a:pt x="2492805" y="11135675"/>
                    <a:pt x="0" y="8642870"/>
                    <a:pt x="0" y="5567838"/>
                  </a:cubicBezTo>
                  <a:cubicBezTo>
                    <a:pt x="0" y="2492805"/>
                    <a:pt x="2492805" y="-1"/>
                    <a:pt x="5567838" y="-1"/>
                  </a:cubicBezTo>
                  <a:cubicBezTo>
                    <a:pt x="8642869" y="-1"/>
                    <a:pt x="11135675" y="2492806"/>
                    <a:pt x="11135675" y="5567838"/>
                  </a:cubicBezTo>
                  <a:close/>
                </a:path>
              </a:pathLst>
            </a:custGeom>
            <a:solidFill>
              <a:srgbClr val="7AD750"/>
            </a:soli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A10D50-2D74-BC33-7E02-EB1C77D635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73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2D94B-28A4-D766-3E2A-469CB7FE3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6" name="Holder 2">
            <a:extLst>
              <a:ext uri="{FF2B5EF4-FFF2-40B4-BE49-F238E27FC236}">
                <a16:creationId xmlns:a16="http://schemas.microsoft.com/office/drawing/2014/main" id="{61402B10-AEA1-A31D-67A0-06E5987C8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17FB28-8996-1B43-57DB-BF9AE3632DAC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8709986-16DE-CBBE-EB88-DE01F826BDAC}"/>
              </a:ext>
            </a:extLst>
          </p:cNvPr>
          <p:cNvSpPr/>
          <p:nvPr userDrawn="1"/>
        </p:nvSpPr>
        <p:spPr>
          <a:xfrm>
            <a:off x="-9437244" y="2971800"/>
            <a:ext cx="23426795" cy="13187276"/>
          </a:xfrm>
          <a:custGeom>
            <a:avLst/>
            <a:gdLst>
              <a:gd name="connsiteX0" fmla="*/ 14393799 w 14393798"/>
              <a:gd name="connsiteY0" fmla="*/ 4051237 h 8102473"/>
              <a:gd name="connsiteX1" fmla="*/ 7196900 w 14393798"/>
              <a:gd name="connsiteY1" fmla="*/ 8102473 h 8102473"/>
              <a:gd name="connsiteX2" fmla="*/ 0 w 14393798"/>
              <a:gd name="connsiteY2" fmla="*/ 4051237 h 8102473"/>
              <a:gd name="connsiteX3" fmla="*/ 7196900 w 14393798"/>
              <a:gd name="connsiteY3" fmla="*/ 0 h 8102473"/>
              <a:gd name="connsiteX4" fmla="*/ 14393799 w 14393798"/>
              <a:gd name="connsiteY4" fmla="*/ 4051237 h 810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3798" h="8102473">
                <a:moveTo>
                  <a:pt x="14393799" y="4051237"/>
                </a:moveTo>
                <a:cubicBezTo>
                  <a:pt x="14393799" y="6288673"/>
                  <a:pt x="11171637" y="8102473"/>
                  <a:pt x="7196900" y="8102473"/>
                </a:cubicBezTo>
                <a:cubicBezTo>
                  <a:pt x="3222162" y="8102473"/>
                  <a:pt x="0" y="6288673"/>
                  <a:pt x="0" y="4051237"/>
                </a:cubicBezTo>
                <a:cubicBezTo>
                  <a:pt x="0" y="1813801"/>
                  <a:pt x="3222162" y="0"/>
                  <a:pt x="7196900" y="0"/>
                </a:cubicBezTo>
                <a:cubicBezTo>
                  <a:pt x="11171638" y="0"/>
                  <a:pt x="14393799" y="1813801"/>
                  <a:pt x="14393799" y="4051237"/>
                </a:cubicBezTo>
                <a:close/>
              </a:path>
            </a:pathLst>
          </a:custGeom>
          <a:gradFill>
            <a:gsLst>
              <a:gs pos="1900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396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algn="ct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4F1B1314-1146-6AAC-0B3E-19921E6AD93B}"/>
              </a:ext>
            </a:extLst>
          </p:cNvPr>
          <p:cNvSpPr/>
          <p:nvPr userDrawn="1"/>
        </p:nvSpPr>
        <p:spPr>
          <a:xfrm>
            <a:off x="2674344" y="4189618"/>
            <a:ext cx="19278600" cy="10852173"/>
          </a:xfrm>
          <a:custGeom>
            <a:avLst/>
            <a:gdLst>
              <a:gd name="connsiteX0" fmla="*/ 13648182 w 13648182"/>
              <a:gd name="connsiteY0" fmla="*/ 3841369 h 7682738"/>
              <a:gd name="connsiteX1" fmla="*/ 6824091 w 13648182"/>
              <a:gd name="connsiteY1" fmla="*/ 7682738 h 7682738"/>
              <a:gd name="connsiteX2" fmla="*/ 0 w 13648182"/>
              <a:gd name="connsiteY2" fmla="*/ 3841369 h 7682738"/>
              <a:gd name="connsiteX3" fmla="*/ 6824091 w 13648182"/>
              <a:gd name="connsiteY3" fmla="*/ 0 h 7682738"/>
              <a:gd name="connsiteX4" fmla="*/ 13648182 w 13648182"/>
              <a:gd name="connsiteY4" fmla="*/ 3841369 h 7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182" h="7682738">
                <a:moveTo>
                  <a:pt x="13648182" y="3841369"/>
                </a:moveTo>
                <a:cubicBezTo>
                  <a:pt x="13648182" y="5962898"/>
                  <a:pt x="10592932" y="7682738"/>
                  <a:pt x="6824091" y="7682738"/>
                </a:cubicBezTo>
                <a:cubicBezTo>
                  <a:pt x="3055249" y="7682738"/>
                  <a:pt x="0" y="5962898"/>
                  <a:pt x="0" y="3841369"/>
                </a:cubicBezTo>
                <a:cubicBezTo>
                  <a:pt x="0" y="1719839"/>
                  <a:pt x="3055249" y="0"/>
                  <a:pt x="6824091" y="0"/>
                </a:cubicBezTo>
                <a:cubicBezTo>
                  <a:pt x="10592932" y="0"/>
                  <a:pt x="13648182" y="1719839"/>
                  <a:pt x="13648182" y="3841369"/>
                </a:cubicBezTo>
                <a:close/>
              </a:path>
            </a:pathLst>
          </a:custGeom>
          <a:gradFill>
            <a:gsLst>
              <a:gs pos="10000">
                <a:srgbClr val="8AD6F7"/>
              </a:gs>
              <a:gs pos="49000">
                <a:srgbClr val="8AD6F7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0352751-1872-1CD1-5081-FF4012D3C9B5}"/>
              </a:ext>
            </a:extLst>
          </p:cNvPr>
          <p:cNvSpPr/>
          <p:nvPr userDrawn="1"/>
        </p:nvSpPr>
        <p:spPr>
          <a:xfrm>
            <a:off x="-9708648" y="-9144000"/>
            <a:ext cx="31632408" cy="25146000"/>
          </a:xfrm>
          <a:custGeom>
            <a:avLst/>
            <a:gdLst>
              <a:gd name="connsiteX0" fmla="*/ 9708048 w 31632408"/>
              <a:gd name="connsiteY0" fmla="*/ 9144000 h 25146000"/>
              <a:gd name="connsiteX1" fmla="*/ 9708048 w 31632408"/>
              <a:gd name="connsiteY1" fmla="*/ 16002000 h 25146000"/>
              <a:gd name="connsiteX2" fmla="*/ 21901248 w 31632408"/>
              <a:gd name="connsiteY2" fmla="*/ 16002000 h 25146000"/>
              <a:gd name="connsiteX3" fmla="*/ 21901248 w 31632408"/>
              <a:gd name="connsiteY3" fmla="*/ 9144000 h 25146000"/>
              <a:gd name="connsiteX4" fmla="*/ 0 w 31632408"/>
              <a:gd name="connsiteY4" fmla="*/ 0 h 25146000"/>
              <a:gd name="connsiteX5" fmla="*/ 31632408 w 31632408"/>
              <a:gd name="connsiteY5" fmla="*/ 0 h 25146000"/>
              <a:gd name="connsiteX6" fmla="*/ 31632408 w 31632408"/>
              <a:gd name="connsiteY6" fmla="*/ 25146000 h 25146000"/>
              <a:gd name="connsiteX7" fmla="*/ 0 w 31632408"/>
              <a:gd name="connsiteY7" fmla="*/ 25146000 h 251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2408" h="25146000">
                <a:moveTo>
                  <a:pt x="9708048" y="9144000"/>
                </a:moveTo>
                <a:lnTo>
                  <a:pt x="9708048" y="16002000"/>
                </a:lnTo>
                <a:lnTo>
                  <a:pt x="21901248" y="16002000"/>
                </a:lnTo>
                <a:lnTo>
                  <a:pt x="21901248" y="9144000"/>
                </a:lnTo>
                <a:close/>
                <a:moveTo>
                  <a:pt x="0" y="0"/>
                </a:moveTo>
                <a:lnTo>
                  <a:pt x="31632408" y="0"/>
                </a:lnTo>
                <a:lnTo>
                  <a:pt x="31632408" y="25146000"/>
                </a:lnTo>
                <a:lnTo>
                  <a:pt x="0" y="251460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56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38">
            <a:extLst>
              <a:ext uri="{FF2B5EF4-FFF2-40B4-BE49-F238E27FC236}">
                <a16:creationId xmlns:a16="http://schemas.microsoft.com/office/drawing/2014/main" id="{1F104258-7732-4A9E-98DF-F0AE92DF029C}"/>
              </a:ext>
            </a:extLst>
          </p:cNvPr>
          <p:cNvGrpSpPr/>
          <p:nvPr userDrawn="1"/>
        </p:nvGrpSpPr>
        <p:grpSpPr>
          <a:xfrm>
            <a:off x="2363971" y="-4800600"/>
            <a:ext cx="11569023" cy="12755546"/>
            <a:chOff x="3898089" y="-7927802"/>
            <a:chExt cx="19076837" cy="210348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13346-83B1-8747-4E9B-78A45E3F9B72}"/>
                </a:ext>
              </a:extLst>
            </p:cNvPr>
            <p:cNvSpPr/>
            <p:nvPr/>
          </p:nvSpPr>
          <p:spPr>
            <a:xfrm>
              <a:off x="3898089" y="-265867"/>
              <a:ext cx="13372905" cy="13372905"/>
            </a:xfrm>
            <a:custGeom>
              <a:avLst/>
              <a:gdLst>
                <a:gd name="connsiteX0" fmla="*/ 13372905 w 13372905"/>
                <a:gd name="connsiteY0" fmla="*/ 6686453 h 13372905"/>
                <a:gd name="connsiteX1" fmla="*/ 6686452 w 13372905"/>
                <a:gd name="connsiteY1" fmla="*/ 13372905 h 13372905"/>
                <a:gd name="connsiteX2" fmla="*/ -1 w 13372905"/>
                <a:gd name="connsiteY2" fmla="*/ 6686452 h 13372905"/>
                <a:gd name="connsiteX3" fmla="*/ 6686452 w 13372905"/>
                <a:gd name="connsiteY3" fmla="*/ -1 h 13372905"/>
                <a:gd name="connsiteX4" fmla="*/ 13372905 w 13372905"/>
                <a:gd name="connsiteY4" fmla="*/ 6686453 h 133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905" h="13372905">
                  <a:moveTo>
                    <a:pt x="13372905" y="6686453"/>
                  </a:moveTo>
                  <a:cubicBezTo>
                    <a:pt x="13372905" y="10379278"/>
                    <a:pt x="10379278" y="13372905"/>
                    <a:pt x="6686452" y="13372905"/>
                  </a:cubicBezTo>
                  <a:cubicBezTo>
                    <a:pt x="2993626" y="13372905"/>
                    <a:pt x="-1" y="10379278"/>
                    <a:pt x="-1" y="6686452"/>
                  </a:cubicBezTo>
                  <a:cubicBezTo>
                    <a:pt x="-1" y="2993626"/>
                    <a:pt x="2993626" y="-1"/>
                    <a:pt x="6686452" y="-1"/>
                  </a:cubicBezTo>
                  <a:cubicBezTo>
                    <a:pt x="10379278" y="-1"/>
                    <a:pt x="13372905" y="2993626"/>
                    <a:pt x="13372905" y="6686453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88000">
                  <a:srgbClr val="C7E634"/>
                </a:gs>
              </a:gsLst>
              <a:lin ang="84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F5CD514-47A9-83AD-F9A5-E62C1B578B4B}"/>
                </a:ext>
              </a:extLst>
            </p:cNvPr>
            <p:cNvSpPr/>
            <p:nvPr/>
          </p:nvSpPr>
          <p:spPr>
            <a:xfrm>
              <a:off x="5117073" y="-7927802"/>
              <a:ext cx="17857853" cy="17857853"/>
            </a:xfrm>
            <a:custGeom>
              <a:avLst/>
              <a:gdLst>
                <a:gd name="connsiteX0" fmla="*/ 17857852 w 17857853"/>
                <a:gd name="connsiteY0" fmla="*/ 8928927 h 17857853"/>
                <a:gd name="connsiteX1" fmla="*/ 8928926 w 17857853"/>
                <a:gd name="connsiteY1" fmla="*/ 17857854 h 17857853"/>
                <a:gd name="connsiteX2" fmla="*/ -1 w 17857853"/>
                <a:gd name="connsiteY2" fmla="*/ 8928926 h 17857853"/>
                <a:gd name="connsiteX3" fmla="*/ 8928926 w 17857853"/>
                <a:gd name="connsiteY3" fmla="*/ 0 h 17857853"/>
                <a:gd name="connsiteX4" fmla="*/ 17857852 w 17857853"/>
                <a:gd name="connsiteY4" fmla="*/ 8928927 h 178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57853" h="17857853">
                  <a:moveTo>
                    <a:pt x="17857852" y="8928927"/>
                  </a:moveTo>
                  <a:cubicBezTo>
                    <a:pt x="17857852" y="13860236"/>
                    <a:pt x="13860236" y="17857854"/>
                    <a:pt x="8928926" y="17857854"/>
                  </a:cubicBezTo>
                  <a:cubicBezTo>
                    <a:pt x="3997616" y="17857854"/>
                    <a:pt x="-1" y="13860236"/>
                    <a:pt x="-1" y="8928926"/>
                  </a:cubicBezTo>
                  <a:cubicBezTo>
                    <a:pt x="-1" y="3997617"/>
                    <a:pt x="3997616" y="0"/>
                    <a:pt x="8928926" y="0"/>
                  </a:cubicBezTo>
                  <a:cubicBezTo>
                    <a:pt x="13860236" y="0"/>
                    <a:pt x="17857852" y="3997616"/>
                    <a:pt x="17857852" y="892892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2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7C9612-7BDD-0778-AF69-DCBD70396E61}"/>
                </a:ext>
              </a:extLst>
            </p:cNvPr>
            <p:cNvSpPr/>
            <p:nvPr/>
          </p:nvSpPr>
          <p:spPr>
            <a:xfrm>
              <a:off x="5864600" y="-4939903"/>
              <a:ext cx="11882054" cy="11882054"/>
            </a:xfrm>
            <a:custGeom>
              <a:avLst/>
              <a:gdLst>
                <a:gd name="connsiteX0" fmla="*/ 11882054 w 11882054"/>
                <a:gd name="connsiteY0" fmla="*/ 5941028 h 11882054"/>
                <a:gd name="connsiteX1" fmla="*/ 5941027 w 11882054"/>
                <a:gd name="connsiteY1" fmla="*/ 11882055 h 11882054"/>
                <a:gd name="connsiteX2" fmla="*/ -1 w 11882054"/>
                <a:gd name="connsiteY2" fmla="*/ 5941028 h 11882054"/>
                <a:gd name="connsiteX3" fmla="*/ 5941027 w 11882054"/>
                <a:gd name="connsiteY3" fmla="*/ 0 h 11882054"/>
                <a:gd name="connsiteX4" fmla="*/ 11882054 w 11882054"/>
                <a:gd name="connsiteY4" fmla="*/ 5941028 h 1188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2054" h="11882054">
                  <a:moveTo>
                    <a:pt x="11882054" y="5941028"/>
                  </a:moveTo>
                  <a:cubicBezTo>
                    <a:pt x="11882054" y="9222166"/>
                    <a:pt x="9222166" y="11882055"/>
                    <a:pt x="5941027" y="11882055"/>
                  </a:cubicBezTo>
                  <a:cubicBezTo>
                    <a:pt x="2659888" y="11882055"/>
                    <a:pt x="-1" y="9222166"/>
                    <a:pt x="-1" y="5941028"/>
                  </a:cubicBezTo>
                  <a:cubicBezTo>
                    <a:pt x="-1" y="2659889"/>
                    <a:pt x="2659888" y="0"/>
                    <a:pt x="5941027" y="0"/>
                  </a:cubicBezTo>
                  <a:cubicBezTo>
                    <a:pt x="9222165" y="0"/>
                    <a:pt x="11882054" y="2659889"/>
                    <a:pt x="11882054" y="594102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67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571B33-5BE8-79B6-9FEC-38933B1A7C57}"/>
              </a:ext>
            </a:extLst>
          </p:cNvPr>
          <p:cNvSpPr/>
          <p:nvPr userDrawn="1"/>
        </p:nvSpPr>
        <p:spPr>
          <a:xfrm>
            <a:off x="-4256423" y="-4800600"/>
            <a:ext cx="20704849" cy="16459200"/>
          </a:xfrm>
          <a:custGeom>
            <a:avLst/>
            <a:gdLst>
              <a:gd name="connsiteX0" fmla="*/ 4255824 w 20704849"/>
              <a:gd name="connsiteY0" fmla="*/ 4800600 h 16459200"/>
              <a:gd name="connsiteX1" fmla="*/ 4255824 w 20704849"/>
              <a:gd name="connsiteY1" fmla="*/ 11658600 h 16459200"/>
              <a:gd name="connsiteX2" fmla="*/ 16449024 w 20704849"/>
              <a:gd name="connsiteY2" fmla="*/ 11658600 h 16459200"/>
              <a:gd name="connsiteX3" fmla="*/ 16449024 w 20704849"/>
              <a:gd name="connsiteY3" fmla="*/ 4800600 h 16459200"/>
              <a:gd name="connsiteX4" fmla="*/ 0 w 20704849"/>
              <a:gd name="connsiteY4" fmla="*/ 0 h 16459200"/>
              <a:gd name="connsiteX5" fmla="*/ 20704849 w 20704849"/>
              <a:gd name="connsiteY5" fmla="*/ 0 h 16459200"/>
              <a:gd name="connsiteX6" fmla="*/ 20704849 w 20704849"/>
              <a:gd name="connsiteY6" fmla="*/ 16459200 h 16459200"/>
              <a:gd name="connsiteX7" fmla="*/ 0 w 20704849"/>
              <a:gd name="connsiteY7" fmla="*/ 16459200 h 164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4849" h="16459200">
                <a:moveTo>
                  <a:pt x="4255824" y="4800600"/>
                </a:moveTo>
                <a:lnTo>
                  <a:pt x="4255824" y="11658600"/>
                </a:lnTo>
                <a:lnTo>
                  <a:pt x="16449024" y="11658600"/>
                </a:lnTo>
                <a:lnTo>
                  <a:pt x="16449024" y="4800600"/>
                </a:lnTo>
                <a:close/>
                <a:moveTo>
                  <a:pt x="0" y="0"/>
                </a:moveTo>
                <a:lnTo>
                  <a:pt x="20704849" y="0"/>
                </a:lnTo>
                <a:lnTo>
                  <a:pt x="20704849" y="16459200"/>
                </a:lnTo>
                <a:lnTo>
                  <a:pt x="0" y="164592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 userDrawn="1"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 userDrawn="1">
            <p:ph type="sldNum" sz="quarter" idx="7"/>
          </p:nvPr>
        </p:nvSpPr>
        <p:spPr>
          <a:xfrm>
            <a:off x="886432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/>
          <a:lstStyle>
            <a:lvl1pPr algn="ct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F8FB9-E4B7-3102-A32E-22B30CCEE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0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6096000" y="2309208"/>
            <a:ext cx="5499108" cy="2239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Add Thank you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D18C04-5041-4FEA-59C4-023CD8DAE662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7440D5-3706-5929-23B4-CE4A8D125E7B}"/>
              </a:ext>
            </a:extLst>
          </p:cNvPr>
          <p:cNvCxnSpPr>
            <a:cxnSpLocks/>
          </p:cNvCxnSpPr>
          <p:nvPr userDrawn="1"/>
        </p:nvCxnSpPr>
        <p:spPr>
          <a:xfrm>
            <a:off x="354000" y="5645152"/>
            <a:ext cx="1148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95178EF9-D910-FA63-3C55-FAD978D478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1383"/>
            <a:ext cx="12192000" cy="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287">
            <a:extLst>
              <a:ext uri="{FF2B5EF4-FFF2-40B4-BE49-F238E27FC236}">
                <a16:creationId xmlns:a16="http://schemas.microsoft.com/office/drawing/2014/main" id="{332B9E3F-BC93-25A0-C1FD-3DFA3E4687C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  <p:sp>
        <p:nvSpPr>
          <p:cNvPr id="289" name="Title Placeholder 288">
            <a:extLst>
              <a:ext uri="{FF2B5EF4-FFF2-40B4-BE49-F238E27FC236}">
                <a16:creationId xmlns:a16="http://schemas.microsoft.com/office/drawing/2014/main" id="{D580A401-53F8-EF6C-DB1D-326643A226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469" y="471704"/>
            <a:ext cx="5591531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Page title goes here</a:t>
            </a:r>
            <a:endParaRPr lang="en-GB" dirty="0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FE9BEEC8-3359-A4E6-D164-0797EBC22DA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469" y="1572261"/>
            <a:ext cx="11182705" cy="4346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91" name="Date Placeholder 290">
            <a:extLst>
              <a:ext uri="{FF2B5EF4-FFF2-40B4-BE49-F238E27FC236}">
                <a16:creationId xmlns:a16="http://schemas.microsoft.com/office/drawing/2014/main" id="{10F94D1C-992C-8E20-F272-7F874703235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753600" y="6206296"/>
            <a:ext cx="12192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GB" dirty="0"/>
              <a:t>May 2025</a:t>
            </a:r>
          </a:p>
        </p:txBody>
      </p:sp>
      <p:sp>
        <p:nvSpPr>
          <p:cNvPr id="292" name="Footer Placeholder 291">
            <a:extLst>
              <a:ext uri="{FF2B5EF4-FFF2-40B4-BE49-F238E27FC236}">
                <a16:creationId xmlns:a16="http://schemas.microsoft.com/office/drawing/2014/main" id="{975D1B8B-0D5D-F878-48DB-90B36F1B457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096000" y="6206296"/>
            <a:ext cx="3429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3" name="Slide Number Placeholder 292">
            <a:extLst>
              <a:ext uri="{FF2B5EF4-FFF2-40B4-BE49-F238E27FC236}">
                <a16:creationId xmlns:a16="http://schemas.microsoft.com/office/drawing/2014/main" id="{7C800FF4-D93B-AF38-B311-4DFDA3EE56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49000" y="6206296"/>
            <a:ext cx="63853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97" r:id="rId9"/>
    <p:sldLayoutId id="2147483686" r:id="rId10"/>
    <p:sldLayoutId id="2147483680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</p:sldLayoutIdLst>
  <p:txStyles>
    <p:titleStyle>
      <a:lvl1pPr eaLnBrk="1" hangingPunct="1">
        <a:defRPr sz="33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1pPr>
      <a:lvl2pPr marL="277246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2pPr>
      <a:lvl3pPr marL="554492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3pPr>
      <a:lvl4pPr marL="831738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4pPr>
      <a:lvl5pPr marL="1108984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96" userDrawn="1">
          <p15:clr>
            <a:srgbClr val="F26B43"/>
          </p15:clr>
        </p15:guide>
        <p15:guide id="4" pos="2630" userDrawn="1">
          <p15:clr>
            <a:srgbClr val="F26B43"/>
          </p15:clr>
        </p15:guide>
        <p15:guide id="5" pos="3427" userDrawn="1">
          <p15:clr>
            <a:srgbClr val="F26B43"/>
          </p15:clr>
        </p15:guide>
        <p15:guide id="6" pos="318" userDrawn="1">
          <p15:clr>
            <a:srgbClr val="F26B43"/>
          </p15:clr>
        </p15:guide>
        <p15:guide id="7" pos="7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cc.ie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41BB-59EA-A1A3-46CF-4A599409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5721" y="3096601"/>
            <a:ext cx="8018954" cy="664797"/>
          </a:xfrm>
        </p:spPr>
        <p:txBody>
          <a:bodyPr/>
          <a:lstStyle/>
          <a:p>
            <a:r>
              <a:rPr lang="en-US" sz="5400" dirty="0"/>
              <a:t>Local Property Tax 2026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7371B-86FF-CF4D-6BCE-AD0FE91F86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4112" y="4916711"/>
            <a:ext cx="6242314" cy="1296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200" dirty="0"/>
              <a:t>Council Meeting</a:t>
            </a:r>
          </a:p>
          <a:p>
            <a:pPr>
              <a:lnSpc>
                <a:spcPct val="170000"/>
              </a:lnSpc>
            </a:pPr>
            <a:r>
              <a:rPr lang="en-US" sz="3200"/>
              <a:t>1</a:t>
            </a:r>
            <a:r>
              <a:rPr lang="en-US" sz="3200" dirty="0"/>
              <a:t>4</a:t>
            </a:r>
            <a:r>
              <a:rPr lang="en-US" sz="3200"/>
              <a:t> </a:t>
            </a:r>
            <a:r>
              <a:rPr lang="en-US" sz="3200" dirty="0"/>
              <a:t>July 2025</a:t>
            </a:r>
          </a:p>
        </p:txBody>
      </p:sp>
    </p:spTree>
    <p:extLst>
      <p:ext uri="{BB962C8B-B14F-4D97-AF65-F5344CB8AC3E}">
        <p14:creationId xmlns:p14="http://schemas.microsoft.com/office/powerpoint/2010/main" val="19305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45C165-9A28-CF9C-328C-EBB5BC0EC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2092-DE1F-951E-C91D-388CFD77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9767993" cy="720080"/>
          </a:xfrm>
        </p:spPr>
        <p:txBody>
          <a:bodyPr>
            <a:normAutofit/>
          </a:bodyPr>
          <a:lstStyle/>
          <a:p>
            <a:r>
              <a:rPr lang="en-GB" sz="3600" b="1" dirty="0"/>
              <a:t>(3) </a:t>
            </a:r>
            <a:r>
              <a:rPr lang="en-IE" sz="3600" b="1" dirty="0"/>
              <a:t>Estimation of Financial Effect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A5E795-103E-9F58-CDF2-17A63A656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3579"/>
              </p:ext>
            </p:extLst>
          </p:nvPr>
        </p:nvGraphicFramePr>
        <p:xfrm>
          <a:off x="263353" y="1196752"/>
          <a:ext cx="11449272" cy="5336343"/>
        </p:xfrm>
        <a:graphic>
          <a:graphicData uri="http://schemas.openxmlformats.org/drawingml/2006/table">
            <a:tbl>
              <a:tblPr/>
              <a:tblGrid>
                <a:gridCol w="1733609">
                  <a:extLst>
                    <a:ext uri="{9D8B030D-6E8A-4147-A177-3AD203B41FA5}">
                      <a16:colId xmlns:a16="http://schemas.microsoft.com/office/drawing/2014/main" val="2863930951"/>
                    </a:ext>
                  </a:extLst>
                </a:gridCol>
                <a:gridCol w="879853">
                  <a:extLst>
                    <a:ext uri="{9D8B030D-6E8A-4147-A177-3AD203B41FA5}">
                      <a16:colId xmlns:a16="http://schemas.microsoft.com/office/drawing/2014/main" val="1563664352"/>
                    </a:ext>
                  </a:extLst>
                </a:gridCol>
                <a:gridCol w="879853">
                  <a:extLst>
                    <a:ext uri="{9D8B030D-6E8A-4147-A177-3AD203B41FA5}">
                      <a16:colId xmlns:a16="http://schemas.microsoft.com/office/drawing/2014/main" val="1152366100"/>
                    </a:ext>
                  </a:extLst>
                </a:gridCol>
                <a:gridCol w="715813">
                  <a:extLst>
                    <a:ext uri="{9D8B030D-6E8A-4147-A177-3AD203B41FA5}">
                      <a16:colId xmlns:a16="http://schemas.microsoft.com/office/drawing/2014/main" val="3210789362"/>
                    </a:ext>
                  </a:extLst>
                </a:gridCol>
                <a:gridCol w="820201">
                  <a:extLst>
                    <a:ext uri="{9D8B030D-6E8A-4147-A177-3AD203B41FA5}">
                      <a16:colId xmlns:a16="http://schemas.microsoft.com/office/drawing/2014/main" val="1506533075"/>
                    </a:ext>
                  </a:extLst>
                </a:gridCol>
                <a:gridCol w="820201">
                  <a:extLst>
                    <a:ext uri="{9D8B030D-6E8A-4147-A177-3AD203B41FA5}">
                      <a16:colId xmlns:a16="http://schemas.microsoft.com/office/drawing/2014/main" val="2624920406"/>
                    </a:ext>
                  </a:extLst>
                </a:gridCol>
                <a:gridCol w="820201">
                  <a:extLst>
                    <a:ext uri="{9D8B030D-6E8A-4147-A177-3AD203B41FA5}">
                      <a16:colId xmlns:a16="http://schemas.microsoft.com/office/drawing/2014/main" val="2806256201"/>
                    </a:ext>
                  </a:extLst>
                </a:gridCol>
                <a:gridCol w="820201">
                  <a:extLst>
                    <a:ext uri="{9D8B030D-6E8A-4147-A177-3AD203B41FA5}">
                      <a16:colId xmlns:a16="http://schemas.microsoft.com/office/drawing/2014/main" val="4015177940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87389039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4152709235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622343244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559901910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2523098392"/>
                    </a:ext>
                  </a:extLst>
                </a:gridCol>
                <a:gridCol w="659890">
                  <a:extLst>
                    <a:ext uri="{9D8B030D-6E8A-4147-A177-3AD203B41FA5}">
                      <a16:colId xmlns:a16="http://schemas.microsoft.com/office/drawing/2014/main" val="2408589213"/>
                    </a:ext>
                  </a:extLst>
                </a:gridCol>
              </a:tblGrid>
              <a:tr h="297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Valuation Bands 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Properties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Cumulative % of Properties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LPT Annual Charge 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-7.50%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Charge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Savings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24170"/>
                  </a:ext>
                </a:extLst>
              </a:tr>
              <a:tr h="366513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Amended Charge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 Savings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Amended Charge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 Savings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-7.50%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-7.50%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8396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€0 - €240,000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18.9%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18.9%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-€0.58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1349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€240,001 - €315,000 </a:t>
                      </a:r>
                    </a:p>
                  </a:txBody>
                  <a:tcPr marL="8506" marR="8506" marT="8506" marB="0" anchor="ctr">
                    <a:lnL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€19.58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€18.08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€16.67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18719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€315,001 - €420,000</a:t>
                      </a:r>
                    </a:p>
                  </a:txBody>
                  <a:tcPr marL="8506" marR="8506" marT="8506" marB="0" anchor="ctr">
                    <a:lnL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26.3%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59.7%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€283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€27.75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€25.67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€23.58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92669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€420,001 - €525,000</a:t>
                      </a:r>
                    </a:p>
                  </a:txBody>
                  <a:tcPr marL="8506" marR="8506" marT="8506" marB="0" anchor="ctr">
                    <a:lnL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77.6%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€428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€396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€364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€35.67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€33.00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€30.33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2582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€525,001 - €630,000</a:t>
                      </a:r>
                    </a:p>
                  </a:txBody>
                  <a:tcPr marL="8506" marR="8506" marT="8506" marB="0" anchor="ctr">
                    <a:lnL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€523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€484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-€39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€445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-€78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€43.58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€40.33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€37.08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4573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€630,001 - €735,000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€618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€572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-€46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-€93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€51.50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€47.67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€43.75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-€3.83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-€7.75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E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5618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€735,001 - €840,000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€713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€660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€606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-€107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€59.42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€55.00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€50.50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-€4.42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-€8.92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15509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€840,001 - €945,000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€747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€687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-€121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€67.33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€62.25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€57.25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-€10.08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082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€945,001 - €1,050,000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€903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€768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€75.25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€69.58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€64.00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-€11.25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7612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€1,050,001 - €1,155,000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€998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€923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€848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€83.17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€76.92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€70.67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-€12.50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12960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€1,155,001 - €1,260,000 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€1,094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€1,012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-€82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€930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-€164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€91.17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€84.33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€77.50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-€6.83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-€13.67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9750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€1,260,001 - €1,365,000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€1,272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€1,177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-€95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€1,081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-€191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€106.00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€98.08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€90.08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-€7.92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-€15.92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68463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€1,365,001 - €1,470,000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€1,535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€1,420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-€115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€1,305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-€230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€127.92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€118.33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€108.75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-€9.58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-€19.17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376346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€1,470,001 - €1,575,000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€1,797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€1,662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-€135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€1,527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-€270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€149.75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€138.50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€127.25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-€11.25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-€22.50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493034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€1,575,001 - €1,680,000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99.8%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€2,060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€1,905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-€155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€1,751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-€309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€171.67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€158.75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€145.92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-€12.92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-€25.75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64203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€1,680,001 - €1,785,000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€2,322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€2,148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-€174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€1,974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-€348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€193.50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€179.00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€164.50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-€14.50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-€29.00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21950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€1,785,001 - €1,890,000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€2,585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€2,391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-€194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€2,197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-€388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€215.42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€199.25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€183.08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-€16.17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-€32.33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46561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€1,890,001 - €1,995,000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€2,847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€2,633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-€214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€2,420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-€427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€237.25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€219.42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€201.67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-€17.83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-€35.58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86966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€1,995,001 - €2,100,000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€3,110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€2,877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-€233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€2,643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-€467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€259.17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€239.75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€220.25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-€19.42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-€38.92</a:t>
                      </a:r>
                    </a:p>
                  </a:txBody>
                  <a:tcPr marL="8506" marR="8506" marT="8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66607"/>
                  </a:ext>
                </a:extLst>
              </a:tr>
              <a:tr h="23323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Properties worth more than €2.1 million will be assessed on the actual value of the property rather than a valuation band</a:t>
                      </a:r>
                    </a:p>
                  </a:txBody>
                  <a:tcPr marL="8506" marR="8506" marT="8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6" marR="8506" marT="850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846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03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BD47-C3E5-30BD-DBA5-20C44B42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71" y="471704"/>
            <a:ext cx="9623977" cy="856798"/>
          </a:xfrm>
        </p:spPr>
        <p:txBody>
          <a:bodyPr>
            <a:normAutofit/>
          </a:bodyPr>
          <a:lstStyle/>
          <a:p>
            <a:r>
              <a:rPr lang="en-GB" sz="3600" b="1" dirty="0"/>
              <a:t>(4) Public Consultation</a:t>
            </a:r>
            <a:endParaRPr lang="en-IE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E141A-30C5-D570-7DC1-B8E12A10B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927" y="1412776"/>
            <a:ext cx="11136146" cy="4208255"/>
          </a:xfrm>
        </p:spPr>
        <p:txBody>
          <a:bodyPr>
            <a:normAutofit/>
          </a:bodyPr>
          <a:lstStyle/>
          <a:p>
            <a:pPr marL="561975" indent="-5619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Public consultation from 3 June to 3 July 2025</a:t>
            </a:r>
          </a:p>
          <a:p>
            <a:pPr marL="561975" indent="-5619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Advertised &amp; promoted on </a:t>
            </a:r>
            <a:r>
              <a:rPr lang="en-GB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www.sdcc.ie</a:t>
            </a:r>
            <a:r>
              <a:rPr lang="en-GB" sz="2800" dirty="0"/>
              <a:t>, SDCC consultation portal &amp; social media (Twitter &amp; Facebook), </a:t>
            </a:r>
            <a:r>
              <a:rPr lang="en-GB" sz="2800" dirty="0" err="1"/>
              <a:t>membersnet</a:t>
            </a:r>
            <a:r>
              <a:rPr lang="en-GB" sz="2800" dirty="0"/>
              <a:t> &amp; Irish Times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sz="3200" dirty="0"/>
          </a:p>
          <a:p>
            <a:r>
              <a:rPr lang="en-GB" sz="3600" b="1" dirty="0">
                <a:latin typeface="+mj-lt"/>
              </a:rPr>
              <a:t>Submissions Received</a:t>
            </a:r>
          </a:p>
          <a:p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88F47B-B3A0-6CA6-1C39-3B25277F1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674833"/>
              </p:ext>
            </p:extLst>
          </p:nvPr>
        </p:nvGraphicFramePr>
        <p:xfrm>
          <a:off x="1055440" y="4363388"/>
          <a:ext cx="10297144" cy="2163672"/>
        </p:xfrm>
        <a:graphic>
          <a:graphicData uri="http://schemas.openxmlformats.org/drawingml/2006/table">
            <a:tbl>
              <a:tblPr firstRow="1" firstCol="1" bandRow="1"/>
              <a:tblGrid>
                <a:gridCol w="1181740">
                  <a:extLst>
                    <a:ext uri="{9D8B030D-6E8A-4147-A177-3AD203B41FA5}">
                      <a16:colId xmlns:a16="http://schemas.microsoft.com/office/drawing/2014/main" val="4056607930"/>
                    </a:ext>
                  </a:extLst>
                </a:gridCol>
                <a:gridCol w="1745529">
                  <a:extLst>
                    <a:ext uri="{9D8B030D-6E8A-4147-A177-3AD203B41FA5}">
                      <a16:colId xmlns:a16="http://schemas.microsoft.com/office/drawing/2014/main" val="1821134415"/>
                    </a:ext>
                  </a:extLst>
                </a:gridCol>
                <a:gridCol w="1897266">
                  <a:extLst>
                    <a:ext uri="{9D8B030D-6E8A-4147-A177-3AD203B41FA5}">
                      <a16:colId xmlns:a16="http://schemas.microsoft.com/office/drawing/2014/main" val="162413115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121193748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3110804487"/>
                    </a:ext>
                  </a:extLst>
                </a:gridCol>
              </a:tblGrid>
              <a:tr h="483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2000" b="1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Ref</a:t>
                      </a:r>
                      <a:endParaRPr lang="en-IE" sz="20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2000" b="1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Received</a:t>
                      </a:r>
                      <a:endParaRPr lang="en-IE" sz="20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2000" b="1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Method</a:t>
                      </a:r>
                      <a:endParaRPr lang="en-IE" sz="20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2000" b="1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Location</a:t>
                      </a:r>
                      <a:endParaRPr lang="en-IE" sz="20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2000" b="1" kern="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Submission</a:t>
                      </a:r>
                      <a:endParaRPr lang="en-IE" sz="20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E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625889"/>
                  </a:ext>
                </a:extLst>
              </a:tr>
              <a:tr h="381011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LPT01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09.06.2025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Email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Lucan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Reduction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4251"/>
                  </a:ext>
                </a:extLst>
              </a:tr>
              <a:tr h="424453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LPT02</a:t>
                      </a:r>
                      <a:endParaRPr lang="en-IE" sz="200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09.06.2025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Email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Unknown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Increase by 15%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142741"/>
                  </a:ext>
                </a:extLst>
              </a:tr>
              <a:tr h="450063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LPT03</a:t>
                      </a:r>
                      <a:endParaRPr lang="en-IE" sz="200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19.06.2025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Online Portal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Clondalkin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Reduction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046647"/>
                  </a:ext>
                </a:extLst>
              </a:tr>
              <a:tr h="424453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LPT04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30.06.2025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Online Portal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Whitestown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2000" dirty="0">
                          <a:solidFill>
                            <a:srgbClr val="363A9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Increase</a:t>
                      </a:r>
                      <a:endParaRPr lang="en-IE" sz="2000" dirty="0">
                        <a:solidFill>
                          <a:srgbClr val="363A9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35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1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B501C8-41F9-2107-9F8C-653B944F0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D98A-FB88-CFD8-18FD-ACACC11B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70" y="404664"/>
            <a:ext cx="9767993" cy="85679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/>
              <a:t>Budget 2026 Strategy</a:t>
            </a:r>
            <a:endParaRPr lang="en-IE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5A18D-625B-9BF6-D450-06C3D6C2C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7408" y="1503667"/>
            <a:ext cx="10890322" cy="49685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LPT</a:t>
            </a:r>
            <a:r>
              <a:rPr lang="en-IE" sz="2800" dirty="0"/>
              <a:t>: enhanced service delivery &amp; urban regeneration for improved liveability for a growing population as well as extra staff to maintain new facilities, parks, etc.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Commercial rates</a:t>
            </a:r>
            <a:r>
              <a:rPr lang="en-IE" sz="2800" dirty="0"/>
              <a:t>: economic strategy, business supports, town centres, evening time economy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Differential rents</a:t>
            </a:r>
            <a:r>
              <a:rPr lang="en-IE" sz="2800" dirty="0"/>
              <a:t>: increased investment in housing stock (</a:t>
            </a:r>
            <a:r>
              <a:rPr lang="en-IE" altLang="en-US" sz="2800" dirty="0"/>
              <a:t>expanded planned maintenance programme) &amp; new estate management initiatives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Revenue transfers to capital </a:t>
            </a:r>
            <a:r>
              <a:rPr lang="en-IE" sz="2800" dirty="0"/>
              <a:t>(proposed by executive): projects aligned to capital programme &amp; relevant strategies (CDP, LECP, CAP, Tourism, etc.)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73606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9E2BF-2D16-6253-F593-5A9FAEA8E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416" y="1556792"/>
            <a:ext cx="10513168" cy="4208255"/>
          </a:xfrm>
        </p:spPr>
        <p:txBody>
          <a:bodyPr>
            <a:noAutofit/>
          </a:bodyPr>
          <a:lstStyle/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Commercial Rates ARV (2025 - €0.276):</a:t>
            </a:r>
          </a:p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Commercial Rates Vacancy Rate  (2025 - 0%): </a:t>
            </a:r>
            <a:r>
              <a:rPr lang="en-IE" altLang="en-US" sz="2600" b="1" dirty="0"/>
              <a:t>no change proposed</a:t>
            </a:r>
          </a:p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Differential </a:t>
            </a:r>
            <a:r>
              <a:rPr lang="en-IE" altLang="en-US" sz="2600"/>
              <a:t>rents:</a:t>
            </a:r>
            <a:endParaRPr lang="en-IE" altLang="en-US" sz="2600" b="1" dirty="0"/>
          </a:p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Local Property Tax variation: </a:t>
            </a:r>
            <a:r>
              <a:rPr lang="en-IE" altLang="en-US" sz="2600" b="1" dirty="0"/>
              <a:t>+/-15%</a:t>
            </a:r>
          </a:p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Service charges: </a:t>
            </a:r>
            <a:r>
              <a:rPr lang="en-IE" altLang="en-US" sz="2600" b="1" dirty="0"/>
              <a:t>no changes proposed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endParaRPr lang="en-IE" altLang="en-US" sz="2600" b="1" dirty="0"/>
          </a:p>
          <a:p>
            <a:pPr marL="561975" indent="-561975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IE" altLang="en-US" sz="2600" dirty="0"/>
              <a:t>Post 2026 options: outdoor advertising  / visitor tax / other</a:t>
            </a:r>
          </a:p>
          <a:p>
            <a:endParaRPr lang="en-IE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8EE4B5-393A-3AB6-443A-05A3F61BFA4B}"/>
              </a:ext>
            </a:extLst>
          </p:cNvPr>
          <p:cNvSpPr txBox="1">
            <a:spLocks/>
          </p:cNvSpPr>
          <p:nvPr/>
        </p:nvSpPr>
        <p:spPr>
          <a:xfrm>
            <a:off x="534270" y="404664"/>
            <a:ext cx="9767993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eaLnBrk="1" hangingPunct="1">
              <a:defRPr sz="3275" b="0" i="0">
                <a:solidFill>
                  <a:srgbClr val="363A9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600" b="1" dirty="0"/>
              <a:t>Discretionary Income Options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01041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C3B7B-D0A2-CE48-72B7-76FF2698F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2055-3C3D-7941-40B6-679CAFC34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71" y="471704"/>
            <a:ext cx="9767993" cy="85679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LPT Variation:</a:t>
            </a:r>
            <a:br>
              <a:rPr lang="en-GB" sz="4000" b="1" dirty="0"/>
            </a:br>
            <a:r>
              <a:rPr lang="en-GB" sz="4000" b="1" dirty="0"/>
              <a:t>Expenditure Commitment</a:t>
            </a:r>
            <a:endParaRPr lang="en-IE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5E315-2449-F55D-1D68-621957642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270" y="1700808"/>
            <a:ext cx="10890322" cy="49685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Extra funds available from LPT variation </a:t>
            </a:r>
            <a:r>
              <a:rPr lang="en-IE" sz="2800" dirty="0"/>
              <a:t>can be assigned to:</a:t>
            </a:r>
          </a:p>
          <a:p>
            <a:pPr marL="361950" indent="-3063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800" dirty="0"/>
              <a:t>Additional service requirements proposed in pre-budget discussions</a:t>
            </a:r>
          </a:p>
          <a:p>
            <a:pPr marL="361950" indent="-3063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800" dirty="0"/>
              <a:t>Selected local projects/works identified by councillors (e.g. public realm, sports, districts etc. - with matched funding from revenue provisions where necessary)</a:t>
            </a:r>
          </a:p>
          <a:p>
            <a:pPr marL="361950" indent="-3063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800" dirty="0"/>
              <a:t>Discretionary priorities for electoral wards (mechanism to be agreed by OP&amp;F)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sz="2800" b="1" dirty="0"/>
              <a:t>Opportunity to create sustainable funding source for local priorities &amp; to ensure a direct link between LPT variation &amp; local priorities</a:t>
            </a:r>
          </a:p>
        </p:txBody>
      </p:sp>
    </p:spTree>
    <p:extLst>
      <p:ext uri="{BB962C8B-B14F-4D97-AF65-F5344CB8AC3E}">
        <p14:creationId xmlns:p14="http://schemas.microsoft.com/office/powerpoint/2010/main" val="3999559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4B33B-3920-8F91-DDE4-6606CBF4F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C1DC-CFEE-192D-858D-961D4E097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332656"/>
            <a:ext cx="9767993" cy="720080"/>
          </a:xfrm>
        </p:spPr>
        <p:txBody>
          <a:bodyPr/>
          <a:lstStyle/>
          <a:p>
            <a:pPr algn="l"/>
            <a:r>
              <a:rPr lang="en-US" sz="3600" b="1" dirty="0"/>
              <a:t>Budget 2026 Timelines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46C4B-CAC9-6CE1-5D5F-6D9B3DA2A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432" y="1340768"/>
            <a:ext cx="10225136" cy="5112568"/>
          </a:xfrm>
        </p:spPr>
        <p:txBody>
          <a:bodyPr>
            <a:normAutofit lnSpcReduction="10000"/>
          </a:bodyPr>
          <a:lstStyle/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3 June	CPG preliminary budget discussions &amp; LPT public consultation commences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3 July 	LPT public consultation ends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14 July 	Council LPT decision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31 Aug	Notify Revenue &amp; Minister of LPT decision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Aug/Sep	Public consultation regarding rates vacancy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Sep/Oct	Consultations with political groups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7 Oct	CPG review budget position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6 Nov	Special Budget OP&amp;F Meeting</a:t>
            </a:r>
          </a:p>
          <a:p>
            <a:pPr marL="1611313" indent="-1611313">
              <a:spcBef>
                <a:spcPts val="600"/>
              </a:spcBef>
              <a:tabLst>
                <a:tab pos="1968500" algn="l"/>
              </a:tabLst>
              <a:defRPr/>
            </a:pPr>
            <a:r>
              <a:rPr lang="en-GB" altLang="en-US" sz="2400" dirty="0"/>
              <a:t>13 Nov	Annual Budget Meeting</a:t>
            </a:r>
          </a:p>
        </p:txBody>
      </p:sp>
    </p:spTree>
    <p:extLst>
      <p:ext uri="{BB962C8B-B14F-4D97-AF65-F5344CB8AC3E}">
        <p14:creationId xmlns:p14="http://schemas.microsoft.com/office/powerpoint/2010/main" val="3075965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988A62-34D2-BA2F-EDF0-1C9ABC4C5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869104"/>
            <a:ext cx="5499108" cy="1119794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7754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5FE5C-665F-88C0-ABF4-B4F414472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0D33C8-B8FD-7F06-FAAA-FA8F25346816}"/>
              </a:ext>
            </a:extLst>
          </p:cNvPr>
          <p:cNvSpPr txBox="1"/>
          <p:nvPr/>
        </p:nvSpPr>
        <p:spPr>
          <a:xfrm>
            <a:off x="551384" y="1196752"/>
            <a:ext cx="10834318" cy="5181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Aft>
                <a:spcPts val="1092"/>
              </a:spcAft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Finance (Local Property Tax &amp; Other Provisions) (Amendment) Bill 2025</a:t>
            </a: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LPT revaluation to take place on 1 November 2025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Valuation bands will be widened by 20%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Valuation period extended from 4 to 5 years (next revaluation in 2030)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Indexation of income thresholds for deferral of LPT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Local authorities can vary LPT upwards by up to 25% (from 2027)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Maximum downward LPT variation will remain at 15%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LPT exemption expanded for properties damaged by defective concrete blocks</a:t>
            </a:r>
          </a:p>
          <a:p>
            <a:pPr marL="457200" lvl="0" indent="-457200">
              <a:lnSpc>
                <a:spcPct val="90000"/>
              </a:lnSpc>
              <a:spcAft>
                <a:spcPts val="1092"/>
              </a:spcAft>
              <a:buFont typeface="Arial" panose="020B0604020202020204" pitchFamily="34" charset="0"/>
              <a:buChar char="•"/>
            </a:pPr>
            <a:r>
              <a:rPr lang="en-GB" sz="2600" dirty="0" err="1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Eircodes</a:t>
            </a:r>
            <a:r>
              <a:rPr lang="en-GB" sz="2600" dirty="0">
                <a:solidFill>
                  <a:srgbClr val="363A92"/>
                </a:solidFill>
                <a:latin typeface="+mn-lt"/>
                <a:ea typeface="+mn-ea"/>
                <a:cs typeface="Arial" panose="020B0604020202020204" pitchFamily="34" charset="0"/>
              </a:rPr>
              <a:t> will be mandatory in LPT returns (subject to DPIA) </a:t>
            </a:r>
            <a:endParaRPr lang="en-IE" sz="2600" dirty="0">
              <a:solidFill>
                <a:srgbClr val="363A92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2176945-D9F3-F2D8-D849-701F480A579D}"/>
              </a:ext>
            </a:extLst>
          </p:cNvPr>
          <p:cNvSpPr txBox="1">
            <a:spLocks/>
          </p:cNvSpPr>
          <p:nvPr/>
        </p:nvSpPr>
        <p:spPr>
          <a:xfrm>
            <a:off x="767408" y="253169"/>
            <a:ext cx="9912009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eaLnBrk="1" hangingPunct="1">
              <a:defRPr sz="3275" b="0" i="0">
                <a:solidFill>
                  <a:srgbClr val="363A92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600" b="1" dirty="0">
                <a:latin typeface="+mj-lt"/>
              </a:rPr>
              <a:t>New LPT Legislation</a:t>
            </a:r>
            <a:endParaRPr lang="en-IE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437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A13C6-D2B8-D3F8-177B-939D7063B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F34393-0815-FB95-659A-7B0D3EE23836}"/>
              </a:ext>
            </a:extLst>
          </p:cNvPr>
          <p:cNvSpPr txBox="1">
            <a:spLocks/>
          </p:cNvSpPr>
          <p:nvPr/>
        </p:nvSpPr>
        <p:spPr>
          <a:xfrm>
            <a:off x="767408" y="253169"/>
            <a:ext cx="9912009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eaLnBrk="1" hangingPunct="1">
              <a:defRPr sz="3275" b="0" i="0">
                <a:solidFill>
                  <a:srgbClr val="363A92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600" b="1" dirty="0">
                <a:latin typeface="+mj-lt"/>
              </a:rPr>
              <a:t>Revised Bands &amp; Charges</a:t>
            </a:r>
            <a:endParaRPr lang="en-IE" sz="3600" b="1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4BF85D-30F5-5983-EE51-771C76D74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73953"/>
              </p:ext>
            </p:extLst>
          </p:nvPr>
        </p:nvGraphicFramePr>
        <p:xfrm>
          <a:off x="623393" y="1109967"/>
          <a:ext cx="11017223" cy="5494866"/>
        </p:xfrm>
        <a:graphic>
          <a:graphicData uri="http://schemas.openxmlformats.org/drawingml/2006/table">
            <a:tbl>
              <a:tblPr firstRow="1" firstCol="1" bandRow="1"/>
              <a:tblGrid>
                <a:gridCol w="1374869">
                  <a:extLst>
                    <a:ext uri="{9D8B030D-6E8A-4147-A177-3AD203B41FA5}">
                      <a16:colId xmlns:a16="http://schemas.microsoft.com/office/drawing/2014/main" val="1663077017"/>
                    </a:ext>
                  </a:extLst>
                </a:gridCol>
                <a:gridCol w="3398814">
                  <a:extLst>
                    <a:ext uri="{9D8B030D-6E8A-4147-A177-3AD203B41FA5}">
                      <a16:colId xmlns:a16="http://schemas.microsoft.com/office/drawing/2014/main" val="242435133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1949352590"/>
                    </a:ext>
                  </a:extLst>
                </a:gridCol>
                <a:gridCol w="3398814">
                  <a:extLst>
                    <a:ext uri="{9D8B030D-6E8A-4147-A177-3AD203B41FA5}">
                      <a16:colId xmlns:a16="http://schemas.microsoft.com/office/drawing/2014/main" val="1694753504"/>
                    </a:ext>
                  </a:extLst>
                </a:gridCol>
                <a:gridCol w="1422363">
                  <a:extLst>
                    <a:ext uri="{9D8B030D-6E8A-4147-A177-3AD203B41FA5}">
                      <a16:colId xmlns:a16="http://schemas.microsoft.com/office/drawing/2014/main" val="2421959230"/>
                    </a:ext>
                  </a:extLst>
                </a:gridCol>
              </a:tblGrid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2022-2025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2026-2030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758634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Band No.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Valuation Band 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Charge 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LPT Valuation Band 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Charge 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894801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€0 – €200,000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 €0 - €240,000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50610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€200,000 – €262,500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€225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€240,001 - €315,000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€235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11899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€262,501 – €350,000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€315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€315,001 - €420,000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€333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26852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€350,001 – €437,500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€405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€420,001 - €525,000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€428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72658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€437,501 – €525,000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€495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€525,001 - €630,000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€523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72967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6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€525,001 – €612,500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€585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€630,001 - €735,000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€618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53226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7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€612,501 – €700,000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€675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€735,001 – €840,000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€713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36275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€700,001 – €787,500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€765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€840,001 - €945,000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€808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95436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9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€787,501 – €875,000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€855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€945,001 - €1,050,000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€903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34394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€875,001 – €962,500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€945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€1,050,001 - €1,155,000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€998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07605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11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€962,501 – €1,050,000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€1,035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€1,155,001 - €1,260,000 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€1,094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93666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12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€1,050,001 – €1,137,500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€1,190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€1,260,001 - €1,365,000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€1,272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95240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13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€1,137,501 – €1,225,000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€1,409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€1,365,001 - €1,470,000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€1,535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02218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14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€1,225,001 – €1,312,000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€1,627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€1,470,001 - €1,575,000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€1,797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05974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€1,312,501 – €1,400,000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€1,846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€1,575,001 - €1,680,000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€2,060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881366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16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€1,400,001 – €1,487,500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€2,065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€1,680,001 - €1,785,000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€2,322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05268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17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€1,487,501 – €1,575,000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€2,284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€1,785,001 - €1,890,000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€2,585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19447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18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€1,575,001 – €1,662,500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€2,502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€1,890,001 - €1,995,000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€2,847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852303"/>
                  </a:ext>
                </a:extLst>
              </a:tr>
              <a:tr h="22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19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€1,662,501 – €1,750,000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€2,721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€1,995,001 - €2,100,000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€3,110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115789"/>
                  </a:ext>
                </a:extLst>
              </a:tr>
              <a:tr h="673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20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Charge for properties with a market value greater than €1.75 million is calculated based on actual value of the property</a:t>
                      </a:r>
                      <a:endParaRPr lang="en-IE" sz="14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Charge for properties with a market value greater than €2.1 million is calculated based on actual value of the property</a:t>
                      </a:r>
                      <a:endParaRPr lang="en-IE" sz="14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70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8006643-9890-446D-29D5-F3AF491DB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919" y="1340768"/>
            <a:ext cx="11280161" cy="528837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Matters to which a local authority must have regard when considering LPT Adjustment factor variation in accordance with s.20 Finance Local Property Tax Act 2012 as amended:</a:t>
            </a:r>
          </a:p>
          <a:p>
            <a:pPr marL="960438" indent="-514350">
              <a:buFont typeface="+mj-lt"/>
              <a:buAutoNum type="arabicPeriod"/>
            </a:pPr>
            <a:r>
              <a:rPr lang="en-GB" sz="2800" b="1" dirty="0"/>
              <a:t>Estimation of income &amp; expenditure </a:t>
            </a:r>
            <a:r>
              <a:rPr lang="en-GB" sz="2800" dirty="0"/>
              <a:t>in the period for which the varied rate will have effect</a:t>
            </a:r>
          </a:p>
          <a:p>
            <a:pPr marL="960438" indent="-514350">
              <a:buFont typeface="+mj-lt"/>
              <a:buAutoNum type="arabicPeriod"/>
            </a:pPr>
            <a:r>
              <a:rPr lang="en-IE" sz="2800" b="1" dirty="0"/>
              <a:t>Financial position of local authority</a:t>
            </a:r>
          </a:p>
          <a:p>
            <a:pPr marL="960438" indent="-514350">
              <a:buFont typeface="+mj-lt"/>
              <a:buAutoNum type="arabicPeriod"/>
            </a:pPr>
            <a:r>
              <a:rPr lang="en-IE" sz="2800" b="1" dirty="0"/>
              <a:t>Estimation of financial effect </a:t>
            </a:r>
            <a:r>
              <a:rPr lang="en-IE" sz="2800" dirty="0"/>
              <a:t>of varied rate</a:t>
            </a:r>
          </a:p>
          <a:p>
            <a:pPr marL="960438" indent="-514350">
              <a:buFont typeface="+mj-lt"/>
              <a:buAutoNum type="arabicPeriod"/>
            </a:pPr>
            <a:r>
              <a:rPr lang="en-IE" sz="2800" dirty="0"/>
              <a:t>Feedback from LPT </a:t>
            </a:r>
            <a:r>
              <a:rPr lang="en-IE" sz="2800" b="1" dirty="0"/>
              <a:t>public consultation </a:t>
            </a:r>
            <a:r>
              <a:rPr lang="en-IE" sz="2800" dirty="0"/>
              <a:t>process</a:t>
            </a:r>
          </a:p>
          <a:p>
            <a:pPr marL="446088"/>
            <a:endParaRPr lang="en-IE" sz="2800" dirty="0"/>
          </a:p>
          <a:p>
            <a:r>
              <a:rPr lang="en-IE" sz="2800" dirty="0"/>
              <a:t>s.20 allows members to vary the basic rate by a maximum of +/- 15%</a:t>
            </a:r>
          </a:p>
          <a:p>
            <a:r>
              <a:rPr lang="en-IE" sz="2800" dirty="0"/>
              <a:t>Basic rate adjusted from 1 November for period determined by members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94FC8-CCDE-8850-5B26-1946CD41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53169"/>
            <a:ext cx="9912009" cy="85679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latin typeface="+mj-lt"/>
              </a:rPr>
              <a:t>Matters for Consideration</a:t>
            </a:r>
            <a:endParaRPr lang="en-IE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9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EAB09-106A-5B5F-AB3D-A808B0099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5011423-03D4-D6E5-87CF-461781448FE8}"/>
              </a:ext>
            </a:extLst>
          </p:cNvPr>
          <p:cNvSpPr txBox="1">
            <a:spLocks/>
          </p:cNvSpPr>
          <p:nvPr/>
        </p:nvSpPr>
        <p:spPr>
          <a:xfrm>
            <a:off x="767408" y="476672"/>
            <a:ext cx="10225136" cy="8567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eaLnBrk="1" hangingPunct="1">
              <a:defRPr sz="3275" b="0" i="0">
                <a:solidFill>
                  <a:srgbClr val="363A9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600" b="1" dirty="0"/>
              <a:t>LPT Provisional Allocation 2026</a:t>
            </a:r>
          </a:p>
          <a:p>
            <a:r>
              <a:rPr lang="en-GB" sz="2400" b="1" dirty="0"/>
              <a:t>(before any variation)</a:t>
            </a:r>
            <a:endParaRPr lang="en-IE" sz="24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D5F6D5-CF3B-2EC4-CE01-FA5190485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05849"/>
              </p:ext>
            </p:extLst>
          </p:nvPr>
        </p:nvGraphicFramePr>
        <p:xfrm>
          <a:off x="623392" y="1628800"/>
          <a:ext cx="10801199" cy="4875771"/>
        </p:xfrm>
        <a:graphic>
          <a:graphicData uri="http://schemas.openxmlformats.org/drawingml/2006/table">
            <a:tbl>
              <a:tblPr firstRow="1" firstCol="1" bandRow="1"/>
              <a:tblGrid>
                <a:gridCol w="5791722">
                  <a:extLst>
                    <a:ext uri="{9D8B030D-6E8A-4147-A177-3AD203B41FA5}">
                      <a16:colId xmlns:a16="http://schemas.microsoft.com/office/drawing/2014/main" val="3792841781"/>
                    </a:ext>
                  </a:extLst>
                </a:gridCol>
                <a:gridCol w="1702669">
                  <a:extLst>
                    <a:ext uri="{9D8B030D-6E8A-4147-A177-3AD203B41FA5}">
                      <a16:colId xmlns:a16="http://schemas.microsoft.com/office/drawing/2014/main" val="1825416529"/>
                    </a:ext>
                  </a:extLst>
                </a:gridCol>
                <a:gridCol w="1596929">
                  <a:extLst>
                    <a:ext uri="{9D8B030D-6E8A-4147-A177-3AD203B41FA5}">
                      <a16:colId xmlns:a16="http://schemas.microsoft.com/office/drawing/2014/main" val="1679464945"/>
                    </a:ext>
                  </a:extLst>
                </a:gridCol>
                <a:gridCol w="1709879">
                  <a:extLst>
                    <a:ext uri="{9D8B030D-6E8A-4147-A177-3AD203B41FA5}">
                      <a16:colId xmlns:a16="http://schemas.microsoft.com/office/drawing/2014/main" val="1622611736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IE" sz="1800" b="1" kern="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SDCC Provisional LPT Allocation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631538"/>
                  </a:ext>
                </a:extLst>
              </a:tr>
              <a:tr h="390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2026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2025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Change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468024"/>
                  </a:ext>
                </a:extLst>
              </a:tr>
              <a:tr h="390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Projected Gross LPT Income for County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€40,331,285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€37,049,775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€3,281,510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186763"/>
                  </a:ext>
                </a:extLst>
              </a:tr>
              <a:tr h="409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Allocated as follows: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934435"/>
                  </a:ext>
                </a:extLst>
              </a:tr>
              <a:tr h="642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Assigned for discretionary purposes - including variation of basic rate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€12,502,698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€8,336,199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€4,166,499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0986"/>
                  </a:ext>
                </a:extLst>
              </a:tr>
              <a:tr h="48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Baseline allocation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€11,426,059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€8,926,059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€2,500,000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408556"/>
                  </a:ext>
                </a:extLst>
              </a:tr>
              <a:tr h="390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Balance to fund housing &amp; roads projects/services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€16,402,528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€19,787,517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-€3,384,989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450847"/>
                  </a:ext>
                </a:extLst>
              </a:tr>
              <a:tr h="503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LPT allocation 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€40,331,285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€37,049,775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€3,281,510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346346"/>
                  </a:ext>
                </a:extLst>
              </a:tr>
              <a:tr h="429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E" sz="2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706424"/>
                  </a:ext>
                </a:extLst>
              </a:tr>
              <a:tr h="409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Cost of variation if 15% reduction is applied 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€6,049,693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€5,557,466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€492,227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648636"/>
                  </a:ext>
                </a:extLst>
              </a:tr>
              <a:tr h="390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Discretionary allocation if 15% reduction is applied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€6,453,005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€2,778,733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buNone/>
                      </a:pP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€3,674,273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13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77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BA89C-30D7-334D-E87A-7F371030D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BA55-C597-262B-B3AD-AB4DFF0C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71" y="471704"/>
            <a:ext cx="9912009" cy="85679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+mj-lt"/>
              </a:rPr>
              <a:t>(1) Estimation of Income &amp; Expenditure</a:t>
            </a:r>
            <a:br>
              <a:rPr lang="en-US" dirty="0"/>
            </a:br>
            <a:r>
              <a:rPr lang="en-US" sz="2200" b="1" dirty="0">
                <a:latin typeface="+mj-lt"/>
              </a:rPr>
              <a:t>(Schedule of Local Property Tax (Local Adjustment Factor) Regulations 2022)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6333CC-A74E-BC55-4D10-9E1CFD66A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45763"/>
              </p:ext>
            </p:extLst>
          </p:nvPr>
        </p:nvGraphicFramePr>
        <p:xfrm>
          <a:off x="731404" y="1556792"/>
          <a:ext cx="10729191" cy="4987795"/>
        </p:xfrm>
        <a:graphic>
          <a:graphicData uri="http://schemas.openxmlformats.org/drawingml/2006/table">
            <a:tbl>
              <a:tblPr firstRow="1" firstCol="1" bandRow="1"/>
              <a:tblGrid>
                <a:gridCol w="5578816">
                  <a:extLst>
                    <a:ext uri="{9D8B030D-6E8A-4147-A177-3AD203B41FA5}">
                      <a16:colId xmlns:a16="http://schemas.microsoft.com/office/drawing/2014/main" val="1459426937"/>
                    </a:ext>
                  </a:extLst>
                </a:gridCol>
                <a:gridCol w="2361724">
                  <a:extLst>
                    <a:ext uri="{9D8B030D-6E8A-4147-A177-3AD203B41FA5}">
                      <a16:colId xmlns:a16="http://schemas.microsoft.com/office/drawing/2014/main" val="124478469"/>
                    </a:ext>
                  </a:extLst>
                </a:gridCol>
                <a:gridCol w="2788651">
                  <a:extLst>
                    <a:ext uri="{9D8B030D-6E8A-4147-A177-3AD203B41FA5}">
                      <a16:colId xmlns:a16="http://schemas.microsoft.com/office/drawing/2014/main" val="1436432677"/>
                    </a:ext>
                  </a:extLst>
                </a:gridCol>
              </a:tblGrid>
              <a:tr h="282476"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sz="1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Estimation of 2026 Income &amp; Expenditure for LPT Variation Decision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33401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Budget 2025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Draft Budget 2026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378101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Income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125652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Commercial Rates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-153,170,200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-158,770,500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314374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Local Property Tax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-11,704,800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-23,928,757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294703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Grants and Subsidies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-157,317,000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-171,142,900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001626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Other Income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-69,750,200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-73,347,200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193911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Total Income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-391,942,200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-427,189,357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609516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Expenditure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819720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Payroll Expenses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101,908,800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108,297,800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02934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Loan Interest and Principal Paid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10,688,400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10,468,900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941920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Social benefits (transfer to households)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109,206,700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117,209,400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816756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Capital Grants Paid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8,264,200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8,755,000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294344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Other Expenditure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161,874,100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182,458,257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830669"/>
                  </a:ext>
                </a:extLst>
              </a:tr>
              <a:tr h="282476"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Total Expenditure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230" algn="r">
                        <a:buNone/>
                      </a:pPr>
                      <a:r>
                        <a:rPr lang="en-IE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391,942,200 </a:t>
                      </a:r>
                      <a:endParaRPr lang="en-IE" sz="20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9375" algn="r">
                        <a:buNone/>
                      </a:pPr>
                      <a:r>
                        <a:rPr lang="en-IE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427,189,357 </a:t>
                      </a:r>
                      <a:endParaRPr lang="en-IE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98612"/>
                  </a:ext>
                </a:extLst>
              </a:tr>
              <a:tr h="750655">
                <a:tc gridSpan="3"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*2026 LPT income is based on 2025 revenue allocation with no reduction in basic LPT rate for 2026.  Any decision to vary LPT will be reflected in a corresponding change in 'Other Expenditure'.</a:t>
                      </a:r>
                      <a:endParaRPr lang="en-IE" sz="20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6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19D5-25D2-5CD2-CF58-8802DE65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9912009" cy="856798"/>
          </a:xfrm>
        </p:spPr>
        <p:txBody>
          <a:bodyPr>
            <a:noAutofit/>
          </a:bodyPr>
          <a:lstStyle/>
          <a:p>
            <a:r>
              <a:rPr lang="en-GB" sz="3600" b="1" dirty="0"/>
              <a:t>(2) Financial Position</a:t>
            </a:r>
            <a:br>
              <a:rPr lang="en-GB" sz="3600" b="1" dirty="0"/>
            </a:br>
            <a:r>
              <a:rPr lang="en-GB" sz="2000" b="1" dirty="0"/>
              <a:t>Schedule 2 of Local Property Tax (Local Adjustment Factor) Regulations 2022</a:t>
            </a:r>
            <a:endParaRPr lang="en-IE" sz="36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D3BF7F-580F-3403-58D5-8FE6A8D02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25336"/>
              </p:ext>
            </p:extLst>
          </p:nvPr>
        </p:nvGraphicFramePr>
        <p:xfrm>
          <a:off x="2279576" y="1556792"/>
          <a:ext cx="7416824" cy="4601799"/>
        </p:xfrm>
        <a:graphic>
          <a:graphicData uri="http://schemas.openxmlformats.org/drawingml/2006/table">
            <a:tbl>
              <a:tblPr/>
              <a:tblGrid>
                <a:gridCol w="5007537">
                  <a:extLst>
                    <a:ext uri="{9D8B030D-6E8A-4147-A177-3AD203B41FA5}">
                      <a16:colId xmlns:a16="http://schemas.microsoft.com/office/drawing/2014/main" val="4184230099"/>
                    </a:ext>
                  </a:extLst>
                </a:gridCol>
                <a:gridCol w="2409287">
                  <a:extLst>
                    <a:ext uri="{9D8B030D-6E8A-4147-A177-3AD203B41FA5}">
                      <a16:colId xmlns:a16="http://schemas.microsoft.com/office/drawing/2014/main" val="292184317"/>
                    </a:ext>
                  </a:extLst>
                </a:gridCol>
              </a:tblGrid>
              <a:tr h="391749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SDCC Financial Position as at 31/03/2025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930124"/>
                  </a:ext>
                </a:extLst>
              </a:tr>
              <a:tr h="22431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077578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Assets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767,273,909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573708"/>
                  </a:ext>
                </a:extLst>
              </a:tr>
              <a:tr h="239038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Revenue Reserve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  22,614,954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294783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Loans receivable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359,334,375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343575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964592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LIABILITIES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893514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Liabilities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227,625,352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207909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Revenue Reserve (if Deficit)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385105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Loans Payable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087299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Voluntary housing/mortgage loans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  98,832,587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985184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Non mortgage loans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6088" indent="0" algn="l" eaLnBrk="1" fontAlgn="ctr" hangingPunct="1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     32,780,571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330388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820722"/>
                  </a:ext>
                </a:extLst>
              </a:tr>
              <a:tr h="24866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IE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INDICATORS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879068"/>
                  </a:ext>
                </a:extLst>
              </a:tr>
              <a:tr h="280021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 of loans payable to revenue income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86486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 of current assets to current liabilities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3.3:1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47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53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8148ED-9585-53FD-3926-DA74D0B88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13E4-2B21-B7E3-8950-9123278C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9767993" cy="720080"/>
          </a:xfrm>
        </p:spPr>
        <p:txBody>
          <a:bodyPr>
            <a:normAutofit/>
          </a:bodyPr>
          <a:lstStyle/>
          <a:p>
            <a:r>
              <a:rPr lang="en-GB" sz="3600" b="1" dirty="0"/>
              <a:t>(3) </a:t>
            </a:r>
            <a:r>
              <a:rPr lang="en-IE" sz="3600" b="1" dirty="0"/>
              <a:t>Estimation of Financial Effect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19D8A2-3A26-46DF-96A5-955BF894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73557"/>
              </p:ext>
            </p:extLst>
          </p:nvPr>
        </p:nvGraphicFramePr>
        <p:xfrm>
          <a:off x="551384" y="1124744"/>
          <a:ext cx="10873208" cy="5544612"/>
        </p:xfrm>
        <a:graphic>
          <a:graphicData uri="http://schemas.openxmlformats.org/drawingml/2006/table">
            <a:tbl>
              <a:tblPr/>
              <a:tblGrid>
                <a:gridCol w="7570029">
                  <a:extLst>
                    <a:ext uri="{9D8B030D-6E8A-4147-A177-3AD203B41FA5}">
                      <a16:colId xmlns:a16="http://schemas.microsoft.com/office/drawing/2014/main" val="373237756"/>
                    </a:ext>
                  </a:extLst>
                </a:gridCol>
                <a:gridCol w="1739224">
                  <a:extLst>
                    <a:ext uri="{9D8B030D-6E8A-4147-A177-3AD203B41FA5}">
                      <a16:colId xmlns:a16="http://schemas.microsoft.com/office/drawing/2014/main" val="1191283141"/>
                    </a:ext>
                  </a:extLst>
                </a:gridCol>
                <a:gridCol w="1563955">
                  <a:extLst>
                    <a:ext uri="{9D8B030D-6E8A-4147-A177-3AD203B41FA5}">
                      <a16:colId xmlns:a16="http://schemas.microsoft.com/office/drawing/2014/main" val="1120884906"/>
                    </a:ext>
                  </a:extLst>
                </a:gridCol>
              </a:tblGrid>
              <a:tr h="6166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LPT 2026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Discretionary  Allocation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957032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I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Property Tax 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€40,331,285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540371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Funding for housing &amp; roads projects/services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-€16,402,528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57593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Baseline allocation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-€11,426,059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238596"/>
                  </a:ext>
                </a:extLst>
              </a:tr>
              <a:tr h="374077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for local activities &amp; projects if no change to LPT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€12,502,698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€12,502,698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159746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917910"/>
                  </a:ext>
                </a:extLst>
              </a:tr>
              <a:tr h="315134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cost of 5% local adjustment factor reduction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-€2,016,564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€10,486,134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318783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cost of 7.5% local adjustment factor reduction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eaLnBrk="1" fontAlgn="ctr" hangingPunct="1"/>
                      <a:r>
                        <a:rPr lang="en-I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-€3,024,846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€9,477,852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378795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cost of 10% local adjustment factor reduction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-€4,033,129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€8,469,569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550426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cost of 12.5% local adjustment factor reduction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-€5,041,411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€7,461,287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485416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cost of 15% local adjustment factor reduction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-€6,049,693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€6,453,005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609192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021157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additional income from 5% local adjustment factor increase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€2,016,564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€14,519,262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537444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additional income from 10% local adjustment factor increase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€4,033,129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€16,535,827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934170"/>
                  </a:ext>
                </a:extLst>
              </a:tr>
              <a:tr h="353229">
                <a:tc>
                  <a:txBody>
                    <a:bodyPr/>
                    <a:lstStyle/>
                    <a:p>
                      <a:pPr marL="85725" indent="0" algn="l" eaLnBrk="1" fontAlgn="ctr" hangingPunct="1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Projected additional income from 15% local adjustment factor increase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€6,049,693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€18,552,391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00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03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9ABFB0-D123-12C2-FCE2-4C6F95A6F7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0E12-754D-AD74-562D-5DEFC1E4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9767993" cy="720080"/>
          </a:xfrm>
        </p:spPr>
        <p:txBody>
          <a:bodyPr>
            <a:normAutofit/>
          </a:bodyPr>
          <a:lstStyle/>
          <a:p>
            <a:r>
              <a:rPr lang="en-GB" sz="3600" b="1" dirty="0"/>
              <a:t>(3) </a:t>
            </a:r>
            <a:r>
              <a:rPr lang="en-IE" sz="3600" b="1" dirty="0"/>
              <a:t>Estimation of Financial Effect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E12B77-69FA-FF77-F08B-39EC41A46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40876"/>
              </p:ext>
            </p:extLst>
          </p:nvPr>
        </p:nvGraphicFramePr>
        <p:xfrm>
          <a:off x="479376" y="1340768"/>
          <a:ext cx="11233248" cy="1307264"/>
        </p:xfrm>
        <a:graphic>
          <a:graphicData uri="http://schemas.openxmlformats.org/drawingml/2006/table">
            <a:tbl>
              <a:tblPr firstRow="1" firstCol="1" bandRow="1"/>
              <a:tblGrid>
                <a:gridCol w="1224136">
                  <a:extLst>
                    <a:ext uri="{9D8B030D-6E8A-4147-A177-3AD203B41FA5}">
                      <a16:colId xmlns:a16="http://schemas.microsoft.com/office/drawing/2014/main" val="3626638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941515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9051247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76035545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7779815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8501526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5365845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63872751"/>
                    </a:ext>
                  </a:extLst>
                </a:gridCol>
              </a:tblGrid>
              <a:tr h="432048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IE" sz="1800" b="1" kern="1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Projected 2026 SDCC LPT Income Variation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659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Variation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±1%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±2.5%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±5%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±7.5%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±10%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±12.5%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±15%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484961"/>
                  </a:ext>
                </a:extLst>
              </a:tr>
              <a:tr h="443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</a:t>
                      </a:r>
                      <a:endParaRPr lang="en-IE" sz="1800" kern="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€403,313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€1,008,282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€2,016,564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€3,024,846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€4,033,129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€5,041,411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en-GB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±</a:t>
                      </a:r>
                      <a:r>
                        <a:rPr lang="en-IE" sz="1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Verdana" panose="020B0604030504040204" pitchFamily="34" charset="0"/>
                        </a:rPr>
                        <a:t>€6,049,693</a:t>
                      </a:r>
                      <a:endParaRPr lang="en-IE" sz="1800" kern="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907795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AF14ED6-8410-7B05-428D-12C30AC8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614" y="3212976"/>
            <a:ext cx="11136146" cy="35283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b="1" u="sng" dirty="0"/>
              <a:t>Impact on households: e.g. -7.5% &amp; -15% Variation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Properties with values of </a:t>
            </a:r>
            <a:r>
              <a:rPr lang="en-GB" sz="2400" b="1" u="sng" dirty="0"/>
              <a:t>≤ €630k </a:t>
            </a:r>
            <a:r>
              <a:rPr lang="en-GB" sz="2400" dirty="0"/>
              <a:t>(approx. 87% of all properties)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0%: ≤ €523 year / ≤ €43.58 month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-7.5%: ≤ €484 year / ≤ €40.33 month </a:t>
            </a:r>
            <a:r>
              <a:rPr lang="en-GB" sz="2400" dirty="0">
                <a:solidFill>
                  <a:srgbClr val="FF0000"/>
                </a:solidFill>
              </a:rPr>
              <a:t>saving ≤ €3.25/month (total cost €3.025m)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dirty="0"/>
              <a:t>-15%: ≤ €445 year / ≤ €37.08 month </a:t>
            </a:r>
            <a:r>
              <a:rPr lang="en-GB" sz="2400" dirty="0">
                <a:solidFill>
                  <a:srgbClr val="FF0000"/>
                </a:solidFill>
              </a:rPr>
              <a:t>saving ≤ €6.50/month (total cost of €6.05m)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4CA8F0-1FA3-5423-3A59-72DE8FE0BD5B}"/>
              </a:ext>
            </a:extLst>
          </p:cNvPr>
          <p:cNvSpPr/>
          <p:nvPr/>
        </p:nvSpPr>
        <p:spPr>
          <a:xfrm>
            <a:off x="5807968" y="1700808"/>
            <a:ext cx="1656184" cy="115212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17C768-BED0-7CEA-3C81-4C219B4DC0C4}"/>
              </a:ext>
            </a:extLst>
          </p:cNvPr>
          <p:cNvSpPr/>
          <p:nvPr/>
        </p:nvSpPr>
        <p:spPr>
          <a:xfrm>
            <a:off x="10208840" y="1674556"/>
            <a:ext cx="1656184" cy="115212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1381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DCC Master">
  <a:themeElements>
    <a:clrScheme name="Custom 2">
      <a:dk1>
        <a:srgbClr val="000000"/>
      </a:dk1>
      <a:lt1>
        <a:srgbClr val="FFFFFF"/>
      </a:lt1>
      <a:dk2>
        <a:srgbClr val="271B5B"/>
      </a:dk2>
      <a:lt2>
        <a:srgbClr val="BFC2C7"/>
      </a:lt2>
      <a:accent1>
        <a:srgbClr val="363A92"/>
      </a:accent1>
      <a:accent2>
        <a:srgbClr val="F26959"/>
      </a:accent2>
      <a:accent3>
        <a:srgbClr val="79D750"/>
      </a:accent3>
      <a:accent4>
        <a:srgbClr val="9D7EB8"/>
      </a:accent4>
      <a:accent5>
        <a:srgbClr val="7DA6D7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48F0392-F9A1-44C7-98F0-21A56353EFDD}" vid="{CBA25A10-BD21-4647-AA9E-15942D8B04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271B5B"/>
    </a:dk2>
    <a:lt2>
      <a:srgbClr val="BFC2C7"/>
    </a:lt2>
    <a:accent1>
      <a:srgbClr val="363A92"/>
    </a:accent1>
    <a:accent2>
      <a:srgbClr val="F26959"/>
    </a:accent2>
    <a:accent3>
      <a:srgbClr val="79D750"/>
    </a:accent3>
    <a:accent4>
      <a:srgbClr val="9D7EB8"/>
    </a:accent4>
    <a:accent5>
      <a:srgbClr val="7DA6D7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271B5B"/>
    </a:dk2>
    <a:lt2>
      <a:srgbClr val="BFC2C7"/>
    </a:lt2>
    <a:accent1>
      <a:srgbClr val="363A92"/>
    </a:accent1>
    <a:accent2>
      <a:srgbClr val="F26959"/>
    </a:accent2>
    <a:accent3>
      <a:srgbClr val="79D750"/>
    </a:accent3>
    <a:accent4>
      <a:srgbClr val="9D7EB8"/>
    </a:accent4>
    <a:accent5>
      <a:srgbClr val="7DA6D7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271B5B"/>
    </a:dk2>
    <a:lt2>
      <a:srgbClr val="BFC2C7"/>
    </a:lt2>
    <a:accent1>
      <a:srgbClr val="363A92"/>
    </a:accent1>
    <a:accent2>
      <a:srgbClr val="F26959"/>
    </a:accent2>
    <a:accent3>
      <a:srgbClr val="79D750"/>
    </a:accent3>
    <a:accent4>
      <a:srgbClr val="9D7EB8"/>
    </a:accent4>
    <a:accent5>
      <a:srgbClr val="7DA6D7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</TotalTime>
  <Words>2331</Words>
  <Application>Microsoft Office PowerPoint</Application>
  <PresentationFormat>Widescreen</PresentationFormat>
  <Paragraphs>660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SDCC Master</vt:lpstr>
      <vt:lpstr>Local Property Tax 2026</vt:lpstr>
      <vt:lpstr>PowerPoint Presentation</vt:lpstr>
      <vt:lpstr>PowerPoint Presentation</vt:lpstr>
      <vt:lpstr>Matters for Consideration</vt:lpstr>
      <vt:lpstr>PowerPoint Presentation</vt:lpstr>
      <vt:lpstr>(1) Estimation of Income &amp; Expenditure (Schedule of Local Property Tax (Local Adjustment Factor) Regulations 2022)</vt:lpstr>
      <vt:lpstr>(2) Financial Position Schedule 2 of Local Property Tax (Local Adjustment Factor) Regulations 2022</vt:lpstr>
      <vt:lpstr>(3) Estimation of Financial Effect</vt:lpstr>
      <vt:lpstr>(3) Estimation of Financial Effect</vt:lpstr>
      <vt:lpstr>(3) Estimation of Financial Effect</vt:lpstr>
      <vt:lpstr>(4) Public Consultation</vt:lpstr>
      <vt:lpstr>Budget 2026 Strategy</vt:lpstr>
      <vt:lpstr>PowerPoint Presentation</vt:lpstr>
      <vt:lpstr>LPT Variation: Expenditure Commitment</vt:lpstr>
      <vt:lpstr>Budget 2026 Timelines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Angela O’Melia</dc:creator>
  <cp:lastModifiedBy>Ronan Fitzgerald</cp:lastModifiedBy>
  <cp:revision>13</cp:revision>
  <cp:lastPrinted>2025-07-10T16:01:37Z</cp:lastPrinted>
  <dcterms:created xsi:type="dcterms:W3CDTF">2025-07-03T11:12:18Z</dcterms:created>
  <dcterms:modified xsi:type="dcterms:W3CDTF">2025-07-10T16:29:34Z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2025-05-09T00:00:00Z</vt:filetime>
  </property>
  <property fmtid="{D5CDD505-2E9C-101B-9397-08002B2CF9AE}" pid="5" name="Producer">
    <vt:lpwstr>Adobe PDF library 17.00</vt:lpwstr>
  </property>
</Properties>
</file>