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3" r:id="rId3"/>
    <p:sldId id="288" r:id="rId4"/>
    <p:sldId id="290" r:id="rId5"/>
    <p:sldId id="274" r:id="rId6"/>
    <p:sldId id="396" r:id="rId7"/>
    <p:sldId id="379" r:id="rId8"/>
    <p:sldId id="286" r:id="rId9"/>
    <p:sldId id="391" r:id="rId10"/>
    <p:sldId id="388" r:id="rId11"/>
    <p:sldId id="381" r:id="rId12"/>
    <p:sldId id="395" r:id="rId13"/>
    <p:sldId id="311" r:id="rId14"/>
    <p:sldId id="389" r:id="rId15"/>
    <p:sldId id="390" r:id="rId16"/>
    <p:sldId id="397" r:id="rId17"/>
    <p:sldId id="386" r:id="rId18"/>
    <p:sldId id="387" r:id="rId19"/>
    <p:sldId id="394" r:id="rId20"/>
    <p:sldId id="357" r:id="rId21"/>
    <p:sldId id="377" r:id="rId22"/>
    <p:sldId id="378" r:id="rId23"/>
    <p:sldId id="383" r:id="rId24"/>
    <p:sldId id="260" r:id="rId25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FCA2E7-6AD9-A8BA-CBAE-186BDF12BD37}" name="Kaye Stapleton" initials="KS" userId="S::KSTAPLET@tcd.ie::93fa518f-253d-4e32-a119-a52d010d9c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9"/>
    <a:srgbClr val="3E6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211" autoAdjust="0"/>
    <p:restoredTop sz="83937" autoAdjust="0"/>
  </p:normalViewPr>
  <p:slideViewPr>
    <p:cSldViewPr snapToGrid="0" showGuides="1">
      <p:cViewPr varScale="1">
        <p:scale>
          <a:sx n="69" d="100"/>
          <a:sy n="69" d="100"/>
        </p:scale>
        <p:origin x="1277" y="67"/>
      </p:cViewPr>
      <p:guideLst>
        <p:guide pos="5760"/>
        <p:guide orient="horz" pos="21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-3720" y="-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762DE1-E281-FC47-9B75-DB944611547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16C864-AA40-4C4D-BE58-9EC1C2175B29}">
      <dgm:prSet/>
      <dgm:spPr/>
      <dgm:t>
        <a:bodyPr/>
        <a:lstStyle/>
        <a:p>
          <a:r>
            <a:rPr lang="en-US" b="0" dirty="0"/>
            <a:t>Healthcare access, infrastructure, and service improvement (x11) </a:t>
          </a:r>
          <a:endParaRPr lang="en-IE" b="0" dirty="0"/>
        </a:p>
      </dgm:t>
    </dgm:pt>
    <dgm:pt modelId="{E70FB07A-A354-094D-B8CB-FA2D4F76E10B}" type="parTrans" cxnId="{F2B9E656-A306-7442-B6BE-A5D439213266}">
      <dgm:prSet/>
      <dgm:spPr/>
      <dgm:t>
        <a:bodyPr/>
        <a:lstStyle/>
        <a:p>
          <a:endParaRPr lang="en-GB"/>
        </a:p>
      </dgm:t>
    </dgm:pt>
    <dgm:pt modelId="{FCEC1554-0415-D947-AAE7-FB52F2B7293F}" type="sibTrans" cxnId="{F2B9E656-A306-7442-B6BE-A5D439213266}">
      <dgm:prSet/>
      <dgm:spPr/>
      <dgm:t>
        <a:bodyPr/>
        <a:lstStyle/>
        <a:p>
          <a:endParaRPr lang="en-GB"/>
        </a:p>
      </dgm:t>
    </dgm:pt>
    <dgm:pt modelId="{B4825129-CB56-0F45-BDA3-FB68896F7CC2}">
      <dgm:prSet/>
      <dgm:spPr/>
      <dgm:t>
        <a:bodyPr/>
        <a:lstStyle/>
        <a:p>
          <a:r>
            <a:rPr lang="en-GB" dirty="0"/>
            <a:t>Community engagement, social support, and safety (x6)</a:t>
          </a:r>
        </a:p>
      </dgm:t>
    </dgm:pt>
    <dgm:pt modelId="{D9BAD40D-0686-2848-8A3D-FDBCD187AD97}" type="parTrans" cxnId="{9DB37502-F308-5449-A659-50C809E36CCD}">
      <dgm:prSet/>
      <dgm:spPr/>
      <dgm:t>
        <a:bodyPr/>
        <a:lstStyle/>
        <a:p>
          <a:endParaRPr lang="en-GB"/>
        </a:p>
      </dgm:t>
    </dgm:pt>
    <dgm:pt modelId="{FACC3F1C-AEF9-F647-A2B4-9FB764F0D91B}" type="sibTrans" cxnId="{9DB37502-F308-5449-A659-50C809E36CCD}">
      <dgm:prSet/>
      <dgm:spPr/>
      <dgm:t>
        <a:bodyPr/>
        <a:lstStyle/>
        <a:p>
          <a:endParaRPr lang="en-GB"/>
        </a:p>
      </dgm:t>
    </dgm:pt>
    <dgm:pt modelId="{8BD690C8-C5E6-0142-9A22-CF766742405B}">
      <dgm:prSet/>
      <dgm:spPr/>
      <dgm:t>
        <a:bodyPr/>
        <a:lstStyle/>
        <a:p>
          <a:r>
            <a:rPr lang="en-GB" dirty="0"/>
            <a:t>Health, wellbeing and environment (x6)</a:t>
          </a:r>
        </a:p>
      </dgm:t>
    </dgm:pt>
    <dgm:pt modelId="{AEA0C87B-D775-1249-BB7F-B806CFA7F901}" type="parTrans" cxnId="{69ACED76-F9B3-1840-90C5-10B9C13FC854}">
      <dgm:prSet/>
      <dgm:spPr/>
      <dgm:t>
        <a:bodyPr/>
        <a:lstStyle/>
        <a:p>
          <a:endParaRPr lang="en-GB"/>
        </a:p>
      </dgm:t>
    </dgm:pt>
    <dgm:pt modelId="{E6451DF4-7F0D-3B44-A33E-51F79159A240}" type="sibTrans" cxnId="{69ACED76-F9B3-1840-90C5-10B9C13FC854}">
      <dgm:prSet/>
      <dgm:spPr/>
      <dgm:t>
        <a:bodyPr/>
        <a:lstStyle/>
        <a:p>
          <a:endParaRPr lang="en-GB"/>
        </a:p>
      </dgm:t>
    </dgm:pt>
    <dgm:pt modelId="{5E9B6D8B-CBB8-6242-909E-EEF6081BE675}" type="pres">
      <dgm:prSet presAssocID="{CC762DE1-E281-FC47-9B75-DB9446115476}" presName="compositeShape" presStyleCnt="0">
        <dgm:presLayoutVars>
          <dgm:chMax val="7"/>
          <dgm:dir/>
          <dgm:resizeHandles val="exact"/>
        </dgm:presLayoutVars>
      </dgm:prSet>
      <dgm:spPr/>
    </dgm:pt>
    <dgm:pt modelId="{A5464A7F-ADE7-F945-92B7-4B53442CAE6F}" type="pres">
      <dgm:prSet presAssocID="{CC16C864-AA40-4C4D-BE58-9EC1C2175B29}" presName="circ1" presStyleLbl="vennNode1" presStyleIdx="0" presStyleCnt="3"/>
      <dgm:spPr/>
    </dgm:pt>
    <dgm:pt modelId="{163F9195-EC89-464F-9801-4AC44B2F8C77}" type="pres">
      <dgm:prSet presAssocID="{CC16C864-AA40-4C4D-BE58-9EC1C2175B2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4F6C192-D0FD-1648-A03A-A03787B62663}" type="pres">
      <dgm:prSet presAssocID="{B4825129-CB56-0F45-BDA3-FB68896F7CC2}" presName="circ2" presStyleLbl="vennNode1" presStyleIdx="1" presStyleCnt="3"/>
      <dgm:spPr/>
    </dgm:pt>
    <dgm:pt modelId="{77E55B28-1D25-A24E-AEBF-299A27284945}" type="pres">
      <dgm:prSet presAssocID="{B4825129-CB56-0F45-BDA3-FB68896F7CC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7B5EC37-0CB0-B44D-B512-99A452C0B89C}" type="pres">
      <dgm:prSet presAssocID="{8BD690C8-C5E6-0142-9A22-CF766742405B}" presName="circ3" presStyleLbl="vennNode1" presStyleIdx="2" presStyleCnt="3"/>
      <dgm:spPr/>
    </dgm:pt>
    <dgm:pt modelId="{51DAF4A3-DBEC-F84B-B41F-08456AAEDC37}" type="pres">
      <dgm:prSet presAssocID="{8BD690C8-C5E6-0142-9A22-CF766742405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899E01-ED7A-0245-8C82-94474748A654}" type="presOf" srcId="{8BD690C8-C5E6-0142-9A22-CF766742405B}" destId="{C7B5EC37-0CB0-B44D-B512-99A452C0B89C}" srcOrd="0" destOrd="0" presId="urn:microsoft.com/office/officeart/2005/8/layout/venn1"/>
    <dgm:cxn modelId="{9DB37502-F308-5449-A659-50C809E36CCD}" srcId="{CC762DE1-E281-FC47-9B75-DB9446115476}" destId="{B4825129-CB56-0F45-BDA3-FB68896F7CC2}" srcOrd="1" destOrd="0" parTransId="{D9BAD40D-0686-2848-8A3D-FDBCD187AD97}" sibTransId="{FACC3F1C-AEF9-F647-A2B4-9FB764F0D91B}"/>
    <dgm:cxn modelId="{30F2772D-EF1F-4042-B71A-6D53C0845569}" type="presOf" srcId="{CC16C864-AA40-4C4D-BE58-9EC1C2175B29}" destId="{163F9195-EC89-464F-9801-4AC44B2F8C77}" srcOrd="1" destOrd="0" presId="urn:microsoft.com/office/officeart/2005/8/layout/venn1"/>
    <dgm:cxn modelId="{D1288E65-A308-D446-AD3B-1B1E5C2607D3}" type="presOf" srcId="{B4825129-CB56-0F45-BDA3-FB68896F7CC2}" destId="{77E55B28-1D25-A24E-AEBF-299A27284945}" srcOrd="1" destOrd="0" presId="urn:microsoft.com/office/officeart/2005/8/layout/venn1"/>
    <dgm:cxn modelId="{F2B9E656-A306-7442-B6BE-A5D439213266}" srcId="{CC762DE1-E281-FC47-9B75-DB9446115476}" destId="{CC16C864-AA40-4C4D-BE58-9EC1C2175B29}" srcOrd="0" destOrd="0" parTransId="{E70FB07A-A354-094D-B8CB-FA2D4F76E10B}" sibTransId="{FCEC1554-0415-D947-AAE7-FB52F2B7293F}"/>
    <dgm:cxn modelId="{69ACED76-F9B3-1840-90C5-10B9C13FC854}" srcId="{CC762DE1-E281-FC47-9B75-DB9446115476}" destId="{8BD690C8-C5E6-0142-9A22-CF766742405B}" srcOrd="2" destOrd="0" parTransId="{AEA0C87B-D775-1249-BB7F-B806CFA7F901}" sibTransId="{E6451DF4-7F0D-3B44-A33E-51F79159A240}"/>
    <dgm:cxn modelId="{472FCB87-DA8E-C347-A612-F828C0139262}" type="presOf" srcId="{CC16C864-AA40-4C4D-BE58-9EC1C2175B29}" destId="{A5464A7F-ADE7-F945-92B7-4B53442CAE6F}" srcOrd="0" destOrd="0" presId="urn:microsoft.com/office/officeart/2005/8/layout/venn1"/>
    <dgm:cxn modelId="{A61A8793-09F2-554B-8EA1-0CDE025BC6CE}" type="presOf" srcId="{8BD690C8-C5E6-0142-9A22-CF766742405B}" destId="{51DAF4A3-DBEC-F84B-B41F-08456AAEDC37}" srcOrd="1" destOrd="0" presId="urn:microsoft.com/office/officeart/2005/8/layout/venn1"/>
    <dgm:cxn modelId="{2238399D-4DE6-AA4E-9527-4341336B1F22}" type="presOf" srcId="{B4825129-CB56-0F45-BDA3-FB68896F7CC2}" destId="{54F6C192-D0FD-1648-A03A-A03787B62663}" srcOrd="0" destOrd="0" presId="urn:microsoft.com/office/officeart/2005/8/layout/venn1"/>
    <dgm:cxn modelId="{C1402BF7-CDAD-4241-AD3F-8D6D29F40C15}" type="presOf" srcId="{CC762DE1-E281-FC47-9B75-DB9446115476}" destId="{5E9B6D8B-CBB8-6242-909E-EEF6081BE675}" srcOrd="0" destOrd="0" presId="urn:microsoft.com/office/officeart/2005/8/layout/venn1"/>
    <dgm:cxn modelId="{4AFB7C3A-4E8D-9147-BAA4-82AC172BE5E8}" type="presParOf" srcId="{5E9B6D8B-CBB8-6242-909E-EEF6081BE675}" destId="{A5464A7F-ADE7-F945-92B7-4B53442CAE6F}" srcOrd="0" destOrd="0" presId="urn:microsoft.com/office/officeart/2005/8/layout/venn1"/>
    <dgm:cxn modelId="{2348435E-FF41-1E4B-9F69-C9FDE7FD90A7}" type="presParOf" srcId="{5E9B6D8B-CBB8-6242-909E-EEF6081BE675}" destId="{163F9195-EC89-464F-9801-4AC44B2F8C77}" srcOrd="1" destOrd="0" presId="urn:microsoft.com/office/officeart/2005/8/layout/venn1"/>
    <dgm:cxn modelId="{6C233CBE-88F0-2B42-A2ED-2C819197D75C}" type="presParOf" srcId="{5E9B6D8B-CBB8-6242-909E-EEF6081BE675}" destId="{54F6C192-D0FD-1648-A03A-A03787B62663}" srcOrd="2" destOrd="0" presId="urn:microsoft.com/office/officeart/2005/8/layout/venn1"/>
    <dgm:cxn modelId="{8E62DAEE-1BF2-F64F-A9DA-85DDA36F4090}" type="presParOf" srcId="{5E9B6D8B-CBB8-6242-909E-EEF6081BE675}" destId="{77E55B28-1D25-A24E-AEBF-299A27284945}" srcOrd="3" destOrd="0" presId="urn:microsoft.com/office/officeart/2005/8/layout/venn1"/>
    <dgm:cxn modelId="{71E04064-EAD1-F949-A487-17BEE4322FBB}" type="presParOf" srcId="{5E9B6D8B-CBB8-6242-909E-EEF6081BE675}" destId="{C7B5EC37-0CB0-B44D-B512-99A452C0B89C}" srcOrd="4" destOrd="0" presId="urn:microsoft.com/office/officeart/2005/8/layout/venn1"/>
    <dgm:cxn modelId="{C033336B-27B1-FC4C-818F-8F9C4E991A3C}" type="presParOf" srcId="{5E9B6D8B-CBB8-6242-909E-EEF6081BE675}" destId="{51DAF4A3-DBEC-F84B-B41F-08456AAEDC3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F99393-CC1C-4A9B-8FA9-9C450ED8952C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EC1C15-8D46-40BB-ADA9-BBBD6E0959CB}">
      <dgm:prSet phldrT="[Text]" phldr="0"/>
      <dgm:spPr/>
      <dgm:t>
        <a:bodyPr/>
        <a:lstStyle/>
        <a:p>
          <a:r>
            <a:rPr lang="en-GB" dirty="0">
              <a:latin typeface="Source Sans Pro"/>
            </a:rPr>
            <a:t>Prioritise</a:t>
          </a:r>
          <a:r>
            <a:rPr lang="en-US" dirty="0">
              <a:latin typeface="Source Sans Pro"/>
            </a:rPr>
            <a:t> the 23 recommendations</a:t>
          </a:r>
          <a:endParaRPr lang="en-US" dirty="0"/>
        </a:p>
      </dgm:t>
    </dgm:pt>
    <dgm:pt modelId="{838BBD0B-F334-430D-B34D-3DFD4F421E1A}" type="parTrans" cxnId="{073872DE-C694-4544-8686-4080B9F29F3A}">
      <dgm:prSet/>
      <dgm:spPr/>
      <dgm:t>
        <a:bodyPr/>
        <a:lstStyle/>
        <a:p>
          <a:endParaRPr lang="en-US"/>
        </a:p>
      </dgm:t>
    </dgm:pt>
    <dgm:pt modelId="{E7B79B86-F967-45B6-AD89-831B595834C4}" type="sibTrans" cxnId="{073872DE-C694-4544-8686-4080B9F29F3A}">
      <dgm:prSet/>
      <dgm:spPr/>
      <dgm:t>
        <a:bodyPr/>
        <a:lstStyle/>
        <a:p>
          <a:endParaRPr lang="en-US"/>
        </a:p>
      </dgm:t>
    </dgm:pt>
    <dgm:pt modelId="{590CA890-00B3-416D-AA1A-AD3CE57B1C1D}">
      <dgm:prSet phldrT="[Text]" phldr="0"/>
      <dgm:spPr/>
      <dgm:t>
        <a:bodyPr/>
        <a:lstStyle/>
        <a:p>
          <a:pPr rtl="0"/>
          <a:r>
            <a:rPr lang="en-US" dirty="0">
              <a:latin typeface="Source Sans Pro"/>
            </a:rPr>
            <a:t>Mental health &amp; stress management</a:t>
          </a:r>
          <a:endParaRPr lang="en-US" dirty="0"/>
        </a:p>
      </dgm:t>
    </dgm:pt>
    <dgm:pt modelId="{70CCF87A-072D-4AEC-8CC7-E3867082BCAA}" type="parTrans" cxnId="{18D95077-551A-46BF-A161-3058DEB72282}">
      <dgm:prSet/>
      <dgm:spPr/>
      <dgm:t>
        <a:bodyPr/>
        <a:lstStyle/>
        <a:p>
          <a:endParaRPr lang="en-US"/>
        </a:p>
      </dgm:t>
    </dgm:pt>
    <dgm:pt modelId="{664746C8-08F0-47C1-A6A0-820064253F11}" type="sibTrans" cxnId="{18D95077-551A-46BF-A161-3058DEB72282}">
      <dgm:prSet/>
      <dgm:spPr/>
      <dgm:t>
        <a:bodyPr/>
        <a:lstStyle/>
        <a:p>
          <a:endParaRPr lang="en-US"/>
        </a:p>
      </dgm:t>
    </dgm:pt>
    <dgm:pt modelId="{9740A7BB-04F8-47C8-AC18-F29586D7C5F9}">
      <dgm:prSet phldrT="[Text]" phldr="0"/>
      <dgm:spPr/>
      <dgm:t>
        <a:bodyPr/>
        <a:lstStyle/>
        <a:p>
          <a:pPr rtl="0"/>
          <a:r>
            <a:rPr lang="en-US" dirty="0">
              <a:latin typeface="Source Sans Pro"/>
            </a:rPr>
            <a:t>Housing policy</a:t>
          </a:r>
          <a:endParaRPr lang="en-US" dirty="0"/>
        </a:p>
      </dgm:t>
    </dgm:pt>
    <dgm:pt modelId="{1923C238-744C-4C00-81F5-1928222A6B97}" type="parTrans" cxnId="{EE37F9CD-8E04-4806-93E5-DBCC428600F4}">
      <dgm:prSet/>
      <dgm:spPr/>
      <dgm:t>
        <a:bodyPr/>
        <a:lstStyle/>
        <a:p>
          <a:endParaRPr lang="en-US"/>
        </a:p>
      </dgm:t>
    </dgm:pt>
    <dgm:pt modelId="{4A799716-056C-487F-8EE4-F8FE04A2677C}" type="sibTrans" cxnId="{EE37F9CD-8E04-4806-93E5-DBCC428600F4}">
      <dgm:prSet/>
      <dgm:spPr/>
      <dgm:t>
        <a:bodyPr/>
        <a:lstStyle/>
        <a:p>
          <a:endParaRPr lang="en-US"/>
        </a:p>
      </dgm:t>
    </dgm:pt>
    <dgm:pt modelId="{D3943C4F-4749-44D0-985C-D91D8873AB87}">
      <dgm:prSet phldrT="[Text]" phldr="0"/>
      <dgm:spPr/>
      <dgm:t>
        <a:bodyPr/>
        <a:lstStyle/>
        <a:p>
          <a:pPr rtl="0"/>
          <a:r>
            <a:rPr lang="en-US" dirty="0">
              <a:latin typeface="Source Sans Pro"/>
            </a:rPr>
            <a:t>Affordable and accessible healthcare</a:t>
          </a:r>
          <a:endParaRPr lang="en-US" dirty="0"/>
        </a:p>
      </dgm:t>
    </dgm:pt>
    <dgm:pt modelId="{A1FB6490-603C-4E2E-AD80-38017DBD02B9}" type="parTrans" cxnId="{B4656C23-BCC7-4E8F-902C-A5CF881CB4B1}">
      <dgm:prSet/>
      <dgm:spPr/>
      <dgm:t>
        <a:bodyPr/>
        <a:lstStyle/>
        <a:p>
          <a:endParaRPr lang="en-US"/>
        </a:p>
      </dgm:t>
    </dgm:pt>
    <dgm:pt modelId="{F8E98156-A554-4BAB-A56E-4CA62F384B6E}" type="sibTrans" cxnId="{B4656C23-BCC7-4E8F-902C-A5CF881CB4B1}">
      <dgm:prSet/>
      <dgm:spPr/>
      <dgm:t>
        <a:bodyPr/>
        <a:lstStyle/>
        <a:p>
          <a:endParaRPr lang="en-US"/>
        </a:p>
      </dgm:t>
    </dgm:pt>
    <dgm:pt modelId="{AE660D83-7FBE-418D-B7FF-677C078898B6}">
      <dgm:prSet phldrT="[Text]" phldr="0"/>
      <dgm:spPr/>
      <dgm:t>
        <a:bodyPr/>
        <a:lstStyle/>
        <a:p>
          <a:pPr rtl="0"/>
          <a:r>
            <a:rPr lang="en-US" dirty="0">
              <a:latin typeface="Source Sans Pro"/>
            </a:rPr>
            <a:t>Explore actionable steps with community involvement</a:t>
          </a:r>
          <a:endParaRPr lang="en-US" dirty="0"/>
        </a:p>
      </dgm:t>
    </dgm:pt>
    <dgm:pt modelId="{5A9E15C6-A581-4F1C-86A3-E17C432B24A9}" type="parTrans" cxnId="{18EE99BB-9BBE-4170-9B6D-8A36BE2B01B5}">
      <dgm:prSet/>
      <dgm:spPr/>
      <dgm:t>
        <a:bodyPr/>
        <a:lstStyle/>
        <a:p>
          <a:endParaRPr lang="en-US"/>
        </a:p>
      </dgm:t>
    </dgm:pt>
    <dgm:pt modelId="{3581B64A-EB8B-40E9-BD1D-0CE01C36C2A3}" type="sibTrans" cxnId="{18EE99BB-9BBE-4170-9B6D-8A36BE2B01B5}">
      <dgm:prSet/>
      <dgm:spPr/>
      <dgm:t>
        <a:bodyPr/>
        <a:lstStyle/>
        <a:p>
          <a:endParaRPr lang="en-US"/>
        </a:p>
      </dgm:t>
    </dgm:pt>
    <dgm:pt modelId="{F81C2723-0CD6-4D21-8A6D-6104AFA0669A}">
      <dgm:prSet phldr="0"/>
      <dgm:spPr/>
      <dgm:t>
        <a:bodyPr/>
        <a:lstStyle/>
        <a:p>
          <a:pPr rtl="0"/>
          <a:r>
            <a:rPr lang="en-GB" dirty="0">
              <a:latin typeface="Source Sans Pro"/>
            </a:rPr>
            <a:t>Aim of the event</a:t>
          </a:r>
        </a:p>
      </dgm:t>
    </dgm:pt>
    <dgm:pt modelId="{DA1E010A-3D5A-4B81-9AFC-501476F6EAC2}" type="parTrans" cxnId="{2D37E481-0BCD-419A-9DCC-F9C7E0EC20F3}">
      <dgm:prSet/>
      <dgm:spPr/>
      <dgm:t>
        <a:bodyPr/>
        <a:lstStyle/>
        <a:p>
          <a:endParaRPr lang="en-GB"/>
        </a:p>
      </dgm:t>
    </dgm:pt>
    <dgm:pt modelId="{0A20EA01-1933-48FA-B556-D179D502CAD2}" type="sibTrans" cxnId="{2D37E481-0BCD-419A-9DCC-F9C7E0EC20F3}">
      <dgm:prSet/>
      <dgm:spPr/>
      <dgm:t>
        <a:bodyPr/>
        <a:lstStyle/>
        <a:p>
          <a:endParaRPr lang="en-US"/>
        </a:p>
      </dgm:t>
    </dgm:pt>
    <dgm:pt modelId="{6A3A4172-0702-4A3D-89A6-67BDE2193A53}">
      <dgm:prSet phldr="0"/>
      <dgm:spPr/>
      <dgm:t>
        <a:bodyPr/>
        <a:lstStyle/>
        <a:p>
          <a:r>
            <a:rPr lang="en-GB" dirty="0">
              <a:latin typeface="Source Sans Pro"/>
            </a:rPr>
            <a:t>Gather community perspectives</a:t>
          </a:r>
          <a:endParaRPr lang="en-US" dirty="0"/>
        </a:p>
      </dgm:t>
    </dgm:pt>
    <dgm:pt modelId="{01F21DEB-6C41-476A-B25D-DC449F24BD96}" type="parTrans" cxnId="{72883BE4-46B9-4D63-AEC6-BF127C6A043C}">
      <dgm:prSet/>
      <dgm:spPr/>
      <dgm:t>
        <a:bodyPr/>
        <a:lstStyle/>
        <a:p>
          <a:endParaRPr lang="en-GB"/>
        </a:p>
      </dgm:t>
    </dgm:pt>
    <dgm:pt modelId="{416E1AA4-B6D6-4EBF-AD3D-D8C0B7C25097}" type="sibTrans" cxnId="{72883BE4-46B9-4D63-AEC6-BF127C6A043C}">
      <dgm:prSet/>
      <dgm:spPr/>
      <dgm:t>
        <a:bodyPr/>
        <a:lstStyle/>
        <a:p>
          <a:endParaRPr lang="en-GB"/>
        </a:p>
      </dgm:t>
    </dgm:pt>
    <dgm:pt modelId="{CC0BE99B-585A-4958-B563-A27741C476BA}" type="pres">
      <dgm:prSet presAssocID="{57F99393-CC1C-4A9B-8FA9-9C450ED8952C}" presName="Name0" presStyleCnt="0">
        <dgm:presLayoutVars>
          <dgm:dir/>
          <dgm:animLvl val="lvl"/>
          <dgm:resizeHandles val="exact"/>
        </dgm:presLayoutVars>
      </dgm:prSet>
      <dgm:spPr/>
    </dgm:pt>
    <dgm:pt modelId="{C17F2CF2-4135-4904-874A-8FC2697B77A0}" type="pres">
      <dgm:prSet presAssocID="{AE660D83-7FBE-418D-B7FF-677C078898B6}" presName="boxAndChildren" presStyleCnt="0"/>
      <dgm:spPr/>
    </dgm:pt>
    <dgm:pt modelId="{D9F67896-D8C1-4BA1-B391-651B80035717}" type="pres">
      <dgm:prSet presAssocID="{AE660D83-7FBE-418D-B7FF-677C078898B6}" presName="parentTextBox" presStyleLbl="node1" presStyleIdx="0" presStyleCnt="3"/>
      <dgm:spPr/>
    </dgm:pt>
    <dgm:pt modelId="{0D5A7BBE-0069-45BE-B5DC-7D334E98E7B6}" type="pres">
      <dgm:prSet presAssocID="{E7B79B86-F967-45B6-AD89-831B595834C4}" presName="sp" presStyleCnt="0"/>
      <dgm:spPr/>
    </dgm:pt>
    <dgm:pt modelId="{E1C9C279-84AB-452D-9F2B-0813F330E48B}" type="pres">
      <dgm:prSet presAssocID="{C0EC1C15-8D46-40BB-ADA9-BBBD6E0959CB}" presName="arrowAndChildren" presStyleCnt="0"/>
      <dgm:spPr/>
    </dgm:pt>
    <dgm:pt modelId="{9F39D5F4-4AAF-4A05-820D-EE766C426C03}" type="pres">
      <dgm:prSet presAssocID="{C0EC1C15-8D46-40BB-ADA9-BBBD6E0959CB}" presName="parentTextArrow" presStyleLbl="node1" presStyleIdx="0" presStyleCnt="3"/>
      <dgm:spPr/>
    </dgm:pt>
    <dgm:pt modelId="{6CFA7944-4E3C-4E40-A463-9DFE2D8ED8AA}" type="pres">
      <dgm:prSet presAssocID="{C0EC1C15-8D46-40BB-ADA9-BBBD6E0959CB}" presName="arrow" presStyleLbl="node1" presStyleIdx="1" presStyleCnt="3"/>
      <dgm:spPr/>
    </dgm:pt>
    <dgm:pt modelId="{27DFF8EB-77C5-4024-A9DE-2D20C55A68A8}" type="pres">
      <dgm:prSet presAssocID="{C0EC1C15-8D46-40BB-ADA9-BBBD6E0959CB}" presName="descendantArrow" presStyleCnt="0"/>
      <dgm:spPr/>
    </dgm:pt>
    <dgm:pt modelId="{D4C32696-795E-43B0-B3FF-491AAEC03AE6}" type="pres">
      <dgm:prSet presAssocID="{590CA890-00B3-416D-AA1A-AD3CE57B1C1D}" presName="childTextArrow" presStyleLbl="fgAccFollowNode1" presStyleIdx="0" presStyleCnt="4">
        <dgm:presLayoutVars>
          <dgm:bulletEnabled val="1"/>
        </dgm:presLayoutVars>
      </dgm:prSet>
      <dgm:spPr/>
    </dgm:pt>
    <dgm:pt modelId="{F5BCDD36-3075-4888-91A2-550ECE04E0F2}" type="pres">
      <dgm:prSet presAssocID="{9740A7BB-04F8-47C8-AC18-F29586D7C5F9}" presName="childTextArrow" presStyleLbl="fgAccFollowNode1" presStyleIdx="1" presStyleCnt="4">
        <dgm:presLayoutVars>
          <dgm:bulletEnabled val="1"/>
        </dgm:presLayoutVars>
      </dgm:prSet>
      <dgm:spPr/>
    </dgm:pt>
    <dgm:pt modelId="{CE684388-6CC2-4238-BC59-0E062DED6CB8}" type="pres">
      <dgm:prSet presAssocID="{D3943C4F-4749-44D0-985C-D91D8873AB87}" presName="childTextArrow" presStyleLbl="fgAccFollowNode1" presStyleIdx="2" presStyleCnt="4">
        <dgm:presLayoutVars>
          <dgm:bulletEnabled val="1"/>
        </dgm:presLayoutVars>
      </dgm:prSet>
      <dgm:spPr/>
    </dgm:pt>
    <dgm:pt modelId="{1F460712-FDCA-484F-A451-B7785C00AC36}" type="pres">
      <dgm:prSet presAssocID="{0A20EA01-1933-48FA-B556-D179D502CAD2}" presName="sp" presStyleCnt="0"/>
      <dgm:spPr/>
    </dgm:pt>
    <dgm:pt modelId="{1AF2A47F-8C4B-4A76-A1EC-385B48D3E79C}" type="pres">
      <dgm:prSet presAssocID="{F81C2723-0CD6-4D21-8A6D-6104AFA0669A}" presName="arrowAndChildren" presStyleCnt="0"/>
      <dgm:spPr/>
    </dgm:pt>
    <dgm:pt modelId="{E5B41DC8-57CD-473E-8530-FA60029DBB58}" type="pres">
      <dgm:prSet presAssocID="{F81C2723-0CD6-4D21-8A6D-6104AFA0669A}" presName="parentTextArrow" presStyleLbl="node1" presStyleIdx="1" presStyleCnt="3"/>
      <dgm:spPr/>
    </dgm:pt>
    <dgm:pt modelId="{DA765519-1672-46ED-B52A-178831D825D3}" type="pres">
      <dgm:prSet presAssocID="{F81C2723-0CD6-4D21-8A6D-6104AFA0669A}" presName="arrow" presStyleLbl="node1" presStyleIdx="2" presStyleCnt="3"/>
      <dgm:spPr/>
    </dgm:pt>
    <dgm:pt modelId="{3B85F2A9-9C38-43AE-A2B5-CD936A37E98D}" type="pres">
      <dgm:prSet presAssocID="{F81C2723-0CD6-4D21-8A6D-6104AFA0669A}" presName="descendantArrow" presStyleCnt="0"/>
      <dgm:spPr/>
    </dgm:pt>
    <dgm:pt modelId="{5813D908-DE2E-4F17-84CC-4CDE4B9EC42C}" type="pres">
      <dgm:prSet presAssocID="{6A3A4172-0702-4A3D-89A6-67BDE2193A53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B4656C23-BCC7-4E8F-902C-A5CF881CB4B1}" srcId="{C0EC1C15-8D46-40BB-ADA9-BBBD6E0959CB}" destId="{D3943C4F-4749-44D0-985C-D91D8873AB87}" srcOrd="2" destOrd="0" parTransId="{A1FB6490-603C-4E2E-AD80-38017DBD02B9}" sibTransId="{F8E98156-A554-4BAB-A56E-4CA62F384B6E}"/>
    <dgm:cxn modelId="{0AE98047-537B-46D8-8693-7E24CBB048AA}" type="presOf" srcId="{57F99393-CC1C-4A9B-8FA9-9C450ED8952C}" destId="{CC0BE99B-585A-4958-B563-A27741C476BA}" srcOrd="0" destOrd="0" presId="urn:microsoft.com/office/officeart/2005/8/layout/process4"/>
    <dgm:cxn modelId="{EBB77868-0315-47B9-BC7C-961D162F3687}" type="presOf" srcId="{AE660D83-7FBE-418D-B7FF-677C078898B6}" destId="{D9F67896-D8C1-4BA1-B391-651B80035717}" srcOrd="0" destOrd="0" presId="urn:microsoft.com/office/officeart/2005/8/layout/process4"/>
    <dgm:cxn modelId="{1C914C74-732F-4506-AD5C-C3FF81628A6E}" type="presOf" srcId="{590CA890-00B3-416D-AA1A-AD3CE57B1C1D}" destId="{D4C32696-795E-43B0-B3FF-491AAEC03AE6}" srcOrd="0" destOrd="0" presId="urn:microsoft.com/office/officeart/2005/8/layout/process4"/>
    <dgm:cxn modelId="{18D95077-551A-46BF-A161-3058DEB72282}" srcId="{C0EC1C15-8D46-40BB-ADA9-BBBD6E0959CB}" destId="{590CA890-00B3-416D-AA1A-AD3CE57B1C1D}" srcOrd="0" destOrd="0" parTransId="{70CCF87A-072D-4AEC-8CC7-E3867082BCAA}" sibTransId="{664746C8-08F0-47C1-A6A0-820064253F11}"/>
    <dgm:cxn modelId="{5F969057-4513-4D49-9123-4EACFD64564C}" type="presOf" srcId="{F81C2723-0CD6-4D21-8A6D-6104AFA0669A}" destId="{DA765519-1672-46ED-B52A-178831D825D3}" srcOrd="1" destOrd="0" presId="urn:microsoft.com/office/officeart/2005/8/layout/process4"/>
    <dgm:cxn modelId="{2D37E481-0BCD-419A-9DCC-F9C7E0EC20F3}" srcId="{57F99393-CC1C-4A9B-8FA9-9C450ED8952C}" destId="{F81C2723-0CD6-4D21-8A6D-6104AFA0669A}" srcOrd="0" destOrd="0" parTransId="{DA1E010A-3D5A-4B81-9AFC-501476F6EAC2}" sibTransId="{0A20EA01-1933-48FA-B556-D179D502CAD2}"/>
    <dgm:cxn modelId="{D98F5385-9BBE-4BDC-B5B8-404B31587126}" type="presOf" srcId="{6A3A4172-0702-4A3D-89A6-67BDE2193A53}" destId="{5813D908-DE2E-4F17-84CC-4CDE4B9EC42C}" srcOrd="0" destOrd="0" presId="urn:microsoft.com/office/officeart/2005/8/layout/process4"/>
    <dgm:cxn modelId="{67C34197-2250-42AA-AC52-E9C15899B16B}" type="presOf" srcId="{9740A7BB-04F8-47C8-AC18-F29586D7C5F9}" destId="{F5BCDD36-3075-4888-91A2-550ECE04E0F2}" srcOrd="0" destOrd="0" presId="urn:microsoft.com/office/officeart/2005/8/layout/process4"/>
    <dgm:cxn modelId="{E11734A3-0E67-496B-94A8-AB96BD2738C3}" type="presOf" srcId="{F81C2723-0CD6-4D21-8A6D-6104AFA0669A}" destId="{E5B41DC8-57CD-473E-8530-FA60029DBB58}" srcOrd="0" destOrd="0" presId="urn:microsoft.com/office/officeart/2005/8/layout/process4"/>
    <dgm:cxn modelId="{504D43B1-E6CF-491F-81C9-0BB16B74E6A6}" type="presOf" srcId="{C0EC1C15-8D46-40BB-ADA9-BBBD6E0959CB}" destId="{6CFA7944-4E3C-4E40-A463-9DFE2D8ED8AA}" srcOrd="1" destOrd="0" presId="urn:microsoft.com/office/officeart/2005/8/layout/process4"/>
    <dgm:cxn modelId="{18EE99BB-9BBE-4170-9B6D-8A36BE2B01B5}" srcId="{57F99393-CC1C-4A9B-8FA9-9C450ED8952C}" destId="{AE660D83-7FBE-418D-B7FF-677C078898B6}" srcOrd="2" destOrd="0" parTransId="{5A9E15C6-A581-4F1C-86A3-E17C432B24A9}" sibTransId="{3581B64A-EB8B-40E9-BD1D-0CE01C36C2A3}"/>
    <dgm:cxn modelId="{90B968C2-359C-4348-B41D-F53EAB335E48}" type="presOf" srcId="{D3943C4F-4749-44D0-985C-D91D8873AB87}" destId="{CE684388-6CC2-4238-BC59-0E062DED6CB8}" srcOrd="0" destOrd="0" presId="urn:microsoft.com/office/officeart/2005/8/layout/process4"/>
    <dgm:cxn modelId="{EE37F9CD-8E04-4806-93E5-DBCC428600F4}" srcId="{C0EC1C15-8D46-40BB-ADA9-BBBD6E0959CB}" destId="{9740A7BB-04F8-47C8-AC18-F29586D7C5F9}" srcOrd="1" destOrd="0" parTransId="{1923C238-744C-4C00-81F5-1928222A6B97}" sibTransId="{4A799716-056C-487F-8EE4-F8FE04A2677C}"/>
    <dgm:cxn modelId="{073872DE-C694-4544-8686-4080B9F29F3A}" srcId="{57F99393-CC1C-4A9B-8FA9-9C450ED8952C}" destId="{C0EC1C15-8D46-40BB-ADA9-BBBD6E0959CB}" srcOrd="1" destOrd="0" parTransId="{838BBD0B-F334-430D-B34D-3DFD4F421E1A}" sibTransId="{E7B79B86-F967-45B6-AD89-831B595834C4}"/>
    <dgm:cxn modelId="{4E7A77E1-6E30-4AA0-9909-9FCEBA2EA3A6}" type="presOf" srcId="{C0EC1C15-8D46-40BB-ADA9-BBBD6E0959CB}" destId="{9F39D5F4-4AAF-4A05-820D-EE766C426C03}" srcOrd="0" destOrd="0" presId="urn:microsoft.com/office/officeart/2005/8/layout/process4"/>
    <dgm:cxn modelId="{72883BE4-46B9-4D63-AEC6-BF127C6A043C}" srcId="{F81C2723-0CD6-4D21-8A6D-6104AFA0669A}" destId="{6A3A4172-0702-4A3D-89A6-67BDE2193A53}" srcOrd="0" destOrd="0" parTransId="{01F21DEB-6C41-476A-B25D-DC449F24BD96}" sibTransId="{416E1AA4-B6D6-4EBF-AD3D-D8C0B7C25097}"/>
    <dgm:cxn modelId="{C9F5CF65-4B35-444A-B236-36E7E00F417F}" type="presParOf" srcId="{CC0BE99B-585A-4958-B563-A27741C476BA}" destId="{C17F2CF2-4135-4904-874A-8FC2697B77A0}" srcOrd="0" destOrd="0" presId="urn:microsoft.com/office/officeart/2005/8/layout/process4"/>
    <dgm:cxn modelId="{E55D89C1-DBA8-4970-B013-2137D5A350D8}" type="presParOf" srcId="{C17F2CF2-4135-4904-874A-8FC2697B77A0}" destId="{D9F67896-D8C1-4BA1-B391-651B80035717}" srcOrd="0" destOrd="0" presId="urn:microsoft.com/office/officeart/2005/8/layout/process4"/>
    <dgm:cxn modelId="{346670EE-4422-4993-89A4-A95DA4201B6B}" type="presParOf" srcId="{CC0BE99B-585A-4958-B563-A27741C476BA}" destId="{0D5A7BBE-0069-45BE-B5DC-7D334E98E7B6}" srcOrd="1" destOrd="0" presId="urn:microsoft.com/office/officeart/2005/8/layout/process4"/>
    <dgm:cxn modelId="{6927901B-83A2-4026-A8F9-15072F57D58F}" type="presParOf" srcId="{CC0BE99B-585A-4958-B563-A27741C476BA}" destId="{E1C9C279-84AB-452D-9F2B-0813F330E48B}" srcOrd="2" destOrd="0" presId="urn:microsoft.com/office/officeart/2005/8/layout/process4"/>
    <dgm:cxn modelId="{29470058-487F-4CA2-900B-8E05C5D3D68A}" type="presParOf" srcId="{E1C9C279-84AB-452D-9F2B-0813F330E48B}" destId="{9F39D5F4-4AAF-4A05-820D-EE766C426C03}" srcOrd="0" destOrd="0" presId="urn:microsoft.com/office/officeart/2005/8/layout/process4"/>
    <dgm:cxn modelId="{C0EF03BC-6D48-451F-B585-C9FD616B7605}" type="presParOf" srcId="{E1C9C279-84AB-452D-9F2B-0813F330E48B}" destId="{6CFA7944-4E3C-4E40-A463-9DFE2D8ED8AA}" srcOrd="1" destOrd="0" presId="urn:microsoft.com/office/officeart/2005/8/layout/process4"/>
    <dgm:cxn modelId="{DE7254DD-F295-431C-B87B-8FC6D5FDDA15}" type="presParOf" srcId="{E1C9C279-84AB-452D-9F2B-0813F330E48B}" destId="{27DFF8EB-77C5-4024-A9DE-2D20C55A68A8}" srcOrd="2" destOrd="0" presId="urn:microsoft.com/office/officeart/2005/8/layout/process4"/>
    <dgm:cxn modelId="{C56273C6-8BFE-43E6-AD12-55826840EFEC}" type="presParOf" srcId="{27DFF8EB-77C5-4024-A9DE-2D20C55A68A8}" destId="{D4C32696-795E-43B0-B3FF-491AAEC03AE6}" srcOrd="0" destOrd="0" presId="urn:microsoft.com/office/officeart/2005/8/layout/process4"/>
    <dgm:cxn modelId="{DEB26BFB-0EFF-462D-B697-6E61D1DC1316}" type="presParOf" srcId="{27DFF8EB-77C5-4024-A9DE-2D20C55A68A8}" destId="{F5BCDD36-3075-4888-91A2-550ECE04E0F2}" srcOrd="1" destOrd="0" presId="urn:microsoft.com/office/officeart/2005/8/layout/process4"/>
    <dgm:cxn modelId="{FEE66E30-DECC-46EF-827C-145A1C2251F4}" type="presParOf" srcId="{27DFF8EB-77C5-4024-A9DE-2D20C55A68A8}" destId="{CE684388-6CC2-4238-BC59-0E062DED6CB8}" srcOrd="2" destOrd="0" presId="urn:microsoft.com/office/officeart/2005/8/layout/process4"/>
    <dgm:cxn modelId="{5AC0FC54-2811-4491-AAF0-6B4F0444ABB7}" type="presParOf" srcId="{CC0BE99B-585A-4958-B563-A27741C476BA}" destId="{1F460712-FDCA-484F-A451-B7785C00AC36}" srcOrd="3" destOrd="0" presId="urn:microsoft.com/office/officeart/2005/8/layout/process4"/>
    <dgm:cxn modelId="{9C81B0C0-3EA1-4135-8B66-D9ABE02C6058}" type="presParOf" srcId="{CC0BE99B-585A-4958-B563-A27741C476BA}" destId="{1AF2A47F-8C4B-4A76-A1EC-385B48D3E79C}" srcOrd="4" destOrd="0" presId="urn:microsoft.com/office/officeart/2005/8/layout/process4"/>
    <dgm:cxn modelId="{776EB9AF-064F-4B28-9E1E-D34E84DE0B21}" type="presParOf" srcId="{1AF2A47F-8C4B-4A76-A1EC-385B48D3E79C}" destId="{E5B41DC8-57CD-473E-8530-FA60029DBB58}" srcOrd="0" destOrd="0" presId="urn:microsoft.com/office/officeart/2005/8/layout/process4"/>
    <dgm:cxn modelId="{18E7BBAC-C9F4-4607-B56A-8759BFD60330}" type="presParOf" srcId="{1AF2A47F-8C4B-4A76-A1EC-385B48D3E79C}" destId="{DA765519-1672-46ED-B52A-178831D825D3}" srcOrd="1" destOrd="0" presId="urn:microsoft.com/office/officeart/2005/8/layout/process4"/>
    <dgm:cxn modelId="{D74193D0-E294-469F-89D9-13A24DC2C03D}" type="presParOf" srcId="{1AF2A47F-8C4B-4A76-A1EC-385B48D3E79C}" destId="{3B85F2A9-9C38-43AE-A2B5-CD936A37E98D}" srcOrd="2" destOrd="0" presId="urn:microsoft.com/office/officeart/2005/8/layout/process4"/>
    <dgm:cxn modelId="{28EB7961-DABA-41DD-BC4A-D95E77F57B34}" type="presParOf" srcId="{3B85F2A9-9C38-43AE-A2B5-CD936A37E98D}" destId="{5813D908-DE2E-4F17-84CC-4CDE4B9EC42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40273A-AE7B-4AE7-9F45-6317DEA34627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CCBBA-3FEB-47DA-A57C-878E43BFE716}">
      <dgm:prSet phldr="0"/>
      <dgm:spPr/>
      <dgm:t>
        <a:bodyPr/>
        <a:lstStyle/>
        <a:p>
          <a:r>
            <a:rPr lang="en-US" dirty="0">
              <a:latin typeface="Source Sans Pro"/>
            </a:rPr>
            <a:t>Months 1-4</a:t>
          </a:r>
        </a:p>
      </dgm:t>
    </dgm:pt>
    <dgm:pt modelId="{638807EE-7400-4970-8602-81921BCBC2A6}" type="parTrans" cxnId="{C4442841-561D-4347-AD6E-74E304078348}">
      <dgm:prSet/>
      <dgm:spPr/>
    </dgm:pt>
    <dgm:pt modelId="{2B3408F9-7770-4AA2-85BC-8C8C43280D36}" type="sibTrans" cxnId="{C4442841-561D-4347-AD6E-74E304078348}">
      <dgm:prSet/>
      <dgm:spPr/>
      <dgm:t>
        <a:bodyPr/>
        <a:lstStyle/>
        <a:p>
          <a:endParaRPr lang="en-US"/>
        </a:p>
      </dgm:t>
    </dgm:pt>
    <dgm:pt modelId="{293BBBDB-E313-40B7-A153-1C32D0F9400E}">
      <dgm:prSet phldr="0"/>
      <dgm:spPr/>
      <dgm:t>
        <a:bodyPr/>
        <a:lstStyle/>
        <a:p>
          <a:r>
            <a:rPr lang="en-US" dirty="0">
              <a:latin typeface="Source Sans Pro"/>
              <a:ea typeface="Source Sans Pro"/>
            </a:rPr>
            <a:t>Months 5-18</a:t>
          </a:r>
        </a:p>
      </dgm:t>
    </dgm:pt>
    <dgm:pt modelId="{57C040AA-82D2-4DE6-BD94-D7EB18860480}" type="parTrans" cxnId="{1BA44951-711F-4377-BA3D-4F7030F60E6E}">
      <dgm:prSet/>
      <dgm:spPr/>
    </dgm:pt>
    <dgm:pt modelId="{694C6C53-8997-4D66-ACEC-CE7E5F9ED3A4}" type="sibTrans" cxnId="{1BA44951-711F-4377-BA3D-4F7030F60E6E}">
      <dgm:prSet/>
      <dgm:spPr/>
    </dgm:pt>
    <dgm:pt modelId="{EB00F5A8-2F14-420A-8B1F-78AD758ED248}">
      <dgm:prSet phldr="0"/>
      <dgm:spPr/>
      <dgm:t>
        <a:bodyPr/>
        <a:lstStyle/>
        <a:p>
          <a:r>
            <a:rPr lang="en-IE" dirty="0">
              <a:latin typeface="Aptos"/>
              <a:ea typeface="Source Sans Pro"/>
            </a:rPr>
            <a:t>Months 19-24</a:t>
          </a:r>
        </a:p>
      </dgm:t>
    </dgm:pt>
    <dgm:pt modelId="{9433F053-0AEB-436D-A578-12A0EEB222C1}" type="parTrans" cxnId="{A1C59C2E-C641-4BEF-8DDF-DE307F6E1364}">
      <dgm:prSet/>
      <dgm:spPr/>
    </dgm:pt>
    <dgm:pt modelId="{E1F7FAC8-E81D-45BD-852C-5DB827FA6A3D}" type="sibTrans" cxnId="{A1C59C2E-C641-4BEF-8DDF-DE307F6E1364}">
      <dgm:prSet/>
      <dgm:spPr/>
      <dgm:t>
        <a:bodyPr/>
        <a:lstStyle/>
        <a:p>
          <a:endParaRPr lang="en-US"/>
        </a:p>
      </dgm:t>
    </dgm:pt>
    <dgm:pt modelId="{A1FB7B00-13B7-4606-B12A-F7957542E9AC}">
      <dgm:prSet phldr="0"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ea typeface="Calibri"/>
              <a:cs typeface="Calibri"/>
            </a:rPr>
            <a:t>Phase 1: Planning and preparation</a:t>
          </a:r>
          <a:endParaRPr lang="en-US" dirty="0">
            <a:solidFill>
              <a:srgbClr val="000000"/>
            </a:solidFill>
            <a:latin typeface="Source Sans Pro"/>
          </a:endParaRPr>
        </a:p>
      </dgm:t>
    </dgm:pt>
    <dgm:pt modelId="{E4A74DD6-1C01-43F8-B630-7A9D731EEF4C}" type="parTrans" cxnId="{62C24DAC-7BAA-42F1-8B94-EAD72329F7C4}">
      <dgm:prSet/>
      <dgm:spPr/>
    </dgm:pt>
    <dgm:pt modelId="{ECA60FF2-15A3-4B5D-9593-725BB134DC5F}" type="sibTrans" cxnId="{62C24DAC-7BAA-42F1-8B94-EAD72329F7C4}">
      <dgm:prSet/>
      <dgm:spPr/>
    </dgm:pt>
    <dgm:pt modelId="{09A72929-D9B7-43DF-A1C8-2F07F615EFE8}">
      <dgm:prSet phldr="0"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ea typeface="Calibri"/>
              <a:cs typeface="Calibri"/>
            </a:rPr>
            <a:t>Phase 2: Implementation and engagement </a:t>
          </a:r>
          <a:endParaRPr lang="en-US" dirty="0">
            <a:latin typeface="Source Sans Pro"/>
            <a:ea typeface="Source Sans Pro"/>
          </a:endParaRPr>
        </a:p>
      </dgm:t>
    </dgm:pt>
    <dgm:pt modelId="{8DABF518-D7E8-4F9C-9E4A-BFDA667FEFEF}" type="parTrans" cxnId="{08065E12-6E67-4389-BBF0-AA6077045067}">
      <dgm:prSet/>
      <dgm:spPr/>
    </dgm:pt>
    <dgm:pt modelId="{07DC5946-8846-431C-B4DF-CC37BF33989F}" type="sibTrans" cxnId="{08065E12-6E67-4389-BBF0-AA6077045067}">
      <dgm:prSet/>
      <dgm:spPr/>
    </dgm:pt>
    <dgm:pt modelId="{5E0486EA-EF63-43C6-8195-97BE28978644}">
      <dgm:prSet phldr="0"/>
      <dgm:spPr/>
      <dgm:t>
        <a:bodyPr/>
        <a:lstStyle/>
        <a:p>
          <a:pPr rtl="0"/>
          <a:r>
            <a:rPr lang="en-IE" dirty="0">
              <a:solidFill>
                <a:srgbClr val="444444"/>
              </a:solidFill>
              <a:latin typeface="Calibri"/>
              <a:ea typeface="Calibri"/>
              <a:cs typeface="Calibri"/>
            </a:rPr>
            <a:t>Phase 3  Monitoring, Evaluation, and Sustainability </a:t>
          </a:r>
          <a:endParaRPr lang="en-US" dirty="0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E95A11D6-1EE8-4A17-84F5-8291B086D075}" type="parTrans" cxnId="{944F427F-2793-44AF-8BDE-9DD13DE82A07}">
      <dgm:prSet/>
      <dgm:spPr/>
    </dgm:pt>
    <dgm:pt modelId="{AFB68881-19E8-4CA5-A750-97F078688C19}" type="sibTrans" cxnId="{944F427F-2793-44AF-8BDE-9DD13DE82A07}">
      <dgm:prSet/>
      <dgm:spPr/>
    </dgm:pt>
    <dgm:pt modelId="{70D58FE9-6EA0-42D3-934F-E54D88E32C60}" type="pres">
      <dgm:prSet presAssocID="{CC40273A-AE7B-4AE7-9F45-6317DEA34627}" presName="Name0" presStyleCnt="0">
        <dgm:presLayoutVars>
          <dgm:dir/>
          <dgm:resizeHandles val="exact"/>
        </dgm:presLayoutVars>
      </dgm:prSet>
      <dgm:spPr/>
    </dgm:pt>
    <dgm:pt modelId="{71821DFB-810A-42A0-A961-362467C165D8}" type="pres">
      <dgm:prSet presAssocID="{CC40273A-AE7B-4AE7-9F45-6317DEA34627}" presName="arrow" presStyleLbl="bgShp" presStyleIdx="0" presStyleCnt="1"/>
      <dgm:spPr/>
    </dgm:pt>
    <dgm:pt modelId="{012EF0FC-98B3-40BF-BF8A-B55885D1C824}" type="pres">
      <dgm:prSet presAssocID="{CC40273A-AE7B-4AE7-9F45-6317DEA34627}" presName="points" presStyleCnt="0"/>
      <dgm:spPr/>
    </dgm:pt>
    <dgm:pt modelId="{4429A773-5462-4250-AA9D-76F8F425C95F}" type="pres">
      <dgm:prSet presAssocID="{F6FCCBBA-3FEB-47DA-A57C-878E43BFE716}" presName="compositeA" presStyleCnt="0"/>
      <dgm:spPr/>
    </dgm:pt>
    <dgm:pt modelId="{7282ED7F-9AE3-4FDA-B8CC-5A5FD2C09A8B}" type="pres">
      <dgm:prSet presAssocID="{F6FCCBBA-3FEB-47DA-A57C-878E43BFE716}" presName="textA" presStyleLbl="revTx" presStyleIdx="0" presStyleCnt="3">
        <dgm:presLayoutVars>
          <dgm:bulletEnabled val="1"/>
        </dgm:presLayoutVars>
      </dgm:prSet>
      <dgm:spPr/>
    </dgm:pt>
    <dgm:pt modelId="{C4CDBDD7-FC0B-4317-B6B7-8E082EFD75D2}" type="pres">
      <dgm:prSet presAssocID="{F6FCCBBA-3FEB-47DA-A57C-878E43BFE716}" presName="circleA" presStyleLbl="node1" presStyleIdx="0" presStyleCnt="3"/>
      <dgm:spPr/>
    </dgm:pt>
    <dgm:pt modelId="{09FFE23D-C2A9-4BB2-A79A-C93B9137FB8B}" type="pres">
      <dgm:prSet presAssocID="{F6FCCBBA-3FEB-47DA-A57C-878E43BFE716}" presName="spaceA" presStyleCnt="0"/>
      <dgm:spPr/>
    </dgm:pt>
    <dgm:pt modelId="{38459639-C837-4450-9F27-D95B6B48DF33}" type="pres">
      <dgm:prSet presAssocID="{2B3408F9-7770-4AA2-85BC-8C8C43280D36}" presName="space" presStyleCnt="0"/>
      <dgm:spPr/>
    </dgm:pt>
    <dgm:pt modelId="{E626FCEF-9AE5-47DB-9622-E82886F5A592}" type="pres">
      <dgm:prSet presAssocID="{293BBBDB-E313-40B7-A153-1C32D0F9400E}" presName="compositeB" presStyleCnt="0"/>
      <dgm:spPr/>
    </dgm:pt>
    <dgm:pt modelId="{DA291913-9F75-419A-8041-E1D5403D4D8D}" type="pres">
      <dgm:prSet presAssocID="{293BBBDB-E313-40B7-A153-1C32D0F9400E}" presName="textB" presStyleLbl="revTx" presStyleIdx="1" presStyleCnt="3">
        <dgm:presLayoutVars>
          <dgm:bulletEnabled val="1"/>
        </dgm:presLayoutVars>
      </dgm:prSet>
      <dgm:spPr/>
    </dgm:pt>
    <dgm:pt modelId="{3CC5573E-A99D-4BAF-BF44-0CC19ECC8766}" type="pres">
      <dgm:prSet presAssocID="{293BBBDB-E313-40B7-A153-1C32D0F9400E}" presName="circleB" presStyleLbl="node1" presStyleIdx="1" presStyleCnt="3"/>
      <dgm:spPr/>
    </dgm:pt>
    <dgm:pt modelId="{2B44561D-506F-4D3B-9DDD-FE9BB31893AC}" type="pres">
      <dgm:prSet presAssocID="{293BBBDB-E313-40B7-A153-1C32D0F9400E}" presName="spaceB" presStyleCnt="0"/>
      <dgm:spPr/>
    </dgm:pt>
    <dgm:pt modelId="{44C712C4-DED9-44C8-99F5-281A157CD21F}" type="pres">
      <dgm:prSet presAssocID="{694C6C53-8997-4D66-ACEC-CE7E5F9ED3A4}" presName="space" presStyleCnt="0"/>
      <dgm:spPr/>
    </dgm:pt>
    <dgm:pt modelId="{CB263444-642C-4E79-AEA5-11FE1C3E0B64}" type="pres">
      <dgm:prSet presAssocID="{EB00F5A8-2F14-420A-8B1F-78AD758ED248}" presName="compositeA" presStyleCnt="0"/>
      <dgm:spPr/>
    </dgm:pt>
    <dgm:pt modelId="{1B04D3BC-AFFB-4919-8176-FB485A06FC59}" type="pres">
      <dgm:prSet presAssocID="{EB00F5A8-2F14-420A-8B1F-78AD758ED248}" presName="textA" presStyleLbl="revTx" presStyleIdx="2" presStyleCnt="3">
        <dgm:presLayoutVars>
          <dgm:bulletEnabled val="1"/>
        </dgm:presLayoutVars>
      </dgm:prSet>
      <dgm:spPr/>
    </dgm:pt>
    <dgm:pt modelId="{8CD6125C-0353-40CC-9BEB-130476F24ACE}" type="pres">
      <dgm:prSet presAssocID="{EB00F5A8-2F14-420A-8B1F-78AD758ED248}" presName="circleA" presStyleLbl="node1" presStyleIdx="2" presStyleCnt="3"/>
      <dgm:spPr/>
    </dgm:pt>
    <dgm:pt modelId="{D7109578-00F5-4CB8-AE9D-7FD124039B9C}" type="pres">
      <dgm:prSet presAssocID="{EB00F5A8-2F14-420A-8B1F-78AD758ED248}" presName="spaceA" presStyleCnt="0"/>
      <dgm:spPr/>
    </dgm:pt>
  </dgm:ptLst>
  <dgm:cxnLst>
    <dgm:cxn modelId="{08065E12-6E67-4389-BBF0-AA6077045067}" srcId="{293BBBDB-E313-40B7-A153-1C32D0F9400E}" destId="{09A72929-D9B7-43DF-A1C8-2F07F615EFE8}" srcOrd="0" destOrd="0" parTransId="{8DABF518-D7E8-4F9C-9E4A-BFDA667FEFEF}" sibTransId="{07DC5946-8846-431C-B4DF-CC37BF33989F}"/>
    <dgm:cxn modelId="{A1C59C2E-C641-4BEF-8DDF-DE307F6E1364}" srcId="{CC40273A-AE7B-4AE7-9F45-6317DEA34627}" destId="{EB00F5A8-2F14-420A-8B1F-78AD758ED248}" srcOrd="2" destOrd="0" parTransId="{9433F053-0AEB-436D-A578-12A0EEB222C1}" sibTransId="{E1F7FAC8-E81D-45BD-852C-5DB827FA6A3D}"/>
    <dgm:cxn modelId="{C4442841-561D-4347-AD6E-74E304078348}" srcId="{CC40273A-AE7B-4AE7-9F45-6317DEA34627}" destId="{F6FCCBBA-3FEB-47DA-A57C-878E43BFE716}" srcOrd="0" destOrd="0" parTransId="{638807EE-7400-4970-8602-81921BCBC2A6}" sibTransId="{2B3408F9-7770-4AA2-85BC-8C8C43280D36}"/>
    <dgm:cxn modelId="{1B142764-2733-4E01-98C9-E970DFFC9D55}" type="presOf" srcId="{09A72929-D9B7-43DF-A1C8-2F07F615EFE8}" destId="{DA291913-9F75-419A-8041-E1D5403D4D8D}" srcOrd="0" destOrd="1" presId="urn:microsoft.com/office/officeart/2005/8/layout/hProcess11"/>
    <dgm:cxn modelId="{326A1D4B-3DE3-4780-9C45-A9144801D3B2}" type="presOf" srcId="{5E0486EA-EF63-43C6-8195-97BE28978644}" destId="{1B04D3BC-AFFB-4919-8176-FB485A06FC59}" srcOrd="0" destOrd="1" presId="urn:microsoft.com/office/officeart/2005/8/layout/hProcess11"/>
    <dgm:cxn modelId="{8F37656D-E2B8-4A8F-A2A9-5B2B857D9003}" type="presOf" srcId="{293BBBDB-E313-40B7-A153-1C32D0F9400E}" destId="{DA291913-9F75-419A-8041-E1D5403D4D8D}" srcOrd="0" destOrd="0" presId="urn:microsoft.com/office/officeart/2005/8/layout/hProcess11"/>
    <dgm:cxn modelId="{1BA44951-711F-4377-BA3D-4F7030F60E6E}" srcId="{CC40273A-AE7B-4AE7-9F45-6317DEA34627}" destId="{293BBBDB-E313-40B7-A153-1C32D0F9400E}" srcOrd="1" destOrd="0" parTransId="{57C040AA-82D2-4DE6-BD94-D7EB18860480}" sibTransId="{694C6C53-8997-4D66-ACEC-CE7E5F9ED3A4}"/>
    <dgm:cxn modelId="{D6315C54-1233-444C-A2BF-122C24EEDE23}" type="presOf" srcId="{CC40273A-AE7B-4AE7-9F45-6317DEA34627}" destId="{70D58FE9-6EA0-42D3-934F-E54D88E32C60}" srcOrd="0" destOrd="0" presId="urn:microsoft.com/office/officeart/2005/8/layout/hProcess11"/>
    <dgm:cxn modelId="{944F427F-2793-44AF-8BDE-9DD13DE82A07}" srcId="{EB00F5A8-2F14-420A-8B1F-78AD758ED248}" destId="{5E0486EA-EF63-43C6-8195-97BE28978644}" srcOrd="0" destOrd="0" parTransId="{E95A11D6-1EE8-4A17-84F5-8291B086D075}" sibTransId="{AFB68881-19E8-4CA5-A750-97F078688C19}"/>
    <dgm:cxn modelId="{65FF8F85-0BC9-4C1B-B784-05ABA43E15F3}" type="presOf" srcId="{A1FB7B00-13B7-4606-B12A-F7957542E9AC}" destId="{7282ED7F-9AE3-4FDA-B8CC-5A5FD2C09A8B}" srcOrd="0" destOrd="1" presId="urn:microsoft.com/office/officeart/2005/8/layout/hProcess11"/>
    <dgm:cxn modelId="{59F4668B-57C1-46E8-A036-5B72C2FF799A}" type="presOf" srcId="{EB00F5A8-2F14-420A-8B1F-78AD758ED248}" destId="{1B04D3BC-AFFB-4919-8176-FB485A06FC59}" srcOrd="0" destOrd="0" presId="urn:microsoft.com/office/officeart/2005/8/layout/hProcess11"/>
    <dgm:cxn modelId="{62C24DAC-7BAA-42F1-8B94-EAD72329F7C4}" srcId="{F6FCCBBA-3FEB-47DA-A57C-878E43BFE716}" destId="{A1FB7B00-13B7-4606-B12A-F7957542E9AC}" srcOrd="0" destOrd="0" parTransId="{E4A74DD6-1C01-43F8-B630-7A9D731EEF4C}" sibTransId="{ECA60FF2-15A3-4B5D-9593-725BB134DC5F}"/>
    <dgm:cxn modelId="{972281F5-76CF-46E5-A058-582A30843B0D}" type="presOf" srcId="{F6FCCBBA-3FEB-47DA-A57C-878E43BFE716}" destId="{7282ED7F-9AE3-4FDA-B8CC-5A5FD2C09A8B}" srcOrd="0" destOrd="0" presId="urn:microsoft.com/office/officeart/2005/8/layout/hProcess11"/>
    <dgm:cxn modelId="{7BDED414-9F1B-4446-AC3E-EA1D926C4B68}" type="presParOf" srcId="{70D58FE9-6EA0-42D3-934F-E54D88E32C60}" destId="{71821DFB-810A-42A0-A961-362467C165D8}" srcOrd="0" destOrd="0" presId="urn:microsoft.com/office/officeart/2005/8/layout/hProcess11"/>
    <dgm:cxn modelId="{8B0813F5-E651-445A-9CE2-2934F59346E6}" type="presParOf" srcId="{70D58FE9-6EA0-42D3-934F-E54D88E32C60}" destId="{012EF0FC-98B3-40BF-BF8A-B55885D1C824}" srcOrd="1" destOrd="0" presId="urn:microsoft.com/office/officeart/2005/8/layout/hProcess11"/>
    <dgm:cxn modelId="{6DCD3901-0C9B-49B7-B3A1-E5F8B85D58DC}" type="presParOf" srcId="{012EF0FC-98B3-40BF-BF8A-B55885D1C824}" destId="{4429A773-5462-4250-AA9D-76F8F425C95F}" srcOrd="0" destOrd="0" presId="urn:microsoft.com/office/officeart/2005/8/layout/hProcess11"/>
    <dgm:cxn modelId="{4F6B36A3-E6C5-463B-BF1F-21FB4DABB112}" type="presParOf" srcId="{4429A773-5462-4250-AA9D-76F8F425C95F}" destId="{7282ED7F-9AE3-4FDA-B8CC-5A5FD2C09A8B}" srcOrd="0" destOrd="0" presId="urn:microsoft.com/office/officeart/2005/8/layout/hProcess11"/>
    <dgm:cxn modelId="{C596EE0E-AC80-4B28-B08A-9C63642C851C}" type="presParOf" srcId="{4429A773-5462-4250-AA9D-76F8F425C95F}" destId="{C4CDBDD7-FC0B-4317-B6B7-8E082EFD75D2}" srcOrd="1" destOrd="0" presId="urn:microsoft.com/office/officeart/2005/8/layout/hProcess11"/>
    <dgm:cxn modelId="{B4B0C893-6E7A-49EA-9D67-15964B4083A1}" type="presParOf" srcId="{4429A773-5462-4250-AA9D-76F8F425C95F}" destId="{09FFE23D-C2A9-4BB2-A79A-C93B9137FB8B}" srcOrd="2" destOrd="0" presId="urn:microsoft.com/office/officeart/2005/8/layout/hProcess11"/>
    <dgm:cxn modelId="{8774C530-CC92-4283-884B-4AECADFC6769}" type="presParOf" srcId="{012EF0FC-98B3-40BF-BF8A-B55885D1C824}" destId="{38459639-C837-4450-9F27-D95B6B48DF33}" srcOrd="1" destOrd="0" presId="urn:microsoft.com/office/officeart/2005/8/layout/hProcess11"/>
    <dgm:cxn modelId="{BE5F43FD-E370-46F1-A08F-4D4DDE39E9AC}" type="presParOf" srcId="{012EF0FC-98B3-40BF-BF8A-B55885D1C824}" destId="{E626FCEF-9AE5-47DB-9622-E82886F5A592}" srcOrd="2" destOrd="0" presId="urn:microsoft.com/office/officeart/2005/8/layout/hProcess11"/>
    <dgm:cxn modelId="{9AE4D765-1132-4295-B70F-275944F17307}" type="presParOf" srcId="{E626FCEF-9AE5-47DB-9622-E82886F5A592}" destId="{DA291913-9F75-419A-8041-E1D5403D4D8D}" srcOrd="0" destOrd="0" presId="urn:microsoft.com/office/officeart/2005/8/layout/hProcess11"/>
    <dgm:cxn modelId="{8E454B53-2008-4E97-8806-227B9358D90F}" type="presParOf" srcId="{E626FCEF-9AE5-47DB-9622-E82886F5A592}" destId="{3CC5573E-A99D-4BAF-BF44-0CC19ECC8766}" srcOrd="1" destOrd="0" presId="urn:microsoft.com/office/officeart/2005/8/layout/hProcess11"/>
    <dgm:cxn modelId="{C424B0B9-B655-4A2C-B450-DF2337FD438E}" type="presParOf" srcId="{E626FCEF-9AE5-47DB-9622-E82886F5A592}" destId="{2B44561D-506F-4D3B-9DDD-FE9BB31893AC}" srcOrd="2" destOrd="0" presId="urn:microsoft.com/office/officeart/2005/8/layout/hProcess11"/>
    <dgm:cxn modelId="{4D45148C-A1E5-468F-8868-FC73C7843700}" type="presParOf" srcId="{012EF0FC-98B3-40BF-BF8A-B55885D1C824}" destId="{44C712C4-DED9-44C8-99F5-281A157CD21F}" srcOrd="3" destOrd="0" presId="urn:microsoft.com/office/officeart/2005/8/layout/hProcess11"/>
    <dgm:cxn modelId="{11F2FD0B-51DC-4DCE-B8F9-1245C17CD118}" type="presParOf" srcId="{012EF0FC-98B3-40BF-BF8A-B55885D1C824}" destId="{CB263444-642C-4E79-AEA5-11FE1C3E0B64}" srcOrd="4" destOrd="0" presId="urn:microsoft.com/office/officeart/2005/8/layout/hProcess11"/>
    <dgm:cxn modelId="{9F2B22E8-48ED-4107-AD8E-E8A01FF1ED55}" type="presParOf" srcId="{CB263444-642C-4E79-AEA5-11FE1C3E0B64}" destId="{1B04D3BC-AFFB-4919-8176-FB485A06FC59}" srcOrd="0" destOrd="0" presId="urn:microsoft.com/office/officeart/2005/8/layout/hProcess11"/>
    <dgm:cxn modelId="{E86BA477-23D7-4F69-980D-D6C14AE3C497}" type="presParOf" srcId="{CB263444-642C-4E79-AEA5-11FE1C3E0B64}" destId="{8CD6125C-0353-40CC-9BEB-130476F24ACE}" srcOrd="1" destOrd="0" presId="urn:microsoft.com/office/officeart/2005/8/layout/hProcess11"/>
    <dgm:cxn modelId="{43B9848A-DF34-4296-A3C9-A2FFC7E81885}" type="presParOf" srcId="{CB263444-642C-4E79-AEA5-11FE1C3E0B64}" destId="{D7109578-00F5-4CB8-AE9D-7FD124039B9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64A7F-ADE7-F945-92B7-4B53442CAE6F}">
      <dsp:nvSpPr>
        <dsp:cNvPr id="0" name=""/>
        <dsp:cNvSpPr/>
      </dsp:nvSpPr>
      <dsp:spPr>
        <a:xfrm>
          <a:off x="2538412" y="50502"/>
          <a:ext cx="2424112" cy="2424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Healthcare access, infrastructure, and service improvement (x11) </a:t>
          </a:r>
          <a:endParaRPr lang="en-IE" sz="1700" b="0" kern="1200" dirty="0"/>
        </a:p>
      </dsp:txBody>
      <dsp:txXfrm>
        <a:off x="2861627" y="474722"/>
        <a:ext cx="1777682" cy="1090850"/>
      </dsp:txXfrm>
    </dsp:sp>
    <dsp:sp modelId="{54F6C192-D0FD-1648-A03A-A03787B62663}">
      <dsp:nvSpPr>
        <dsp:cNvPr id="0" name=""/>
        <dsp:cNvSpPr/>
      </dsp:nvSpPr>
      <dsp:spPr>
        <a:xfrm>
          <a:off x="3413113" y="1565572"/>
          <a:ext cx="2424112" cy="2424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Community engagement, social support, and safety (x6)</a:t>
          </a:r>
        </a:p>
      </dsp:txBody>
      <dsp:txXfrm>
        <a:off x="4154487" y="2191801"/>
        <a:ext cx="1454467" cy="1333262"/>
      </dsp:txXfrm>
    </dsp:sp>
    <dsp:sp modelId="{C7B5EC37-0CB0-B44D-B512-99A452C0B89C}">
      <dsp:nvSpPr>
        <dsp:cNvPr id="0" name=""/>
        <dsp:cNvSpPr/>
      </dsp:nvSpPr>
      <dsp:spPr>
        <a:xfrm>
          <a:off x="1663711" y="1565572"/>
          <a:ext cx="2424112" cy="2424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Health, wellbeing and environment (x6)</a:t>
          </a:r>
        </a:p>
      </dsp:txBody>
      <dsp:txXfrm>
        <a:off x="1891982" y="2191801"/>
        <a:ext cx="1454467" cy="1333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67896-D8C1-4BA1-B391-651B80035717}">
      <dsp:nvSpPr>
        <dsp:cNvPr id="0" name=""/>
        <dsp:cNvSpPr/>
      </dsp:nvSpPr>
      <dsp:spPr>
        <a:xfrm>
          <a:off x="0" y="3494166"/>
          <a:ext cx="3819526" cy="11468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Source Sans Pro"/>
            </a:rPr>
            <a:t>Explore actionable steps with community involvement</a:t>
          </a:r>
          <a:endParaRPr lang="en-US" sz="1900" kern="1200" dirty="0"/>
        </a:p>
      </dsp:txBody>
      <dsp:txXfrm>
        <a:off x="0" y="3494166"/>
        <a:ext cx="3819526" cy="1146863"/>
      </dsp:txXfrm>
    </dsp:sp>
    <dsp:sp modelId="{6CFA7944-4E3C-4E40-A463-9DFE2D8ED8AA}">
      <dsp:nvSpPr>
        <dsp:cNvPr id="0" name=""/>
        <dsp:cNvSpPr/>
      </dsp:nvSpPr>
      <dsp:spPr>
        <a:xfrm rot="10800000">
          <a:off x="0" y="1747493"/>
          <a:ext cx="3819526" cy="17638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Source Sans Pro"/>
            </a:rPr>
            <a:t>Prioritise</a:t>
          </a:r>
          <a:r>
            <a:rPr lang="en-US" sz="1900" kern="1200" dirty="0">
              <a:latin typeface="Source Sans Pro"/>
            </a:rPr>
            <a:t> the 23 recommendations</a:t>
          </a:r>
          <a:endParaRPr lang="en-US" sz="1900" kern="1200" dirty="0"/>
        </a:p>
      </dsp:txBody>
      <dsp:txXfrm rot="-10800000">
        <a:off x="0" y="1747493"/>
        <a:ext cx="3819526" cy="619120"/>
      </dsp:txXfrm>
    </dsp:sp>
    <dsp:sp modelId="{D4C32696-795E-43B0-B3FF-491AAEC03AE6}">
      <dsp:nvSpPr>
        <dsp:cNvPr id="0" name=""/>
        <dsp:cNvSpPr/>
      </dsp:nvSpPr>
      <dsp:spPr>
        <a:xfrm>
          <a:off x="1865" y="2366613"/>
          <a:ext cx="1271931" cy="527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ource Sans Pro"/>
            </a:rPr>
            <a:t>Mental health &amp; stress management</a:t>
          </a:r>
          <a:endParaRPr lang="en-US" sz="1100" kern="1200" dirty="0"/>
        </a:p>
      </dsp:txBody>
      <dsp:txXfrm>
        <a:off x="1865" y="2366613"/>
        <a:ext cx="1271931" cy="527398"/>
      </dsp:txXfrm>
    </dsp:sp>
    <dsp:sp modelId="{F5BCDD36-3075-4888-91A2-550ECE04E0F2}">
      <dsp:nvSpPr>
        <dsp:cNvPr id="0" name=""/>
        <dsp:cNvSpPr/>
      </dsp:nvSpPr>
      <dsp:spPr>
        <a:xfrm>
          <a:off x="1273797" y="2366613"/>
          <a:ext cx="1271931" cy="527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ource Sans Pro"/>
            </a:rPr>
            <a:t>Housing policy</a:t>
          </a:r>
          <a:endParaRPr lang="en-US" sz="1100" kern="1200" dirty="0"/>
        </a:p>
      </dsp:txBody>
      <dsp:txXfrm>
        <a:off x="1273797" y="2366613"/>
        <a:ext cx="1271931" cy="527398"/>
      </dsp:txXfrm>
    </dsp:sp>
    <dsp:sp modelId="{CE684388-6CC2-4238-BC59-0E062DED6CB8}">
      <dsp:nvSpPr>
        <dsp:cNvPr id="0" name=""/>
        <dsp:cNvSpPr/>
      </dsp:nvSpPr>
      <dsp:spPr>
        <a:xfrm>
          <a:off x="2545728" y="2366613"/>
          <a:ext cx="1271931" cy="527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ource Sans Pro"/>
            </a:rPr>
            <a:t>Affordable and accessible healthcare</a:t>
          </a:r>
          <a:endParaRPr lang="en-US" sz="1100" kern="1200" dirty="0"/>
        </a:p>
      </dsp:txBody>
      <dsp:txXfrm>
        <a:off x="2545728" y="2366613"/>
        <a:ext cx="1271931" cy="527398"/>
      </dsp:txXfrm>
    </dsp:sp>
    <dsp:sp modelId="{DA765519-1672-46ED-B52A-178831D825D3}">
      <dsp:nvSpPr>
        <dsp:cNvPr id="0" name=""/>
        <dsp:cNvSpPr/>
      </dsp:nvSpPr>
      <dsp:spPr>
        <a:xfrm rot="10800000">
          <a:off x="0" y="820"/>
          <a:ext cx="3819526" cy="17638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Source Sans Pro"/>
            </a:rPr>
            <a:t>Aim of the event</a:t>
          </a:r>
        </a:p>
      </dsp:txBody>
      <dsp:txXfrm rot="-10800000">
        <a:off x="0" y="820"/>
        <a:ext cx="3819526" cy="619120"/>
      </dsp:txXfrm>
    </dsp:sp>
    <dsp:sp modelId="{5813D908-DE2E-4F17-84CC-4CDE4B9EC42C}">
      <dsp:nvSpPr>
        <dsp:cNvPr id="0" name=""/>
        <dsp:cNvSpPr/>
      </dsp:nvSpPr>
      <dsp:spPr>
        <a:xfrm>
          <a:off x="0" y="619940"/>
          <a:ext cx="3819526" cy="527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Source Sans Pro"/>
            </a:rPr>
            <a:t>Gather community perspectives</a:t>
          </a:r>
          <a:endParaRPr lang="en-US" sz="1100" kern="1200" dirty="0"/>
        </a:p>
      </dsp:txBody>
      <dsp:txXfrm>
        <a:off x="0" y="619940"/>
        <a:ext cx="3819526" cy="527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21DFB-810A-42A0-A961-362467C165D8}">
      <dsp:nvSpPr>
        <dsp:cNvPr id="0" name=""/>
        <dsp:cNvSpPr/>
      </dsp:nvSpPr>
      <dsp:spPr>
        <a:xfrm>
          <a:off x="0" y="1097280"/>
          <a:ext cx="6699250" cy="146304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2ED7F-9AE3-4FDA-B8CC-5A5FD2C09A8B}">
      <dsp:nvSpPr>
        <dsp:cNvPr id="0" name=""/>
        <dsp:cNvSpPr/>
      </dsp:nvSpPr>
      <dsp:spPr>
        <a:xfrm>
          <a:off x="2944" y="0"/>
          <a:ext cx="1943044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ource Sans Pro"/>
            </a:rPr>
            <a:t>Months 1-4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Phase 1: Planning and preparation</a:t>
          </a:r>
          <a:endParaRPr lang="en-US" sz="1400" kern="1200" dirty="0">
            <a:solidFill>
              <a:srgbClr val="000000"/>
            </a:solidFill>
            <a:latin typeface="Source Sans Pro"/>
          </a:endParaRPr>
        </a:p>
      </dsp:txBody>
      <dsp:txXfrm>
        <a:off x="2944" y="0"/>
        <a:ext cx="1943044" cy="1463040"/>
      </dsp:txXfrm>
    </dsp:sp>
    <dsp:sp modelId="{C4CDBDD7-FC0B-4317-B6B7-8E082EFD75D2}">
      <dsp:nvSpPr>
        <dsp:cNvPr id="0" name=""/>
        <dsp:cNvSpPr/>
      </dsp:nvSpPr>
      <dsp:spPr>
        <a:xfrm>
          <a:off x="791586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91913-9F75-419A-8041-E1D5403D4D8D}">
      <dsp:nvSpPr>
        <dsp:cNvPr id="0" name=""/>
        <dsp:cNvSpPr/>
      </dsp:nvSpPr>
      <dsp:spPr>
        <a:xfrm>
          <a:off x="2043140" y="2194560"/>
          <a:ext cx="1943044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ource Sans Pro"/>
              <a:ea typeface="Source Sans Pro"/>
            </a:rPr>
            <a:t>Months 5-18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Phase 2: Implementation and engagement </a:t>
          </a:r>
          <a:endParaRPr lang="en-US" sz="1400" kern="1200" dirty="0">
            <a:latin typeface="Source Sans Pro"/>
            <a:ea typeface="Source Sans Pro"/>
          </a:endParaRPr>
        </a:p>
      </dsp:txBody>
      <dsp:txXfrm>
        <a:off x="2043140" y="2194560"/>
        <a:ext cx="1943044" cy="1463040"/>
      </dsp:txXfrm>
    </dsp:sp>
    <dsp:sp modelId="{3CC5573E-A99D-4BAF-BF44-0CC19ECC8766}">
      <dsp:nvSpPr>
        <dsp:cNvPr id="0" name=""/>
        <dsp:cNvSpPr/>
      </dsp:nvSpPr>
      <dsp:spPr>
        <a:xfrm>
          <a:off x="2831782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4D3BC-AFFB-4919-8176-FB485A06FC59}">
      <dsp:nvSpPr>
        <dsp:cNvPr id="0" name=""/>
        <dsp:cNvSpPr/>
      </dsp:nvSpPr>
      <dsp:spPr>
        <a:xfrm>
          <a:off x="4083336" y="0"/>
          <a:ext cx="1943044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>
              <a:latin typeface="Aptos"/>
              <a:ea typeface="Source Sans Pro"/>
            </a:rPr>
            <a:t>Months 19-24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400" kern="1200" dirty="0">
              <a:solidFill>
                <a:srgbClr val="444444"/>
              </a:solidFill>
              <a:latin typeface="Calibri"/>
              <a:ea typeface="Calibri"/>
              <a:cs typeface="Calibri"/>
            </a:rPr>
            <a:t>Phase 3  Monitoring, Evaluation, and Sustainability </a:t>
          </a:r>
          <a:endParaRPr lang="en-US" sz="1400" kern="1200" dirty="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4083336" y="0"/>
        <a:ext cx="1943044" cy="1463040"/>
      </dsp:txXfrm>
    </dsp:sp>
    <dsp:sp modelId="{8CD6125C-0353-40CC-9BEB-130476F24ACE}">
      <dsp:nvSpPr>
        <dsp:cNvPr id="0" name=""/>
        <dsp:cNvSpPr/>
      </dsp:nvSpPr>
      <dsp:spPr>
        <a:xfrm>
          <a:off x="4871978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4F6A0-0C4C-814D-9E46-5E84B3ED263C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A45C8-D699-9748-8A54-F525A78D2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65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971" y="4724956"/>
            <a:ext cx="4908331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2876" y="9449911"/>
            <a:ext cx="835124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pitchFamily="34" charset="0"/>
                <a:cs typeface="Arial" panose="020B0604020202020204" pitchFamily="34" charset="0"/>
              </a:defRPr>
            </a:lvl1pPr>
          </a:lstStyle>
          <a:p>
            <a:fld id="{49DD4D23-C98A-435E-AE88-9061F8349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51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891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38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14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172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496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615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3974" r="3958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4" y="3715200"/>
            <a:ext cx="7500939" cy="554850"/>
          </a:xfr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289400"/>
            <a:ext cx="7500938" cy="3618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25798"/>
            <a:ext cx="3020400" cy="80725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8675" y="5481750"/>
            <a:ext cx="4679325" cy="97937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567"/>
              </a:spcBef>
              <a:buNone/>
              <a:defRPr sz="14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327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881075"/>
            <a:ext cx="7500938" cy="4040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0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39200" y="1438275"/>
            <a:ext cx="4204800" cy="5064125"/>
          </a:xfrm>
          <a:solidFill>
            <a:schemeClr val="accent4"/>
          </a:solidFill>
        </p:spPr>
        <p:txBody>
          <a:bodyPr tIns="0" anchor="ctr" anchorCtr="0"/>
          <a:lstStyle>
            <a:lvl1pPr algn="ctr"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905000"/>
            <a:ext cx="3819525" cy="3987688"/>
          </a:xfrm>
        </p:spPr>
        <p:txBody>
          <a:bodyPr/>
          <a:lstStyle>
            <a:lvl1pPr marL="238125" indent="-238125">
              <a:spcBef>
                <a:spcPts val="85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1400" b="0"/>
            </a:lvl1pPr>
            <a:lvl2pPr marL="503238" indent="-207963">
              <a:spcBef>
                <a:spcPts val="0"/>
              </a:spcBef>
              <a:spcAft>
                <a:spcPts val="567"/>
              </a:spcAft>
              <a:defRPr sz="1400" b="0"/>
            </a:lvl2pPr>
            <a:lvl3pPr>
              <a:defRPr sz="14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36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8275"/>
            <a:ext cx="9144000" cy="5076825"/>
          </a:xfrm>
          <a:solidFill>
            <a:schemeClr val="accent4"/>
          </a:solidFill>
        </p:spPr>
        <p:txBody>
          <a:bodyPr tIns="0" anchor="ctr" anchorCtr="0"/>
          <a:lstStyle>
            <a:lvl1pPr algn="ctr"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61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3974" r="3958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25798"/>
            <a:ext cx="3020400" cy="807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4" y="3715200"/>
            <a:ext cx="7500939" cy="554850"/>
          </a:xfrm>
        </p:spPr>
        <p:txBody>
          <a:bodyPr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8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4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EEFC-A0B7-A765-C221-3F8B477E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3DE7E-A049-3222-A96D-AECBCADC5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2D107-C618-5878-AD34-8F74AC098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6C30-AC0C-4A5B-9D99-B374D39C04BA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4984F-6E64-EE51-36A8-90706D4F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3B7B3-0CBF-7523-4659-AEC41FD8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9587-AC20-4ACB-A399-528157D3F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8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674" y="360000"/>
            <a:ext cx="7500939" cy="561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871551"/>
            <a:ext cx="7500938" cy="409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0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54" r:id="rId6"/>
    <p:sldLayoutId id="2147483660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417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17500" indent="-317500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-222250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84225" indent="-201613" algn="l" defTabSz="914400" rtl="0" eaLnBrk="1" latinLnBrk="0" hangingPunct="1">
        <a:spcBef>
          <a:spcPts val="1134"/>
        </a:spcBef>
        <a:buClr>
          <a:schemeClr val="tx2"/>
        </a:buClr>
        <a:buFont typeface="Minion Pro" pitchFamily="18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185738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Health Assets and Needs Assessment (HANA) in Tallaght project – Round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420029"/>
            <a:ext cx="7500938" cy="3618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IE" dirty="0">
                <a:ea typeface="Source Sans Pro"/>
              </a:rPr>
              <a:t>South Dublin County Council – Tallaght Areas Committee Meeting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8675" y="5481750"/>
            <a:ext cx="6666999" cy="979374"/>
          </a:xfrm>
        </p:spPr>
        <p:txBody>
          <a:bodyPr vert="horz" lIns="0" tIns="0" rIns="0" bIns="0" rtlCol="0" anchor="t">
            <a:noAutofit/>
          </a:bodyPr>
          <a:lstStyle/>
          <a:p>
            <a:pPr fontAlgn="base"/>
            <a:r>
              <a:rPr lang="en-GB" dirty="0"/>
              <a:t>Catherine Darker, Kaye Stapleton, David Loughrey, Noel McCarthy </a:t>
            </a:r>
            <a:endParaRPr lang="en-GB" dirty="0">
              <a:ea typeface="Source Sans Pro"/>
            </a:endParaRPr>
          </a:p>
          <a:p>
            <a:pPr lvl="2"/>
            <a:r>
              <a:rPr lang="en-GB" dirty="0"/>
              <a:t>23</a:t>
            </a:r>
            <a:r>
              <a:rPr lang="en-GB" baseline="30000" dirty="0"/>
              <a:t>rd</a:t>
            </a:r>
            <a:r>
              <a:rPr lang="en-GB" dirty="0"/>
              <a:t> June 2025 </a:t>
            </a:r>
            <a:endParaRPr lang="en-GB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77279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9EF-DB1F-A6B9-3AD0-EBB55158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found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AE6F1-E26C-2FD4-7C52-6F526C6D71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47AFC-EB26-C78A-61FC-2200151653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circles with white text&#10;&#10;AI-generated content may be incorrect.">
            <a:extLst>
              <a:ext uri="{FF2B5EF4-FFF2-40B4-BE49-F238E27FC236}">
                <a16:creationId xmlns:a16="http://schemas.microsoft.com/office/drawing/2014/main" id="{04B9C9A4-79A0-C99C-7A64-0DE1570D2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3" y="2516063"/>
            <a:ext cx="6958013" cy="2235021"/>
          </a:xfrm>
          <a:prstGeom prst="rect">
            <a:avLst/>
          </a:prstGeom>
          <a:ln>
            <a:solidFill>
              <a:schemeClr val="accent1">
                <a:alpha val="50159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1661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A291-42AC-90D7-B866-CBDDDCF0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found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3D6FD-B3DD-4203-960D-FD81D6E9F2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5A733-0AB4-5491-9234-7D6DFF1FE9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Health &amp; Wellbeing Assets - Built environment </a:t>
            </a:r>
          </a:p>
        </p:txBody>
      </p:sp>
      <p:pic>
        <p:nvPicPr>
          <p:cNvPr id="6" name="Picture 5" descr="A blue text and red symbol&#10;&#10;AI-generated content may be incorrect.">
            <a:extLst>
              <a:ext uri="{FF2B5EF4-FFF2-40B4-BE49-F238E27FC236}">
                <a16:creationId xmlns:a16="http://schemas.microsoft.com/office/drawing/2014/main" id="{2791FE32-0D04-3FC8-1EEA-997E9ABA9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371"/>
            <a:ext cx="4937760" cy="181183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alpha val="50271"/>
              </a:schemeClr>
            </a:solidFill>
          </a:ln>
        </p:spPr>
      </p:pic>
      <p:pic>
        <p:nvPicPr>
          <p:cNvPr id="8" name="Picture 7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9D4E3C52-DAEF-69B8-9858-F53875FA8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61" y="1745025"/>
            <a:ext cx="268605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</p:pic>
      <p:pic>
        <p:nvPicPr>
          <p:cNvPr id="10" name="Picture 9" descr="A diagram of a bicycle lane&#10;&#10;AI-generated content may be incorrect.">
            <a:extLst>
              <a:ext uri="{FF2B5EF4-FFF2-40B4-BE49-F238E27FC236}">
                <a16:creationId xmlns:a16="http://schemas.microsoft.com/office/drawing/2014/main" id="{7E411AEB-777D-A9B5-5E12-A64EE77DB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66" y="3707486"/>
            <a:ext cx="2686050" cy="2597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8F13DF-52A2-8FE0-7067-63F712EBB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3624888"/>
            <a:ext cx="3470779" cy="27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24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36250-4F56-5AC7-51E4-4DBE45C6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Total health services and facilities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5ED38-B16F-D307-0C20-F1DA01F142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BDE79-4D5A-B1C0-6851-95153C42D5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13 Electoral Divisions of Tallaght </a:t>
            </a:r>
          </a:p>
        </p:txBody>
      </p:sp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19057F2B-4B8E-1D8E-8479-C33AC0320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00" y="1574631"/>
            <a:ext cx="5471407" cy="4653075"/>
          </a:xfrm>
          <a:prstGeom prst="rect">
            <a:avLst/>
          </a:prstGeom>
        </p:spPr>
      </p:pic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246A85D-0406-7E23-7F78-92255DB9B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075"/>
            <a:ext cx="3651250" cy="28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87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A522-A46C-976B-B97B-38763D15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Maps – All assets in Tallaght*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35E45-3EBD-C571-C1CF-C30A288139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276" y="1591517"/>
            <a:ext cx="3819525" cy="3987688"/>
          </a:xfrm>
        </p:spPr>
        <p:txBody>
          <a:bodyPr/>
          <a:lstStyle/>
          <a:p>
            <a:r>
              <a:rPr lang="en-IE" sz="1600" b="1" dirty="0"/>
              <a:t>Healthcare Services</a:t>
            </a:r>
          </a:p>
          <a:p>
            <a:r>
              <a:rPr lang="en-IE" sz="1600" b="1" dirty="0"/>
              <a:t>GP Services</a:t>
            </a:r>
          </a:p>
          <a:p>
            <a:r>
              <a:rPr lang="en-IE" sz="1600" b="1" dirty="0"/>
              <a:t>Dental and Mental Health Services</a:t>
            </a:r>
          </a:p>
          <a:p>
            <a:r>
              <a:rPr lang="en-IE" sz="1600" b="1" dirty="0"/>
              <a:t>Disability Supports</a:t>
            </a:r>
          </a:p>
          <a:p>
            <a:r>
              <a:rPr lang="en-IE" sz="1600" b="1" dirty="0"/>
              <a:t>Playgrounds and Teen Spaces </a:t>
            </a:r>
          </a:p>
          <a:p>
            <a:r>
              <a:rPr lang="en-IE" sz="1600" b="1" dirty="0"/>
              <a:t>Parks and Allotments </a:t>
            </a:r>
          </a:p>
          <a:p>
            <a:r>
              <a:rPr lang="en-IE" sz="1600" b="1" dirty="0"/>
              <a:t>Churches and Places of Worship</a:t>
            </a:r>
          </a:p>
          <a:p>
            <a:r>
              <a:rPr lang="en-IE" sz="1600" b="1" dirty="0"/>
              <a:t>Youth Services </a:t>
            </a:r>
          </a:p>
          <a:p>
            <a:r>
              <a:rPr lang="en-IE" sz="1600" b="1" dirty="0"/>
              <a:t>Community Services </a:t>
            </a:r>
          </a:p>
          <a:p>
            <a:r>
              <a:rPr lang="en-IE" sz="1600" b="1" dirty="0"/>
              <a:t>Community Supports </a:t>
            </a:r>
          </a:p>
          <a:p>
            <a:r>
              <a:rPr lang="en-IE" sz="1600" b="1" dirty="0"/>
              <a:t>Sport and Hobby Facilities </a:t>
            </a:r>
          </a:p>
          <a:p>
            <a:r>
              <a:rPr lang="en-IE" sz="1600" b="1" dirty="0"/>
              <a:t>Libraries </a:t>
            </a:r>
          </a:p>
          <a:p>
            <a:r>
              <a:rPr lang="en-IE" sz="1600" b="1" dirty="0"/>
              <a:t>SDCC Walking Paths and Cycle Ways </a:t>
            </a:r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3DFE54D-575B-6CAD-11DA-8A9FB5C5E2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153" r="2219" b="4645"/>
          <a:stretch/>
        </p:blipFill>
        <p:spPr bwMode="auto">
          <a:xfrm>
            <a:off x="4939200" y="1352939"/>
            <a:ext cx="4111494" cy="51494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56BFA3-89EB-BB03-8C9D-7C5D8A0F2A7F}"/>
              </a:ext>
            </a:extLst>
          </p:cNvPr>
          <p:cNvSpPr txBox="1"/>
          <p:nvPr/>
        </p:nvSpPr>
        <p:spPr>
          <a:xfrm>
            <a:off x="0" y="6249122"/>
            <a:ext cx="52344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i="1" dirty="0"/>
              <a:t>* This is not an exhaustive list of all assets in Tallaght, but those relevant to the project.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014518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C1F3-FC9A-2BB7-B03F-E3DBF1D5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found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A9079-D1A2-29B1-7458-581ACD6AE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05A19-91F4-A684-981B-3E4D3ADA79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Quality of life</a:t>
            </a:r>
          </a:p>
        </p:txBody>
      </p:sp>
      <p:pic>
        <p:nvPicPr>
          <p:cNvPr id="6" name="Picture 5" descr="A group of people with a red person in the middle&#10;&#10;AI-generated content may be incorrect.">
            <a:extLst>
              <a:ext uri="{FF2B5EF4-FFF2-40B4-BE49-F238E27FC236}">
                <a16:creationId xmlns:a16="http://schemas.microsoft.com/office/drawing/2014/main" id="{3C4F947D-EFAC-DF5B-27B3-A88333649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9" y="1612050"/>
            <a:ext cx="2895600" cy="2146300"/>
          </a:xfrm>
          <a:prstGeom prst="rect">
            <a:avLst/>
          </a:prstGeom>
        </p:spPr>
      </p:pic>
      <p:pic>
        <p:nvPicPr>
          <p:cNvPr id="8" name="Picture 7" descr="A blue text and numbers&#10;&#10;AI-generated content may be incorrect.">
            <a:extLst>
              <a:ext uri="{FF2B5EF4-FFF2-40B4-BE49-F238E27FC236}">
                <a16:creationId xmlns:a16="http://schemas.microsoft.com/office/drawing/2014/main" id="{F9156843-9763-8BC9-12CF-1C40AED1A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0" y="1612050"/>
            <a:ext cx="2895600" cy="2222500"/>
          </a:xfrm>
          <a:prstGeom prst="rect">
            <a:avLst/>
          </a:prstGeom>
        </p:spPr>
      </p:pic>
      <p:pic>
        <p:nvPicPr>
          <p:cNvPr id="10" name="Picture 9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DE7C8AA2-4707-3AC1-B93D-5A1C8C55A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0" y="4202561"/>
            <a:ext cx="3681392" cy="1816100"/>
          </a:xfrm>
          <a:prstGeom prst="rect">
            <a:avLst/>
          </a:prstGeom>
          <a:ln>
            <a:solidFill>
              <a:schemeClr val="accent1">
                <a:alpha val="48577"/>
              </a:schemeClr>
            </a:solidFill>
          </a:ln>
        </p:spPr>
      </p:pic>
      <p:pic>
        <p:nvPicPr>
          <p:cNvPr id="12" name="Picture 11" descr="A blue and yellow box with food and fish&#10;&#10;AI-generated content may be incorrect.">
            <a:extLst>
              <a:ext uri="{FF2B5EF4-FFF2-40B4-BE49-F238E27FC236}">
                <a16:creationId xmlns:a16="http://schemas.microsoft.com/office/drawing/2014/main" id="{AC0D617D-1B26-C2BC-FF63-2787A3073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94" y="4153862"/>
            <a:ext cx="2378696" cy="1816100"/>
          </a:xfrm>
          <a:prstGeom prst="rect">
            <a:avLst/>
          </a:prstGeom>
        </p:spPr>
      </p:pic>
      <p:pic>
        <p:nvPicPr>
          <p:cNvPr id="14" name="Picture 13" descr="A blue text and numbers&#10;&#10;AI-generated content may be incorrect.">
            <a:extLst>
              <a:ext uri="{FF2B5EF4-FFF2-40B4-BE49-F238E27FC236}">
                <a16:creationId xmlns:a16="http://schemas.microsoft.com/office/drawing/2014/main" id="{876B8D9A-B164-7291-F069-901148907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90" y="1612050"/>
            <a:ext cx="2616562" cy="2336800"/>
          </a:xfrm>
          <a:prstGeom prst="rect">
            <a:avLst/>
          </a:prstGeom>
        </p:spPr>
      </p:pic>
      <p:pic>
        <p:nvPicPr>
          <p:cNvPr id="18" name="Picture 17" descr="A blue and orange text and a yellow and orange symbol&#10;&#10;AI-generated content may be incorrect.">
            <a:extLst>
              <a:ext uri="{FF2B5EF4-FFF2-40B4-BE49-F238E27FC236}">
                <a16:creationId xmlns:a16="http://schemas.microsoft.com/office/drawing/2014/main" id="{F360F650-F9BD-EC60-C87A-F733DE268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22" y="4149607"/>
            <a:ext cx="2177060" cy="17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27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026C2-7154-B6AC-6E1C-17508EAB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found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9BC37-7AD9-8007-C6CA-81609C0467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55793-91F0-1EBC-D649-2D6434B21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Chronic disease and disability </a:t>
            </a:r>
          </a:p>
        </p:txBody>
      </p:sp>
      <p:pic>
        <p:nvPicPr>
          <p:cNvPr id="6" name="Picture 5" descr="A blue and white text with two people with a sad face&#10;&#10;AI-generated content may be incorrect.">
            <a:extLst>
              <a:ext uri="{FF2B5EF4-FFF2-40B4-BE49-F238E27FC236}">
                <a16:creationId xmlns:a16="http://schemas.microsoft.com/office/drawing/2014/main" id="{D261DE46-6A65-996E-2DB3-7595D84CC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1881075"/>
            <a:ext cx="2464531" cy="1635414"/>
          </a:xfrm>
          <a:prstGeom prst="rect">
            <a:avLst/>
          </a:prstGeom>
        </p:spPr>
      </p:pic>
      <p:pic>
        <p:nvPicPr>
          <p:cNvPr id="8" name="Picture 7" descr="A blue text and blue numbers&#10;&#10;AI-generated content may be incorrect.">
            <a:extLst>
              <a:ext uri="{FF2B5EF4-FFF2-40B4-BE49-F238E27FC236}">
                <a16:creationId xmlns:a16="http://schemas.microsoft.com/office/drawing/2014/main" id="{BD89CCAF-6EBE-1EC5-2A32-82B277686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8" y="4180633"/>
            <a:ext cx="2023341" cy="1733141"/>
          </a:xfrm>
          <a:prstGeom prst="rect">
            <a:avLst/>
          </a:prstGeom>
        </p:spPr>
      </p:pic>
      <p:pic>
        <p:nvPicPr>
          <p:cNvPr id="10" name="Picture 9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04CB3081-E46D-1723-6BC0-13CC370950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01" y="1810796"/>
            <a:ext cx="2565400" cy="3028950"/>
          </a:xfrm>
          <a:prstGeom prst="rect">
            <a:avLst/>
          </a:prstGeom>
          <a:ln>
            <a:solidFill>
              <a:schemeClr val="accent1">
                <a:alpha val="51000"/>
              </a:schemeClr>
            </a:solidFill>
          </a:ln>
        </p:spPr>
      </p:pic>
      <p:pic>
        <p:nvPicPr>
          <p:cNvPr id="12" name="Picture 11" descr="A chart of health care&#10;&#10;AI-generated content may be incorrect.">
            <a:extLst>
              <a:ext uri="{FF2B5EF4-FFF2-40B4-BE49-F238E27FC236}">
                <a16:creationId xmlns:a16="http://schemas.microsoft.com/office/drawing/2014/main" id="{42E95A78-A688-F3F5-AC23-81E3C1C5B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05" y="1907100"/>
            <a:ext cx="2464530" cy="2568864"/>
          </a:xfrm>
          <a:prstGeom prst="rect">
            <a:avLst/>
          </a:prstGeom>
          <a:ln>
            <a:solidFill>
              <a:schemeClr val="accent1">
                <a:alpha val="50000"/>
              </a:schemeClr>
            </a:solidFill>
          </a:ln>
        </p:spPr>
      </p:pic>
      <p:pic>
        <p:nvPicPr>
          <p:cNvPr id="14" name="Picture 13" descr="A close-up of a blue and white sign&#10;&#10;AI-generated content may be incorrect.">
            <a:extLst>
              <a:ext uri="{FF2B5EF4-FFF2-40B4-BE49-F238E27FC236}">
                <a16:creationId xmlns:a16="http://schemas.microsoft.com/office/drawing/2014/main" id="{A6B90AF4-C48A-FA4C-FD8C-B5F7DD511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70" y="5047204"/>
            <a:ext cx="4167630" cy="110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40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1855-C0DC-123A-19C8-0D1724DE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found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02DC-9874-FE08-7834-35532A7D5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4FD74-82C5-4245-B451-9A924FF316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Physical and social wellbeing</a:t>
            </a:r>
          </a:p>
        </p:txBody>
      </p:sp>
      <p:pic>
        <p:nvPicPr>
          <p:cNvPr id="6" name="Picture 5" descr="A blue line drawing of a person walking&#10;&#10;AI-generated content may be incorrect.">
            <a:extLst>
              <a:ext uri="{FF2B5EF4-FFF2-40B4-BE49-F238E27FC236}">
                <a16:creationId xmlns:a16="http://schemas.microsoft.com/office/drawing/2014/main" id="{2464BEAE-D181-3382-1A30-BB4DE4B05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45" y="3901169"/>
            <a:ext cx="2159000" cy="1765300"/>
          </a:xfrm>
          <a:prstGeom prst="rect">
            <a:avLst/>
          </a:prstGeom>
          <a:ln>
            <a:solidFill>
              <a:schemeClr val="accent1">
                <a:alpha val="47652"/>
              </a:schemeClr>
            </a:solidFill>
          </a:ln>
        </p:spPr>
      </p:pic>
      <p:pic>
        <p:nvPicPr>
          <p:cNvPr id="8" name="Picture 7" descr="A diagram of a number of smoking habits&#10;&#10;AI-generated content may be incorrect.">
            <a:extLst>
              <a:ext uri="{FF2B5EF4-FFF2-40B4-BE49-F238E27FC236}">
                <a16:creationId xmlns:a16="http://schemas.microsoft.com/office/drawing/2014/main" id="{B2C38137-3CAF-B2D3-A264-AAB77B3BA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83" y="3850369"/>
            <a:ext cx="4826000" cy="1866900"/>
          </a:xfrm>
          <a:prstGeom prst="rect">
            <a:avLst/>
          </a:prstGeom>
          <a:ln>
            <a:solidFill>
              <a:schemeClr val="accent1">
                <a:alpha val="50765"/>
              </a:schemeClr>
            </a:solidFill>
          </a:ln>
        </p:spPr>
      </p:pic>
      <p:pic>
        <p:nvPicPr>
          <p:cNvPr id="14" name="Picture 13" descr="A blue text and blue text&#10;&#10;AI-generated content may be incorrect.">
            <a:extLst>
              <a:ext uri="{FF2B5EF4-FFF2-40B4-BE49-F238E27FC236}">
                <a16:creationId xmlns:a16="http://schemas.microsoft.com/office/drawing/2014/main" id="{0E086D85-48BF-8FFA-FCD9-E8F5148AC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3" y="1981200"/>
            <a:ext cx="5321300" cy="1447800"/>
          </a:xfrm>
          <a:prstGeom prst="rect">
            <a:avLst/>
          </a:prstGeom>
        </p:spPr>
      </p:pic>
      <p:pic>
        <p:nvPicPr>
          <p:cNvPr id="16" name="Picture 15" descr="A diagram of a social capital/major city&#10;&#10;AI-generated content may be incorrect.">
            <a:extLst>
              <a:ext uri="{FF2B5EF4-FFF2-40B4-BE49-F238E27FC236}">
                <a16:creationId xmlns:a16="http://schemas.microsoft.com/office/drawing/2014/main" id="{5F17F354-F250-30A0-3DFF-188F6F2CA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1779475"/>
            <a:ext cx="2476500" cy="1866900"/>
          </a:xfrm>
          <a:prstGeom prst="rect">
            <a:avLst/>
          </a:prstGeom>
          <a:ln>
            <a:solidFill>
              <a:schemeClr val="accent1">
                <a:alpha val="48625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074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4D8F-121E-07EF-AF51-8FD2877E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found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4EF32-8CEF-F9E7-9A53-63C3E5BD4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796AD-67A0-CA5E-810B-C4CAE448F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Stress and Loneliness </a:t>
            </a:r>
          </a:p>
        </p:txBody>
      </p:sp>
      <p:pic>
        <p:nvPicPr>
          <p:cNvPr id="6" name="Picture 5" descr="A diagram of a stress-free lifestyle&#10;&#10;AI-generated content may be incorrect.">
            <a:extLst>
              <a:ext uri="{FF2B5EF4-FFF2-40B4-BE49-F238E27FC236}">
                <a16:creationId xmlns:a16="http://schemas.microsoft.com/office/drawing/2014/main" id="{8E0A8AC7-F5CC-F395-81D7-356E7EFD6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476000"/>
            <a:ext cx="7772400" cy="2745487"/>
          </a:xfrm>
          <a:prstGeom prst="rect">
            <a:avLst/>
          </a:prstGeom>
        </p:spPr>
      </p:pic>
      <p:pic>
        <p:nvPicPr>
          <p:cNvPr id="8" name="Picture 7" descr="A blue text and blue letters&#10;&#10;AI-generated content may be incorrect.">
            <a:extLst>
              <a:ext uri="{FF2B5EF4-FFF2-40B4-BE49-F238E27FC236}">
                <a16:creationId xmlns:a16="http://schemas.microsoft.com/office/drawing/2014/main" id="{4FC38B84-23B1-61E4-38E0-174A7E44C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7" y="4221487"/>
            <a:ext cx="7772400" cy="187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4D71-D453-8B7E-A5BA-B551B3F8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found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396E4-C9AC-0A1A-96E8-924A400FC0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40C25-B1A1-33C4-D99D-661AD8ADC7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Teenage </a:t>
            </a:r>
            <a:r>
              <a:rPr lang="en-US" dirty="0" err="1"/>
              <a:t>behaviour</a:t>
            </a:r>
            <a:r>
              <a:rPr lang="en-US" dirty="0"/>
              <a:t> and family dynamics </a:t>
            </a:r>
          </a:p>
        </p:txBody>
      </p:sp>
      <p:pic>
        <p:nvPicPr>
          <p:cNvPr id="6" name="Picture 5" descr="A graphic of a social media campaign&#10;&#10;AI-generated content may be incorrect.">
            <a:extLst>
              <a:ext uri="{FF2B5EF4-FFF2-40B4-BE49-F238E27FC236}">
                <a16:creationId xmlns:a16="http://schemas.microsoft.com/office/drawing/2014/main" id="{F54DFDF1-DDA4-B1BE-480B-40E213BE2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7" y="1476000"/>
            <a:ext cx="5238906" cy="2345096"/>
          </a:xfrm>
          <a:prstGeom prst="rect">
            <a:avLst/>
          </a:prstGeom>
          <a:ln>
            <a:solidFill>
              <a:schemeClr val="accent1">
                <a:alpha val="47975"/>
              </a:schemeClr>
            </a:solidFill>
          </a:ln>
        </p:spPr>
      </p:pic>
      <p:pic>
        <p:nvPicPr>
          <p:cNvPr id="10" name="Picture 9" descr="A close-up of blue text&#10;&#10;AI-generated content may be incorrect.">
            <a:extLst>
              <a:ext uri="{FF2B5EF4-FFF2-40B4-BE49-F238E27FC236}">
                <a16:creationId xmlns:a16="http://schemas.microsoft.com/office/drawing/2014/main" id="{E3942E16-973E-A0A1-EF80-1184A3A7D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7" y="3993623"/>
            <a:ext cx="7772400" cy="1211146"/>
          </a:xfrm>
          <a:prstGeom prst="rect">
            <a:avLst/>
          </a:prstGeom>
          <a:ln>
            <a:solidFill>
              <a:schemeClr val="accent1">
                <a:alpha val="47214"/>
              </a:schemeClr>
            </a:solidFill>
          </a:ln>
        </p:spPr>
      </p:pic>
      <p:pic>
        <p:nvPicPr>
          <p:cNvPr id="12" name="Picture 11" descr="A diagram of a sad face&#10;&#10;AI-generated content may be incorrect.">
            <a:extLst>
              <a:ext uri="{FF2B5EF4-FFF2-40B4-BE49-F238E27FC236}">
                <a16:creationId xmlns:a16="http://schemas.microsoft.com/office/drawing/2014/main" id="{53BD0F90-AA7F-A71B-34B9-F81216826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87" y="1476000"/>
            <a:ext cx="3593974" cy="2345096"/>
          </a:xfrm>
          <a:prstGeom prst="rect">
            <a:avLst/>
          </a:prstGeom>
          <a:ln>
            <a:solidFill>
              <a:schemeClr val="accent1">
                <a:alpha val="49653"/>
              </a:schemeClr>
            </a:solidFill>
          </a:ln>
        </p:spPr>
      </p:pic>
      <p:pic>
        <p:nvPicPr>
          <p:cNvPr id="14" name="Picture 13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6113E2D9-0CE1-6DE8-7BAC-632FC90D7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11" y="5204769"/>
            <a:ext cx="5966264" cy="1178261"/>
          </a:xfrm>
          <a:prstGeom prst="rect">
            <a:avLst/>
          </a:prstGeom>
          <a:ln>
            <a:solidFill>
              <a:schemeClr val="accent1">
                <a:alpha val="48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0279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233A-C778-81A4-E4D8-89AA04E9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Practice and Policy Implications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CEF46-6606-434A-7A71-B5C14AC99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884B7-FB17-D6E4-BEA8-FE92CFF52B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puzzle&#10;&#10;AI-generated content may be incorrect.">
            <a:extLst>
              <a:ext uri="{FF2B5EF4-FFF2-40B4-BE49-F238E27FC236}">
                <a16:creationId xmlns:a16="http://schemas.microsoft.com/office/drawing/2014/main" id="{742B32BF-40E8-2744-1949-FD248103B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6" y="1745025"/>
            <a:ext cx="3570017" cy="4040188"/>
          </a:xfrm>
          <a:prstGeom prst="rect">
            <a:avLst/>
          </a:prstGeom>
          <a:ln>
            <a:solidFill>
              <a:schemeClr val="accent1">
                <a:alpha val="50000"/>
              </a:schemeClr>
            </a:solidFill>
          </a:ln>
        </p:spPr>
      </p:pic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6E6EF671-3F03-51E4-2DC4-8E0FBDCCA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18" y="1881075"/>
            <a:ext cx="3200399" cy="1633193"/>
          </a:xfrm>
          <a:prstGeom prst="rect">
            <a:avLst/>
          </a:prstGeom>
          <a:ln>
            <a:solidFill>
              <a:schemeClr val="accent1">
                <a:alpha val="48808"/>
              </a:schemeClr>
            </a:solidFill>
          </a:ln>
        </p:spPr>
      </p:pic>
      <p:pic>
        <p:nvPicPr>
          <p:cNvPr id="10" name="Picture 9" descr="A green and white logo&#10;&#10;AI-generated content may be incorrect.">
            <a:extLst>
              <a:ext uri="{FF2B5EF4-FFF2-40B4-BE49-F238E27FC236}">
                <a16:creationId xmlns:a16="http://schemas.microsoft.com/office/drawing/2014/main" id="{13FCC4F3-D352-B815-2227-3A7830E8D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79" y="3626603"/>
            <a:ext cx="2662284" cy="26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4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9BF7-BCB5-E2C6-6C8B-30467DD4C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0" y="655937"/>
            <a:ext cx="7500939" cy="561600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Funders and partners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FECE1-36A5-2CB0-1DB0-EAC1EAC66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989" y="1467997"/>
            <a:ext cx="8465689" cy="3922005"/>
          </a:xfrm>
        </p:spPr>
        <p:txBody>
          <a:bodyPr/>
          <a:lstStyle/>
          <a:p>
            <a:r>
              <a:rPr lang="en-US" dirty="0"/>
              <a:t>Research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Trinity College Dublin </a:t>
            </a:r>
          </a:p>
          <a:p>
            <a:r>
              <a:rPr lang="en-US" dirty="0"/>
              <a:t>Funders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HSE Dublin &amp; Midlands (formerly CHO7)  &amp; the Adelaide Health Foundation</a:t>
            </a:r>
          </a:p>
          <a:p>
            <a:r>
              <a:rPr lang="en-US" dirty="0"/>
              <a:t>Community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HSE (Health Intelligence Unit,  Public Health and Health &amp; Wellbeing), Tallaght University Hospital, the Childhood Development Initiative, South Dublin County Council and South Dublin County Partnership</a:t>
            </a:r>
          </a:p>
        </p:txBody>
      </p:sp>
      <p:pic>
        <p:nvPicPr>
          <p:cNvPr id="13" name="Picture 1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EADDFF68-2ABE-658E-2CB0-98EA69F82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466" y="4982087"/>
            <a:ext cx="6626262" cy="140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98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2273F8-F0DE-E2F2-C60E-E97E7B20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23 Recommendations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94E0F26-FFA9-7BD8-E49C-126BC93D21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308923"/>
              </p:ext>
            </p:extLst>
          </p:nvPr>
        </p:nvGraphicFramePr>
        <p:xfrm>
          <a:off x="828675" y="1881075"/>
          <a:ext cx="7500938" cy="404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9183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82D1-51A0-691B-01EB-DEF8675D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a typeface="Source Sans Pro"/>
              </a:rPr>
              <a:t>Tallaght Community Health Event Feedback (February 2025)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3E5DC-FEEB-A855-0302-9C5890BCD5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8769F-F6CA-29A6-401C-F06273261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72" name="Diagram 871">
            <a:extLst>
              <a:ext uri="{FF2B5EF4-FFF2-40B4-BE49-F238E27FC236}">
                <a16:creationId xmlns:a16="http://schemas.microsoft.com/office/drawing/2014/main" id="{8363D9CA-090F-A0ED-88B7-F865FD592D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4184938"/>
              </p:ext>
            </p:extLst>
          </p:nvPr>
        </p:nvGraphicFramePr>
        <p:xfrm>
          <a:off x="752474" y="1577919"/>
          <a:ext cx="3819526" cy="464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8F9D555-1F79-C959-86BF-71E0313D7C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74" y="894185"/>
            <a:ext cx="6053652" cy="431862"/>
          </a:xfrm>
          <a:prstGeom prst="rect">
            <a:avLst/>
          </a:prstGeom>
        </p:spPr>
      </p:pic>
      <p:pic>
        <p:nvPicPr>
          <p:cNvPr id="13" name="Picture Placeholder 12" descr="A table with papers on it&#10;&#10;AI-generated content may be incorrect.">
            <a:extLst>
              <a:ext uri="{FF2B5EF4-FFF2-40B4-BE49-F238E27FC236}">
                <a16:creationId xmlns:a16="http://schemas.microsoft.com/office/drawing/2014/main" id="{FD4C00E9-2869-46B3-EA33-3071C141D4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4824"/>
          <a:stretch>
            <a:fillRect/>
          </a:stretch>
        </p:blipFill>
        <p:spPr>
          <a:xfrm rot="5400000">
            <a:off x="4510088" y="1868488"/>
            <a:ext cx="5064125" cy="4203700"/>
          </a:xfrm>
        </p:spPr>
      </p:pic>
    </p:spTree>
    <p:extLst>
      <p:ext uri="{BB962C8B-B14F-4D97-AF65-F5344CB8AC3E}">
        <p14:creationId xmlns:p14="http://schemas.microsoft.com/office/powerpoint/2010/main" val="175690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A725-90F7-5C01-B608-9B664BF1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a typeface="Source Sans Pro"/>
              </a:rPr>
              <a:t>Next Steps: Tallaght HANA Collaborative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839BB80-A3DC-6C13-FEC6-8931231C9D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373484"/>
              </p:ext>
            </p:extLst>
          </p:nvPr>
        </p:nvGraphicFramePr>
        <p:xfrm>
          <a:off x="1513416" y="2785534"/>
          <a:ext cx="6699250" cy="3657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CA72ECD7-9B0A-9E92-BCF1-D22ACF84E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051" y="1521339"/>
            <a:ext cx="5917179" cy="12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17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845D-8C40-82E7-BE92-87F6526F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to get copies of the report?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D9DFEE-B7A0-2005-16FE-147A923354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www.tcd.ie</a:t>
            </a:r>
            <a:r>
              <a:rPr lang="en-US" dirty="0"/>
              <a:t>/medicine/public-health-and-primary-care/research/</a:t>
            </a:r>
            <a:r>
              <a:rPr lang="en-US" dirty="0" err="1"/>
              <a:t>hana</a:t>
            </a:r>
            <a:r>
              <a:rPr lang="en-US" dirty="0"/>
              <a:t>/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A7AF76-2680-96D3-E956-6C3142EE1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F3FBBF0-7B05-1E00-A3E5-849893CD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89" y="2595783"/>
            <a:ext cx="3175000" cy="3114842"/>
          </a:xfrm>
          <a:prstGeom prst="rect">
            <a:avLst/>
          </a:prstGeom>
        </p:spPr>
      </p:pic>
      <p:pic>
        <p:nvPicPr>
          <p:cNvPr id="4" name="Picture 3" descr="A blue and white cover with a blue heart and a train&#10;&#10;AI-generated content may be incorrect.">
            <a:extLst>
              <a:ext uri="{FF2B5EF4-FFF2-40B4-BE49-F238E27FC236}">
                <a16:creationId xmlns:a16="http://schemas.microsoft.com/office/drawing/2014/main" id="{628FA4EF-8D41-F7DD-C023-5EB85A418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71" y="2577164"/>
            <a:ext cx="2759345" cy="39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7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Thank You</a:t>
            </a:r>
            <a:br>
              <a:rPr lang="en-GB" dirty="0"/>
            </a:br>
            <a:br>
              <a:rPr lang="en-GB" dirty="0"/>
            </a:br>
            <a:r>
              <a:rPr lang="en-GB" sz="2000" dirty="0"/>
              <a:t>Email: </a:t>
            </a:r>
            <a:r>
              <a:rPr lang="en-GB" sz="2000" dirty="0" err="1"/>
              <a:t>catherine.darker@tcd.ie</a:t>
            </a:r>
            <a:br>
              <a:rPr lang="en-GB" sz="2000" dirty="0"/>
            </a:b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346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Round 1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Respiratory consultant post in TUH</a:t>
            </a:r>
          </a:p>
          <a:p>
            <a:r>
              <a:rPr lang="en-US" sz="2000" dirty="0"/>
              <a:t>Mary Mercer Health Centre funding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 Key impacts </a:t>
            </a:r>
          </a:p>
        </p:txBody>
      </p:sp>
      <p:pic>
        <p:nvPicPr>
          <p:cNvPr id="13" name="Picture Placeholder 12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40BF475F-4F9C-81F2-38C9-0EC8E5B59F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" b="6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532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HANA Report Cover.jpeg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7" r="-6977"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Round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3321" y="1642353"/>
            <a:ext cx="4480249" cy="398768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700" dirty="0"/>
              <a:t>Community radiology in Tallaght Cross for x-rays, ultrasounds and scans</a:t>
            </a:r>
            <a:endParaRPr lang="en-US" sz="1700" dirty="0">
              <a:ea typeface="Source Sans Pro"/>
            </a:endParaRPr>
          </a:p>
          <a:p>
            <a:r>
              <a:rPr lang="en-US" sz="1700" dirty="0"/>
              <a:t>TUH/CHO7 funding applications under Sláintecare  (e.g., Integrated Care for Older Persons; HSE’s Enhanced Community Care)</a:t>
            </a:r>
            <a:endParaRPr lang="en-US" sz="1700" dirty="0">
              <a:ea typeface="Source Sans Pro"/>
            </a:endParaRPr>
          </a:p>
          <a:p>
            <a:r>
              <a:rPr lang="en-US" sz="1700" dirty="0"/>
              <a:t>Creation of ‘Patient Community Advisory Council’ </a:t>
            </a:r>
            <a:endParaRPr lang="en-US" sz="1700" dirty="0">
              <a:ea typeface="Source Sans Pro"/>
            </a:endParaRPr>
          </a:p>
          <a:p>
            <a:r>
              <a:rPr lang="en-US" sz="1700" dirty="0"/>
              <a:t>Funding for TLC Out of Hours service</a:t>
            </a:r>
            <a:endParaRPr lang="en-US" sz="1700" dirty="0">
              <a:ea typeface="Source Sans Pro"/>
            </a:endParaRPr>
          </a:p>
          <a:p>
            <a:r>
              <a:rPr lang="en-US" sz="1700" dirty="0"/>
              <a:t>Informing planning by SDCC </a:t>
            </a:r>
            <a:endParaRPr lang="en-US" sz="1700" dirty="0">
              <a:ea typeface="Source Sans Pro"/>
            </a:endParaRPr>
          </a:p>
          <a:p>
            <a:pPr marL="502920" lvl="1" indent="-207645"/>
            <a:r>
              <a:rPr lang="en-US" sz="1700" dirty="0"/>
              <a:t>Funding for Local Sports Partnerships, supporting active and health communities</a:t>
            </a:r>
            <a:endParaRPr lang="en-US" sz="1700" dirty="0">
              <a:ea typeface="Source Sans Pro"/>
            </a:endParaRPr>
          </a:p>
          <a:p>
            <a:pPr marL="502920" lvl="1" indent="-207645"/>
            <a:r>
              <a:rPr lang="en-US" sz="1700" dirty="0"/>
              <a:t>ExWell </a:t>
            </a:r>
            <a:r>
              <a:rPr lang="en-US" sz="1700" err="1"/>
              <a:t>programme</a:t>
            </a:r>
            <a:r>
              <a:rPr lang="en-US" sz="1700" dirty="0"/>
              <a:t> (e.g., exercise </a:t>
            </a:r>
            <a:r>
              <a:rPr lang="en-US" sz="1700" err="1"/>
              <a:t>programme</a:t>
            </a:r>
            <a:r>
              <a:rPr lang="en-US" sz="1700" dirty="0"/>
              <a:t> targeting chronically ill) </a:t>
            </a:r>
            <a:endParaRPr lang="en-US" sz="1700" dirty="0">
              <a:ea typeface="Source Sans Pro"/>
            </a:endParaRPr>
          </a:p>
          <a:p>
            <a:endParaRPr lang="en-US" sz="1700" dirty="0">
              <a:ea typeface="Source Sans Pro"/>
            </a:endParaRPr>
          </a:p>
          <a:p>
            <a:r>
              <a:rPr lang="en-US" sz="1700" dirty="0"/>
              <a:t>HANA = still used during staff induction in TUH!</a:t>
            </a:r>
            <a:endParaRPr lang="en-US" sz="1700" dirty="0">
              <a:ea typeface="Source Sans Pro"/>
            </a:endParaRPr>
          </a:p>
          <a:p>
            <a:endParaRPr lang="en-US" sz="1700" dirty="0">
              <a:ea typeface="Source Sans Pro"/>
            </a:endParaRPr>
          </a:p>
          <a:p>
            <a:endParaRPr lang="en-US" sz="1700" dirty="0">
              <a:ea typeface="Source Sans Pro"/>
            </a:endParaRPr>
          </a:p>
          <a:p>
            <a:endParaRPr lang="en-US" sz="1700" dirty="0">
              <a:ea typeface="Source Sans Pro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Key Impacts </a:t>
            </a:r>
          </a:p>
        </p:txBody>
      </p:sp>
    </p:spTree>
    <p:extLst>
      <p:ext uri="{BB962C8B-B14F-4D97-AF65-F5344CB8AC3E}">
        <p14:creationId xmlns:p14="http://schemas.microsoft.com/office/powerpoint/2010/main" val="58727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Thirteen electoral divisions of Tallaght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6571" y="1539551"/>
            <a:ext cx="4321629" cy="435313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Electoral Divisions (ED’s) </a:t>
            </a:r>
          </a:p>
          <a:p>
            <a:pPr lvl="1"/>
            <a:r>
              <a:rPr lang="en-US" sz="1800" dirty="0" err="1"/>
              <a:t>Belgard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/>
              <a:t>Glenview, </a:t>
            </a:r>
          </a:p>
          <a:p>
            <a:pPr lvl="1"/>
            <a:r>
              <a:rPr lang="en-US" sz="1800" dirty="0" err="1"/>
              <a:t>Kilnamanagh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 err="1"/>
              <a:t>Kingswood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/>
              <a:t>Millbrook, </a:t>
            </a:r>
          </a:p>
          <a:p>
            <a:pPr lvl="1"/>
            <a:r>
              <a:rPr lang="en-US" sz="1800" dirty="0" err="1"/>
              <a:t>Oldbawn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/>
              <a:t>Springfield, </a:t>
            </a:r>
          </a:p>
          <a:p>
            <a:pPr lvl="1"/>
            <a:r>
              <a:rPr lang="en-US" sz="1800" dirty="0" err="1"/>
              <a:t>Avonbeg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 err="1"/>
              <a:t>Fettercairn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 err="1"/>
              <a:t>Jobstown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 err="1"/>
              <a:t>Killinarden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 err="1"/>
              <a:t>Kiltipper</a:t>
            </a:r>
            <a:r>
              <a:rPr lang="en-US" sz="1800" dirty="0"/>
              <a:t>, and </a:t>
            </a:r>
          </a:p>
          <a:p>
            <a:pPr lvl="1"/>
            <a:r>
              <a:rPr lang="en-US" sz="1800" dirty="0" err="1"/>
              <a:t>Tymon</a:t>
            </a:r>
            <a:r>
              <a:rPr lang="en-US" sz="1800" dirty="0"/>
              <a:t> 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8" name="Picture Placeholder 7" descr="A map of a neighborhood&#10;&#10;Description automatically generated">
            <a:extLst>
              <a:ext uri="{FF2B5EF4-FFF2-40B4-BE49-F238E27FC236}">
                <a16:creationId xmlns:a16="http://schemas.microsoft.com/office/drawing/2014/main" id="{E6B9C241-B5F8-3DDB-F28C-927EE1D37E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b="883"/>
          <a:stretch>
            <a:fillRect/>
          </a:stretch>
        </p:blipFill>
        <p:spPr>
          <a:xfrm>
            <a:off x="4455106" y="1433875"/>
            <a:ext cx="4204800" cy="5064125"/>
          </a:xfrm>
        </p:spPr>
      </p:pic>
    </p:spTree>
    <p:extLst>
      <p:ext uri="{BB962C8B-B14F-4D97-AF65-F5344CB8AC3E}">
        <p14:creationId xmlns:p14="http://schemas.microsoft.com/office/powerpoint/2010/main" val="161126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0525905-DA72-FAC0-77CB-A055BD4B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Tallaght  Electoral Divisions by scale of deprivation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EEBE12-4BF1-5BE7-0710-B2452D7C6C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B9E312-3DC9-48AE-FB72-1796F4E171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 map of a city&#10;&#10;AI-generated content may be incorrect.">
            <a:extLst>
              <a:ext uri="{FF2B5EF4-FFF2-40B4-BE49-F238E27FC236}">
                <a16:creationId xmlns:a16="http://schemas.microsoft.com/office/drawing/2014/main" id="{F49BD323-9EDA-7FF8-8D3C-32356F80B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37" y="1745025"/>
            <a:ext cx="4879180" cy="4040189"/>
          </a:xfrm>
          <a:prstGeom prst="rect">
            <a:avLst/>
          </a:prstGeom>
        </p:spPr>
      </p:pic>
      <p:pic>
        <p:nvPicPr>
          <p:cNvPr id="14" name="Picture 13" descr="A chart of different colored shades&#10;&#10;AI-generated content may be incorrect.">
            <a:extLst>
              <a:ext uri="{FF2B5EF4-FFF2-40B4-BE49-F238E27FC236}">
                <a16:creationId xmlns:a16="http://schemas.microsoft.com/office/drawing/2014/main" id="{C0126994-06D5-AA02-03D5-80936EC05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7" y="2370293"/>
            <a:ext cx="3670817" cy="30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9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2EF7497-D73E-8444-E398-CE82C616C6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43B1E-1D52-CF88-8016-23FB0F78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did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8373D2-C534-712A-4E2E-493016066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695" y="1476001"/>
            <a:ext cx="4383505" cy="484057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Update findings of 2001 (Round 1) and 2014 (Round 2) HANA projects </a:t>
            </a:r>
          </a:p>
          <a:p>
            <a:pPr marL="0" indent="0">
              <a:buNone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Survey 13 electoral division of Tallaght </a:t>
            </a:r>
          </a:p>
          <a:p>
            <a:pPr marL="0" indent="0">
              <a:buNone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Letters sent to 420 randomly selected households; survey takes place in the home</a:t>
            </a:r>
          </a:p>
          <a:p>
            <a:pPr marL="0" indent="0">
              <a:buNone/>
            </a:pPr>
            <a:r>
              <a:rPr lang="en-US" sz="16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 total of 274 (65%) of households participated</a:t>
            </a:r>
          </a:p>
          <a:p>
            <a:pPr marL="0" indent="0">
              <a:buNone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Data were collected on 755 individuals residing in these households </a:t>
            </a:r>
          </a:p>
          <a:p>
            <a:pPr marL="0" indent="0">
              <a:buNone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Use of Deprivation Index (R1 &amp; 2 = SAHRU; R3 = </a:t>
            </a:r>
            <a:r>
              <a:rPr lang="en-US" sz="1600" dirty="0" err="1"/>
              <a:t>Pobal</a:t>
            </a:r>
            <a:r>
              <a:rPr lang="en-US" sz="1600" dirty="0"/>
              <a:t>) 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FCFC19-2C16-7B9B-DB93-44CF85E10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lue and white cover with a blue heart and a train&#10;&#10;AI-generated content may be incorrect.">
            <a:extLst>
              <a:ext uri="{FF2B5EF4-FFF2-40B4-BE49-F238E27FC236}">
                <a16:creationId xmlns:a16="http://schemas.microsoft.com/office/drawing/2014/main" id="{410D5863-2CCA-5EB9-EC46-F5DD5DB42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32" y="1438275"/>
            <a:ext cx="4282768" cy="50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5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FF792-0148-3277-AAAB-8882A894B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4" y="239866"/>
            <a:ext cx="7500939" cy="561600"/>
          </a:xfrm>
        </p:spPr>
        <p:txBody>
          <a:bodyPr/>
          <a:lstStyle/>
          <a:p>
            <a:pPr algn="ctr"/>
            <a:r>
              <a:rPr lang="en-US" dirty="0"/>
              <a:t>HANA survey 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10D1E-836F-A977-79F7-33E45A05FA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675" y="1616381"/>
            <a:ext cx="7500938" cy="40401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Demography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Lifestyle </a:t>
            </a:r>
            <a:r>
              <a:rPr lang="en-US" b="0" dirty="0"/>
              <a:t>(e.g., physical activity, smoking </a:t>
            </a:r>
            <a:r>
              <a:rPr lang="en-US" b="0" dirty="0" err="1"/>
              <a:t>etc</a:t>
            </a:r>
            <a:r>
              <a:rPr lang="en-US" b="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Chronic Illness and disability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Service </a:t>
            </a:r>
            <a:r>
              <a:rPr lang="en-IE" dirty="0"/>
              <a:t>utilisation</a:t>
            </a:r>
            <a:r>
              <a:rPr lang="en-US" dirty="0"/>
              <a:t> and opinions on quality and access</a:t>
            </a:r>
          </a:p>
          <a:p>
            <a:pPr marL="6604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Tallaght University Hospital (TUH)</a:t>
            </a:r>
          </a:p>
          <a:p>
            <a:pPr marL="6604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General Practice </a:t>
            </a:r>
          </a:p>
          <a:p>
            <a:pPr marL="6604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Community services </a:t>
            </a:r>
          </a:p>
          <a:p>
            <a:r>
              <a:rPr lang="en-US" u="sng" dirty="0"/>
              <a:t>Round 3 - New additions:</a:t>
            </a:r>
          </a:p>
          <a:p>
            <a:pPr marL="660400" lvl="1" indent="-342900">
              <a:spcBef>
                <a:spcPts val="0"/>
              </a:spcBef>
              <a:buFontTx/>
              <a:buChar char="-"/>
            </a:pPr>
            <a:r>
              <a:rPr lang="en-US" dirty="0"/>
              <a:t>Dental services</a:t>
            </a:r>
          </a:p>
          <a:p>
            <a:pPr marL="660400" lvl="1" indent="-342900">
              <a:spcBef>
                <a:spcPts val="0"/>
              </a:spcBef>
              <a:buFontTx/>
              <a:buChar char="-"/>
            </a:pPr>
            <a:r>
              <a:rPr lang="en-US" dirty="0"/>
              <a:t>Social prescribing </a:t>
            </a:r>
          </a:p>
          <a:p>
            <a:pPr marL="660400" lvl="1" indent="-342900">
              <a:spcBef>
                <a:spcPts val="0"/>
              </a:spcBef>
              <a:buFontTx/>
              <a:buChar char="-"/>
            </a:pPr>
            <a:r>
              <a:rPr lang="en-US" dirty="0"/>
              <a:t>Teen mental health </a:t>
            </a:r>
          </a:p>
          <a:p>
            <a:pPr marL="660400" lvl="1" indent="-342900">
              <a:spcBef>
                <a:spcPts val="0"/>
              </a:spcBef>
              <a:buFontTx/>
              <a:buChar char="-"/>
            </a:pPr>
            <a:r>
              <a:rPr lang="en-US" dirty="0"/>
              <a:t>Financial concerns/debt </a:t>
            </a:r>
          </a:p>
          <a:p>
            <a:pPr lvl="1" indent="0">
              <a:buNone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3283D-4873-897D-8B42-019833AC33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675" y="835835"/>
            <a:ext cx="7500938" cy="276225"/>
          </a:xfrm>
        </p:spPr>
        <p:txBody>
          <a:bodyPr/>
          <a:lstStyle/>
          <a:p>
            <a:pPr algn="ctr"/>
            <a:r>
              <a:rPr lang="en-US" dirty="0"/>
              <a:t>Comparability over time - Benefits of same methodology and same questions (mostly!) </a:t>
            </a:r>
            <a:endParaRPr lang="en-US" dirty="0">
              <a:ea typeface="Source Sans Pro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6F4E-F06B-15F6-1E14-A491EB8C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Demography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ABF014-42C5-434C-1E42-6C5291708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169E61-ADFA-95AF-B8B2-304D1DA51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text and blue text&#10;&#10;AI-generated content may be incorrect.">
            <a:extLst>
              <a:ext uri="{FF2B5EF4-FFF2-40B4-BE49-F238E27FC236}">
                <a16:creationId xmlns:a16="http://schemas.microsoft.com/office/drawing/2014/main" id="{949544F3-D87E-7F50-5B13-9D8DCC9C0A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1881075"/>
            <a:ext cx="2176488" cy="1481221"/>
          </a:xfrm>
          <a:prstGeom prst="rect">
            <a:avLst/>
          </a:prstGeom>
        </p:spPr>
      </p:pic>
      <p:pic>
        <p:nvPicPr>
          <p:cNvPr id="10" name="Picture 9" descr="A blue and red sign with text&#10;&#10;AI-generated content may be incorrect.">
            <a:extLst>
              <a:ext uri="{FF2B5EF4-FFF2-40B4-BE49-F238E27FC236}">
                <a16:creationId xmlns:a16="http://schemas.microsoft.com/office/drawing/2014/main" id="{20E86A1F-AD79-B70C-9C57-7BF87F62E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86" y="1881075"/>
            <a:ext cx="2613952" cy="2164452"/>
          </a:xfrm>
          <a:prstGeom prst="rect">
            <a:avLst/>
          </a:prstGeom>
          <a:ln>
            <a:solidFill>
              <a:schemeClr val="accent1">
                <a:alpha val="46943"/>
              </a:schemeClr>
            </a:solidFill>
          </a:ln>
        </p:spPr>
      </p:pic>
      <p:pic>
        <p:nvPicPr>
          <p:cNvPr id="12" name="Picture 11" descr="A blue and red text and a blue and red symbol&#10;&#10;AI-generated content may be incorrect.">
            <a:extLst>
              <a:ext uri="{FF2B5EF4-FFF2-40B4-BE49-F238E27FC236}">
                <a16:creationId xmlns:a16="http://schemas.microsoft.com/office/drawing/2014/main" id="{BA7FDA1C-F7AC-ACBA-8DCE-1663E4118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50" y="1802647"/>
            <a:ext cx="2235200" cy="2242880"/>
          </a:xfrm>
          <a:prstGeom prst="rect">
            <a:avLst/>
          </a:prstGeom>
          <a:ln>
            <a:solidFill>
              <a:schemeClr val="accent1">
                <a:alpha val="50000"/>
              </a:schemeClr>
            </a:solidFill>
          </a:ln>
        </p:spPr>
      </p:pic>
      <p:pic>
        <p:nvPicPr>
          <p:cNvPr id="14" name="Picture 13" descr="A close-up of a health cover&#10;&#10;AI-generated content may be incorrect.">
            <a:extLst>
              <a:ext uri="{FF2B5EF4-FFF2-40B4-BE49-F238E27FC236}">
                <a16:creationId xmlns:a16="http://schemas.microsoft.com/office/drawing/2014/main" id="{00515AA2-B11A-4EEE-99F7-A0247F5766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12" y="4194157"/>
            <a:ext cx="2768404" cy="15784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ADAB75-C23B-4FE0-3197-C330008DC45C}"/>
              </a:ext>
            </a:extLst>
          </p:cNvPr>
          <p:cNvSpPr txBox="1"/>
          <p:nvPr/>
        </p:nvSpPr>
        <p:spPr>
          <a:xfrm>
            <a:off x="4796588" y="4194157"/>
            <a:ext cx="3223600" cy="1200329"/>
          </a:xfrm>
          <a:prstGeom prst="rect">
            <a:avLst/>
          </a:prstGeom>
          <a:noFill/>
          <a:ln>
            <a:solidFill>
              <a:schemeClr val="accent1">
                <a:alpha val="48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39% of respondents lived in Tallaght for less than 10 years; 28% have resided in Tallaght for over 30 years </a:t>
            </a:r>
          </a:p>
        </p:txBody>
      </p:sp>
    </p:spTree>
    <p:extLst>
      <p:ext uri="{BB962C8B-B14F-4D97-AF65-F5344CB8AC3E}">
        <p14:creationId xmlns:p14="http://schemas.microsoft.com/office/powerpoint/2010/main" val="3686774391"/>
      </p:ext>
    </p:extLst>
  </p:cSld>
  <p:clrMapOvr>
    <a:masterClrMapping/>
  </p:clrMapOvr>
</p:sld>
</file>

<file path=ppt/theme/theme1.xml><?xml version="1.0" encoding="utf-8"?>
<a:theme xmlns:a="http://schemas.openxmlformats.org/drawingml/2006/main" name="TCD_PPT_SourceSans_Option1">
  <a:themeElements>
    <a:clrScheme name="Trinity College">
      <a:dk1>
        <a:sysClr val="windowText" lastClr="000000"/>
      </a:dk1>
      <a:lt1>
        <a:sysClr val="window" lastClr="FFFFFF"/>
      </a:lt1>
      <a:dk2>
        <a:srgbClr val="3E6DB2"/>
      </a:dk2>
      <a:lt2>
        <a:srgbClr val="FFFFFF"/>
      </a:lt2>
      <a:accent1>
        <a:srgbClr val="4F81BD"/>
      </a:accent1>
      <a:accent2>
        <a:srgbClr val="0E73B9"/>
      </a:accent2>
      <a:accent3>
        <a:srgbClr val="7C7C7C"/>
      </a:accent3>
      <a:accent4>
        <a:srgbClr val="A6A6A6"/>
      </a:accent4>
      <a:accent5>
        <a:srgbClr val="4F81BD"/>
      </a:accent5>
      <a:accent6>
        <a:srgbClr val="3E6DB2"/>
      </a:accent6>
      <a:hlink>
        <a:srgbClr val="000000"/>
      </a:hlink>
      <a:folHlink>
        <a:srgbClr val="000000"/>
      </a:folHlink>
    </a:clrScheme>
    <a:fontScheme name="Trinity College Source San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TCD_PPT_SourceSans_Option1.potx</Template>
  <TotalTime>9885</TotalTime>
  <Words>691</Words>
  <Application>Microsoft Office PowerPoint</Application>
  <PresentationFormat>On-screen Show (4:3)</PresentationFormat>
  <Paragraphs>136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Minion Pro</vt:lpstr>
      <vt:lpstr>Source Sans Pro</vt:lpstr>
      <vt:lpstr>TCD_PPT_SourceSans_Option1</vt:lpstr>
      <vt:lpstr>Health Assets and Needs Assessment (HANA) in Tallaght project – Round 3</vt:lpstr>
      <vt:lpstr> Funders and partners </vt:lpstr>
      <vt:lpstr>Round 1 </vt:lpstr>
      <vt:lpstr>Round 2</vt:lpstr>
      <vt:lpstr>Thirteen electoral divisions of Tallaght</vt:lpstr>
      <vt:lpstr>Tallaght  Electoral Divisions by scale of deprivation</vt:lpstr>
      <vt:lpstr>What we did</vt:lpstr>
      <vt:lpstr>HANA survey topics</vt:lpstr>
      <vt:lpstr>Demography </vt:lpstr>
      <vt:lpstr>What we found</vt:lpstr>
      <vt:lpstr>What we found</vt:lpstr>
      <vt:lpstr>Total health services and facilities </vt:lpstr>
      <vt:lpstr>Maps – All assets in Tallaght*</vt:lpstr>
      <vt:lpstr>What we found</vt:lpstr>
      <vt:lpstr>What we found</vt:lpstr>
      <vt:lpstr>What we found </vt:lpstr>
      <vt:lpstr>What we found </vt:lpstr>
      <vt:lpstr>What we found</vt:lpstr>
      <vt:lpstr>Practice and Policy Implications</vt:lpstr>
      <vt:lpstr>23 Recommendations </vt:lpstr>
      <vt:lpstr>Tallaght Community Health Event Feedback (February 2025)</vt:lpstr>
      <vt:lpstr>Next Steps: Tallaght HANA Collaborative </vt:lpstr>
      <vt:lpstr>Where to get copies of the report? </vt:lpstr>
      <vt:lpstr>     Thank You  Email: catherine.darker@tcd.ie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dtpgraphics</dc:creator>
  <cp:lastModifiedBy>Bill Fowler</cp:lastModifiedBy>
  <cp:revision>552</cp:revision>
  <cp:lastPrinted>2024-06-20T13:34:48Z</cp:lastPrinted>
  <dcterms:created xsi:type="dcterms:W3CDTF">2013-07-29T09:34:50Z</dcterms:created>
  <dcterms:modified xsi:type="dcterms:W3CDTF">2025-06-22T17:09:36Z</dcterms:modified>
</cp:coreProperties>
</file>