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69" r:id="rId4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041" autoAdjust="0"/>
  </p:normalViewPr>
  <p:slideViewPr>
    <p:cSldViewPr>
      <p:cViewPr varScale="1">
        <p:scale>
          <a:sx n="54" d="100"/>
          <a:sy n="54" d="100"/>
        </p:scale>
        <p:origin x="1080" y="52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8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347" y="348346"/>
            <a:ext cx="11187306" cy="4098045"/>
          </a:xfrm>
        </p:spPr>
        <p:txBody>
          <a:bodyPr/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sz="6000" dirty="0"/>
              <a:t>2025 </a:t>
            </a:r>
            <a:r>
              <a:rPr lang="en-US" sz="6000" dirty="0">
                <a:latin typeface="+mn-lt"/>
              </a:rPr>
              <a:t>Emerging</a:t>
            </a:r>
            <a:r>
              <a:rPr lang="en-US" sz="6000" dirty="0"/>
              <a:t> Talent Bursary 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83832" y="5924219"/>
            <a:ext cx="7437575" cy="646908"/>
          </a:xfrm>
        </p:spPr>
        <p:txBody>
          <a:bodyPr>
            <a:normAutofit/>
          </a:bodyPr>
          <a:lstStyle/>
          <a:p>
            <a:r>
              <a:rPr lang="en-IE" dirty="0"/>
              <a:t>Tallaght </a:t>
            </a:r>
            <a:r>
              <a:rPr lang="en-GB" dirty="0"/>
              <a:t>ACM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ctr"/>
            <a:r>
              <a:rPr lang="en-GB" dirty="0"/>
              <a:t>June 2025</a:t>
            </a:r>
          </a:p>
        </p:txBody>
      </p:sp>
      <p:pic>
        <p:nvPicPr>
          <p:cNvPr id="11" name="Picture 10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27FBD731-BBB8-E134-C2FF-242EC54BB5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0" y="116633"/>
            <a:ext cx="1604926" cy="103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329FF-243B-7225-3D4B-3FC396C4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37" y="1079391"/>
            <a:ext cx="9623977" cy="869064"/>
          </a:xfrm>
        </p:spPr>
        <p:txBody>
          <a:bodyPr>
            <a:normAutofit fontScale="90000"/>
          </a:bodyPr>
          <a:lstStyle/>
          <a:p>
            <a:br>
              <a:rPr lang="en-IE" dirty="0"/>
            </a:br>
            <a:r>
              <a:rPr lang="en-IE" dirty="0"/>
              <a:t>Local Electoral Areas </a:t>
            </a:r>
            <a:br>
              <a:rPr lang="en-IE" dirty="0"/>
            </a:br>
            <a:r>
              <a:rPr lang="en-IE" dirty="0"/>
              <a:t>Tallaght Central, Tallaght South </a:t>
            </a:r>
            <a:br>
              <a:rPr lang="en-IE" dirty="0"/>
            </a:b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B197C-787C-AEDC-D0BB-C39D66712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8521" y="1810217"/>
            <a:ext cx="3675573" cy="3508723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FA8C918-D8F1-68B9-ADB6-AB89AF5F8FD3}"/>
              </a:ext>
            </a:extLst>
          </p:cNvPr>
          <p:cNvSpPr/>
          <p:nvPr/>
        </p:nvSpPr>
        <p:spPr>
          <a:xfrm>
            <a:off x="478521" y="2492896"/>
            <a:ext cx="3675573" cy="347927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3D9CB5-2C8C-D918-1792-A2B7A8F9D931}"/>
              </a:ext>
            </a:extLst>
          </p:cNvPr>
          <p:cNvSpPr txBox="1"/>
          <p:nvPr/>
        </p:nvSpPr>
        <p:spPr>
          <a:xfrm>
            <a:off x="478521" y="2707865"/>
            <a:ext cx="367557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+mn-lt"/>
              </a:rPr>
              <a:t>Summary of Applications</a:t>
            </a:r>
          </a:p>
          <a:p>
            <a:endParaRPr lang="en-GB" b="1" dirty="0">
              <a:solidFill>
                <a:schemeClr val="bg1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  <a:latin typeface="+mn-lt"/>
              </a:rPr>
              <a:t>Applications closed 30</a:t>
            </a:r>
            <a:r>
              <a:rPr lang="en-GB" sz="1600" baseline="30000" dirty="0">
                <a:solidFill>
                  <a:schemeClr val="bg1"/>
                </a:solidFill>
                <a:latin typeface="+mn-lt"/>
              </a:rPr>
              <a:t>th</a:t>
            </a:r>
            <a:r>
              <a:rPr lang="en-GB" sz="1600" dirty="0">
                <a:solidFill>
                  <a:schemeClr val="bg1"/>
                </a:solidFill>
                <a:latin typeface="+mn-lt"/>
              </a:rPr>
              <a:t> of May</a:t>
            </a:r>
          </a:p>
          <a:p>
            <a:r>
              <a:rPr lang="en-GB" sz="1600" dirty="0">
                <a:solidFill>
                  <a:schemeClr val="bg1"/>
                </a:solidFill>
                <a:latin typeface="+mn-lt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  <a:latin typeface="+mn-lt"/>
              </a:rPr>
              <a:t>46</a:t>
            </a:r>
            <a:r>
              <a:rPr lang="en-GB" sz="1600" dirty="0">
                <a:solidFill>
                  <a:schemeClr val="bg1"/>
                </a:solidFill>
                <a:latin typeface="+mn-lt"/>
              </a:rPr>
              <a:t> applications received</a:t>
            </a:r>
          </a:p>
          <a:p>
            <a:endParaRPr lang="en-GB" sz="1600" dirty="0">
              <a:solidFill>
                <a:schemeClr val="bg1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  <a:latin typeface="+mn-lt"/>
              </a:rPr>
              <a:t>€295,364 </a:t>
            </a:r>
            <a:r>
              <a:rPr lang="en-GB" sz="1600" dirty="0">
                <a:solidFill>
                  <a:schemeClr val="bg1"/>
                </a:solidFill>
                <a:latin typeface="+mn-lt"/>
              </a:rPr>
              <a:t>funding sought </a:t>
            </a:r>
          </a:p>
          <a:p>
            <a:endParaRPr lang="en-GB" sz="1600" dirty="0">
              <a:solidFill>
                <a:schemeClr val="bg1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  <a:latin typeface="+mn-lt"/>
              </a:rPr>
              <a:t>15</a:t>
            </a:r>
            <a:r>
              <a:rPr lang="en-GB" sz="1600" dirty="0">
                <a:solidFill>
                  <a:schemeClr val="bg1"/>
                </a:solidFill>
                <a:latin typeface="+mn-lt"/>
              </a:rPr>
              <a:t> sports types represented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33D8E7-B333-4A76-40F7-F7E1BD06BF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933071"/>
              </p:ext>
            </p:extLst>
          </p:nvPr>
        </p:nvGraphicFramePr>
        <p:xfrm>
          <a:off x="4364978" y="2492896"/>
          <a:ext cx="7776860" cy="2952521"/>
        </p:xfrm>
        <a:graphic>
          <a:graphicData uri="http://schemas.openxmlformats.org/drawingml/2006/table">
            <a:tbl>
              <a:tblPr/>
              <a:tblGrid>
                <a:gridCol w="1555372">
                  <a:extLst>
                    <a:ext uri="{9D8B030D-6E8A-4147-A177-3AD203B41FA5}">
                      <a16:colId xmlns:a16="http://schemas.microsoft.com/office/drawing/2014/main" val="1682763397"/>
                    </a:ext>
                  </a:extLst>
                </a:gridCol>
                <a:gridCol w="1555372">
                  <a:extLst>
                    <a:ext uri="{9D8B030D-6E8A-4147-A177-3AD203B41FA5}">
                      <a16:colId xmlns:a16="http://schemas.microsoft.com/office/drawing/2014/main" val="1718544527"/>
                    </a:ext>
                  </a:extLst>
                </a:gridCol>
                <a:gridCol w="1555372">
                  <a:extLst>
                    <a:ext uri="{9D8B030D-6E8A-4147-A177-3AD203B41FA5}">
                      <a16:colId xmlns:a16="http://schemas.microsoft.com/office/drawing/2014/main" val="1198326592"/>
                    </a:ext>
                  </a:extLst>
                </a:gridCol>
                <a:gridCol w="1555372">
                  <a:extLst>
                    <a:ext uri="{9D8B030D-6E8A-4147-A177-3AD203B41FA5}">
                      <a16:colId xmlns:a16="http://schemas.microsoft.com/office/drawing/2014/main" val="3909025606"/>
                    </a:ext>
                  </a:extLst>
                </a:gridCol>
                <a:gridCol w="1555372">
                  <a:extLst>
                    <a:ext uri="{9D8B030D-6E8A-4147-A177-3AD203B41FA5}">
                      <a16:colId xmlns:a16="http://schemas.microsoft.com/office/drawing/2014/main" val="1752672285"/>
                    </a:ext>
                  </a:extLst>
                </a:gridCol>
              </a:tblGrid>
              <a:tr h="1065522">
                <a:tc>
                  <a:txBody>
                    <a:bodyPr/>
                    <a:lstStyle/>
                    <a:p>
                      <a:r>
                        <a:rPr lang="en-IE" sz="1600" b="1" dirty="0"/>
                        <a:t>LEA</a:t>
                      </a:r>
                      <a:endParaRPr lang="en-IE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E" sz="1600" b="1"/>
                        <a:t>No. of Applications</a:t>
                      </a:r>
                      <a:endParaRPr lang="en-IE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E" sz="1600" b="1" dirty="0"/>
                        <a:t>No. of Sport Types</a:t>
                      </a:r>
                      <a:endParaRPr lang="en-IE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E" sz="1600" b="1" dirty="0"/>
                        <a:t>Total Funding Sought </a:t>
                      </a:r>
                      <a:endParaRPr lang="en-IE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E" sz="1600" b="1" dirty="0"/>
                        <a:t>Total Award Value </a:t>
                      </a:r>
                      <a:endParaRPr lang="en-IE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8936648"/>
                  </a:ext>
                </a:extLst>
              </a:tr>
              <a:tr h="484919">
                <a:tc>
                  <a:txBody>
                    <a:bodyPr/>
                    <a:lstStyle/>
                    <a:p>
                      <a:r>
                        <a:rPr lang="en-GB" sz="1600" dirty="0"/>
                        <a:t>T</a:t>
                      </a:r>
                      <a:r>
                        <a:rPr lang="en-IE" sz="1600" dirty="0" err="1"/>
                        <a:t>allaght</a:t>
                      </a:r>
                      <a:r>
                        <a:rPr lang="en-IE" sz="1600" dirty="0"/>
                        <a:t> Central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</a:t>
                      </a:r>
                      <a:r>
                        <a:rPr lang="en-IE" sz="1600" dirty="0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5</a:t>
                      </a:r>
                      <a:endParaRPr lang="en-IE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€61,517</a:t>
                      </a:r>
                      <a:endParaRPr lang="en-IE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E" sz="1600" dirty="0"/>
                        <a:t>€15,500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701300"/>
                  </a:ext>
                </a:extLst>
              </a:tr>
              <a:tr h="484919">
                <a:tc>
                  <a:txBody>
                    <a:bodyPr/>
                    <a:lstStyle/>
                    <a:p>
                      <a:r>
                        <a:rPr lang="en-GB" sz="1600" dirty="0"/>
                        <a:t>T</a:t>
                      </a:r>
                      <a:r>
                        <a:rPr lang="en-IE" sz="1600" dirty="0" err="1"/>
                        <a:t>allaght</a:t>
                      </a:r>
                      <a:r>
                        <a:rPr lang="en-IE" sz="1600" dirty="0"/>
                        <a:t> </a:t>
                      </a:r>
                    </a:p>
                    <a:p>
                      <a:r>
                        <a:rPr lang="en-IE" sz="1600" dirty="0"/>
                        <a:t>South </a:t>
                      </a:r>
                    </a:p>
                    <a:p>
                      <a:endParaRPr lang="en-IE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9</a:t>
                      </a:r>
                      <a:endParaRPr lang="en-IE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6</a:t>
                      </a:r>
                      <a:endParaRPr lang="en-IE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€</a:t>
                      </a:r>
                      <a:r>
                        <a:rPr lang="en-IE" sz="1600" dirty="0"/>
                        <a:t>84,507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€</a:t>
                      </a:r>
                      <a:r>
                        <a:rPr lang="en-IE" sz="1600" dirty="0"/>
                        <a:t>20,500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0136207"/>
                  </a:ext>
                </a:extLst>
              </a:tr>
              <a:tr h="484919">
                <a:tc>
                  <a:txBody>
                    <a:bodyPr/>
                    <a:lstStyle/>
                    <a:p>
                      <a:r>
                        <a:rPr lang="en-IE" sz="1600" b="1"/>
                        <a:t>Total</a:t>
                      </a:r>
                      <a:endParaRPr lang="en-IE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E" sz="1600" b="1" dirty="0"/>
                        <a:t>19</a:t>
                      </a:r>
                      <a:endParaRPr lang="en-IE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1</a:t>
                      </a:r>
                      <a:r>
                        <a:rPr lang="en-IE" sz="1600" b="1" dirty="0"/>
                        <a:t>1</a:t>
                      </a:r>
                      <a:endParaRPr lang="en-IE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€146,024</a:t>
                      </a:r>
                      <a:endParaRPr lang="en-IE" sz="1600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€</a:t>
                      </a:r>
                      <a:r>
                        <a:rPr lang="en-IE" sz="1600" b="1" dirty="0"/>
                        <a:t>36,000</a:t>
                      </a:r>
                      <a:endParaRPr lang="en-IE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5599619"/>
                  </a:ext>
                </a:extLst>
              </a:tr>
            </a:tbl>
          </a:graphicData>
        </a:graphic>
      </p:graphicFrame>
      <p:pic>
        <p:nvPicPr>
          <p:cNvPr id="7" name="Picture 6" descr="A logo for a sports company&#10;&#10;AI-generated content may be incorrect.">
            <a:extLst>
              <a:ext uri="{FF2B5EF4-FFF2-40B4-BE49-F238E27FC236}">
                <a16:creationId xmlns:a16="http://schemas.microsoft.com/office/drawing/2014/main" id="{12033BCF-DC72-6C06-9A13-84585376CF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37" y="97571"/>
            <a:ext cx="1358948" cy="878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025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7F367-2FD8-2145-B3A2-E95D8C1AE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A7304832-61B9-D130-A1B1-C01DB159E9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116632"/>
            <a:ext cx="1247554" cy="80640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529F5A2-9C55-A383-F3A7-F16E6F207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546994"/>
              </p:ext>
            </p:extLst>
          </p:nvPr>
        </p:nvGraphicFramePr>
        <p:xfrm>
          <a:off x="767408" y="1412776"/>
          <a:ext cx="10657184" cy="5129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2465023377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595591128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1185431278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3232226848"/>
                    </a:ext>
                  </a:extLst>
                </a:gridCol>
              </a:tblGrid>
              <a:tr h="527516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Applicant Name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LEA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Sport Type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Award Value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918464603"/>
                  </a:ext>
                </a:extLst>
              </a:tr>
              <a:tr h="477276">
                <a:tc>
                  <a:txBody>
                    <a:bodyPr/>
                    <a:lstStyle/>
                    <a:p>
                      <a:r>
                        <a:rPr lang="en-IE" sz="1600" dirty="0"/>
                        <a:t>Carly Hayes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600" dirty="0"/>
                        <a:t>Tallaght Central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Cycling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€6,000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411660"/>
                  </a:ext>
                </a:extLst>
              </a:tr>
              <a:tr h="477276">
                <a:tc>
                  <a:txBody>
                    <a:bodyPr/>
                    <a:lstStyle/>
                    <a:p>
                      <a:r>
                        <a:rPr lang="en-IE" sz="1600" dirty="0"/>
                        <a:t>Josh Riddell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600" dirty="0"/>
                        <a:t>Tallaght Central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Kickboxing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€3,500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3950138"/>
                  </a:ext>
                </a:extLst>
              </a:tr>
              <a:tr h="477276">
                <a:tc>
                  <a:txBody>
                    <a:bodyPr/>
                    <a:lstStyle/>
                    <a:p>
                      <a:r>
                        <a:rPr lang="en-IE" sz="1600" dirty="0"/>
                        <a:t>Sean O'Donnell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600" dirty="0"/>
                        <a:t>Tallaght Central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Athletics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€3,000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401526"/>
                  </a:ext>
                </a:extLst>
              </a:tr>
              <a:tr h="477276">
                <a:tc>
                  <a:txBody>
                    <a:bodyPr/>
                    <a:lstStyle/>
                    <a:p>
                      <a:r>
                        <a:rPr lang="en-IE" sz="1600" dirty="0"/>
                        <a:t>Zoe McDermott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600" dirty="0"/>
                        <a:t>Tallaght Central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Karate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€3,000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965713"/>
                  </a:ext>
                </a:extLst>
              </a:tr>
              <a:tr h="477276">
                <a:tc>
                  <a:txBody>
                    <a:bodyPr/>
                    <a:lstStyle/>
                    <a:p>
                      <a:r>
                        <a:rPr lang="en-IE" sz="1600" dirty="0"/>
                        <a:t>Adam Olaniyan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600" dirty="0"/>
                        <a:t>Tallaght 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Boxing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€7,000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800520"/>
                  </a:ext>
                </a:extLst>
              </a:tr>
              <a:tr h="477276">
                <a:tc>
                  <a:txBody>
                    <a:bodyPr/>
                    <a:lstStyle/>
                    <a:p>
                      <a:r>
                        <a:rPr lang="en-IE" sz="1600" dirty="0"/>
                        <a:t>Cillian McArdle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600" dirty="0"/>
                        <a:t>Tallaght 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Kickboxing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/>
                        <a:t>€3,500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5124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E" sz="1600" dirty="0"/>
                        <a:t>Cora McNaughton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600" dirty="0"/>
                        <a:t>Tallaght 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Sailing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€6,000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222791"/>
                  </a:ext>
                </a:extLst>
              </a:tr>
              <a:tr h="477276">
                <a:tc>
                  <a:txBody>
                    <a:bodyPr/>
                    <a:lstStyle/>
                    <a:p>
                      <a:r>
                        <a:rPr lang="en-IE" sz="1600" dirty="0"/>
                        <a:t>Jack Kearney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600" dirty="0"/>
                        <a:t>Tallaght 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Weightlifting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€4,000</a:t>
                      </a:r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226500"/>
                  </a:ext>
                </a:extLst>
              </a:tr>
              <a:tr h="334792">
                <a:tc gridSpan="2">
                  <a:txBody>
                    <a:bodyPr/>
                    <a:lstStyle/>
                    <a:p>
                      <a:endParaRPr lang="en-IE" sz="16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Total 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€36,000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6542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9D3E66A-549E-BE09-ADF3-E5B6600A2781}"/>
              </a:ext>
            </a:extLst>
          </p:cNvPr>
          <p:cNvSpPr txBox="1"/>
          <p:nvPr/>
        </p:nvSpPr>
        <p:spPr>
          <a:xfrm>
            <a:off x="4313802" y="878744"/>
            <a:ext cx="3564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2025 Successful Applicants </a:t>
            </a:r>
            <a:endParaRPr lang="en-IE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697222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308</TotalTime>
  <Words>155</Words>
  <Application>Microsoft Office PowerPoint</Application>
  <PresentationFormat>Widescreen</PresentationFormat>
  <Paragraphs>74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SDCC Master</vt:lpstr>
      <vt:lpstr>  2025 Emerging Talent Bursary  </vt:lpstr>
      <vt:lpstr> Local Electoral Areas  Tallaght Central, Tallaght South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Elizabeth Dunne</cp:lastModifiedBy>
  <cp:revision>12</cp:revision>
  <dcterms:created xsi:type="dcterms:W3CDTF">2025-05-27T21:24:40Z</dcterms:created>
  <dcterms:modified xsi:type="dcterms:W3CDTF">2025-06-23T11:19:05Z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