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69" r:id="rId4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041" autoAdjust="0"/>
  </p:normalViewPr>
  <p:slideViewPr>
    <p:cSldViewPr>
      <p:cViewPr varScale="1">
        <p:scale>
          <a:sx n="97" d="100"/>
          <a:sy n="97" d="100"/>
        </p:scale>
        <p:origin x="1032" y="84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8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347" y="348346"/>
            <a:ext cx="11187306" cy="4098045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sz="6000" dirty="0"/>
              <a:t>2025 </a:t>
            </a:r>
            <a:r>
              <a:rPr lang="en-US" sz="6000" dirty="0">
                <a:latin typeface="+mn-lt"/>
              </a:rPr>
              <a:t>Emerging</a:t>
            </a:r>
            <a:r>
              <a:rPr lang="en-US" sz="6000" dirty="0"/>
              <a:t> Talent Bursary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83832" y="5924219"/>
            <a:ext cx="7437575" cy="646908"/>
          </a:xfrm>
        </p:spPr>
        <p:txBody>
          <a:bodyPr>
            <a:normAutofit/>
          </a:bodyPr>
          <a:lstStyle/>
          <a:p>
            <a:r>
              <a:rPr lang="en-IE" dirty="0"/>
              <a:t>Clondalkin, Newcastle, Rathcoole, </a:t>
            </a:r>
            <a:r>
              <a:rPr lang="en-IE" dirty="0" err="1"/>
              <a:t>Saggart</a:t>
            </a:r>
            <a:r>
              <a:rPr lang="en-IE" dirty="0"/>
              <a:t> and Brittas </a:t>
            </a:r>
            <a:r>
              <a:rPr lang="en-GB" dirty="0"/>
              <a:t>ACM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June 2025</a:t>
            </a:r>
          </a:p>
        </p:txBody>
      </p:sp>
      <p:pic>
        <p:nvPicPr>
          <p:cNvPr id="11" name="Picture 10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27FBD731-BBB8-E134-C2FF-242EC54BB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116633"/>
            <a:ext cx="1604926" cy="103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29FF-243B-7225-3D4B-3FC396C4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37" y="1079391"/>
            <a:ext cx="9623977" cy="869064"/>
          </a:xfrm>
        </p:spPr>
        <p:txBody>
          <a:bodyPr>
            <a:normAutofit fontScale="90000"/>
          </a:bodyPr>
          <a:lstStyle/>
          <a:p>
            <a:br>
              <a:rPr lang="en-IE" dirty="0"/>
            </a:br>
            <a:r>
              <a:rPr lang="en-IE" dirty="0"/>
              <a:t>Local Electoral Areas </a:t>
            </a:r>
            <a:br>
              <a:rPr lang="en-IE" dirty="0"/>
            </a:br>
            <a:r>
              <a:rPr lang="en-IE" dirty="0"/>
              <a:t>Clondalkin, Newcastle, Rathcoole, </a:t>
            </a:r>
            <a:r>
              <a:rPr lang="en-IE" dirty="0" err="1"/>
              <a:t>Saggart</a:t>
            </a:r>
            <a:r>
              <a:rPr lang="en-IE" dirty="0"/>
              <a:t> and Brittas</a:t>
            </a:r>
            <a:br>
              <a:rPr lang="en-IE" dirty="0"/>
            </a:b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B197C-787C-AEDC-D0BB-C39D66712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521" y="1810217"/>
            <a:ext cx="3675573" cy="350872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405C680-7C0B-F856-CAA7-96DC97099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211800"/>
              </p:ext>
            </p:extLst>
          </p:nvPr>
        </p:nvGraphicFramePr>
        <p:xfrm>
          <a:off x="4936077" y="2420889"/>
          <a:ext cx="6768752" cy="1837296"/>
        </p:xfrm>
        <a:graphic>
          <a:graphicData uri="http://schemas.openxmlformats.org/drawingml/2006/table">
            <a:tbl>
              <a:tblPr/>
              <a:tblGrid>
                <a:gridCol w="1534522">
                  <a:extLst>
                    <a:ext uri="{9D8B030D-6E8A-4147-A177-3AD203B41FA5}">
                      <a16:colId xmlns:a16="http://schemas.microsoft.com/office/drawing/2014/main" val="1097009896"/>
                    </a:ext>
                  </a:extLst>
                </a:gridCol>
                <a:gridCol w="1451051">
                  <a:extLst>
                    <a:ext uri="{9D8B030D-6E8A-4147-A177-3AD203B41FA5}">
                      <a16:colId xmlns:a16="http://schemas.microsoft.com/office/drawing/2014/main" val="2782603682"/>
                    </a:ext>
                  </a:extLst>
                </a:gridCol>
                <a:gridCol w="1217471">
                  <a:extLst>
                    <a:ext uri="{9D8B030D-6E8A-4147-A177-3AD203B41FA5}">
                      <a16:colId xmlns:a16="http://schemas.microsoft.com/office/drawing/2014/main" val="393468208"/>
                    </a:ext>
                  </a:extLst>
                </a:gridCol>
                <a:gridCol w="1304649">
                  <a:extLst>
                    <a:ext uri="{9D8B030D-6E8A-4147-A177-3AD203B41FA5}">
                      <a16:colId xmlns:a16="http://schemas.microsoft.com/office/drawing/2014/main" val="1234766716"/>
                    </a:ext>
                  </a:extLst>
                </a:gridCol>
                <a:gridCol w="1261059">
                  <a:extLst>
                    <a:ext uri="{9D8B030D-6E8A-4147-A177-3AD203B41FA5}">
                      <a16:colId xmlns:a16="http://schemas.microsoft.com/office/drawing/2014/main" val="2797050745"/>
                    </a:ext>
                  </a:extLst>
                </a:gridCol>
              </a:tblGrid>
              <a:tr h="918648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LEA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No. of Applications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No. of Sport Types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Total F</a:t>
                      </a:r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unding Sought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Total award Value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423428"/>
                  </a:ext>
                </a:extLst>
              </a:tr>
              <a:tr h="918648"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Clondalkin</a:t>
                      </a:r>
                    </a:p>
                    <a:p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€5,950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€3,000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251755"/>
                  </a:ext>
                </a:extLst>
              </a:tr>
            </a:tbl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FA8C918-D8F1-68B9-ADB6-AB89AF5F8FD3}"/>
              </a:ext>
            </a:extLst>
          </p:cNvPr>
          <p:cNvSpPr/>
          <p:nvPr/>
        </p:nvSpPr>
        <p:spPr>
          <a:xfrm>
            <a:off x="478521" y="2420888"/>
            <a:ext cx="4007353" cy="355127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3D9CB5-2C8C-D918-1792-A2B7A8F9D931}"/>
              </a:ext>
            </a:extLst>
          </p:cNvPr>
          <p:cNvSpPr txBox="1"/>
          <p:nvPr/>
        </p:nvSpPr>
        <p:spPr>
          <a:xfrm>
            <a:off x="693690" y="2736565"/>
            <a:ext cx="367557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Summary of Applications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Applications closed 30</a:t>
            </a:r>
            <a:r>
              <a:rPr lang="en-GB" sz="1600" baseline="30000" dirty="0">
                <a:solidFill>
                  <a:schemeClr val="bg1"/>
                </a:solidFill>
              </a:rPr>
              <a:t>th</a:t>
            </a:r>
            <a:r>
              <a:rPr lang="en-GB" sz="1600" dirty="0">
                <a:solidFill>
                  <a:schemeClr val="bg1"/>
                </a:solidFill>
              </a:rPr>
              <a:t> of May</a:t>
            </a:r>
          </a:p>
          <a:p>
            <a:r>
              <a:rPr lang="en-GB" sz="16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46</a:t>
            </a:r>
            <a:r>
              <a:rPr lang="en-GB" sz="1600" dirty="0">
                <a:solidFill>
                  <a:schemeClr val="bg1"/>
                </a:solidFill>
              </a:rPr>
              <a:t> applications received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€295,364 </a:t>
            </a:r>
            <a:r>
              <a:rPr lang="en-GB" sz="1600" dirty="0">
                <a:solidFill>
                  <a:schemeClr val="bg1"/>
                </a:solidFill>
              </a:rPr>
              <a:t>funding sought 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15</a:t>
            </a:r>
            <a:r>
              <a:rPr lang="en-GB" sz="1600" dirty="0">
                <a:solidFill>
                  <a:schemeClr val="bg1"/>
                </a:solidFill>
              </a:rPr>
              <a:t> sports types represented</a:t>
            </a:r>
          </a:p>
        </p:txBody>
      </p:sp>
      <p:pic>
        <p:nvPicPr>
          <p:cNvPr id="9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AD1FFB1D-EE2C-F1F2-B38F-F8A70C2BEA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38080"/>
            <a:ext cx="1125124" cy="72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2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7F367-2FD8-2145-B3A2-E95D8C1AE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A7304832-61B9-D130-A1B1-C01DB159E9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16632"/>
            <a:ext cx="1247554" cy="80640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529F5A2-9C55-A383-F3A7-F16E6F207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400508"/>
              </p:ext>
            </p:extLst>
          </p:nvPr>
        </p:nvGraphicFramePr>
        <p:xfrm>
          <a:off x="839416" y="2191647"/>
          <a:ext cx="10513168" cy="1862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>
                  <a:extLst>
                    <a:ext uri="{9D8B030D-6E8A-4147-A177-3AD203B41FA5}">
                      <a16:colId xmlns:a16="http://schemas.microsoft.com/office/drawing/2014/main" val="2465023377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59559112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18543127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3232226848"/>
                    </a:ext>
                  </a:extLst>
                </a:gridCol>
              </a:tblGrid>
              <a:tr h="713503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Applicant Name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LEA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Sport Type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Award Value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18464603"/>
                  </a:ext>
                </a:extLst>
              </a:tr>
              <a:tr h="510633">
                <a:tc>
                  <a:txBody>
                    <a:bodyPr/>
                    <a:lstStyle/>
                    <a:p>
                      <a:r>
                        <a:rPr lang="en-IE" sz="1600" dirty="0"/>
                        <a:t>Jack Kelly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</a:t>
                      </a:r>
                      <a:r>
                        <a:rPr lang="en-IE" sz="1600" dirty="0" err="1"/>
                        <a:t>londalkin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Athletics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€3,000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411660"/>
                  </a:ext>
                </a:extLst>
              </a:tr>
              <a:tr h="569821">
                <a:tc gridSpan="2">
                  <a:txBody>
                    <a:bodyPr/>
                    <a:lstStyle/>
                    <a:p>
                      <a:endParaRPr lang="en-IE" sz="16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Total 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€3,000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6542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D3E66A-549E-BE09-ADF3-E5B6600A2781}"/>
              </a:ext>
            </a:extLst>
          </p:cNvPr>
          <p:cNvSpPr txBox="1"/>
          <p:nvPr/>
        </p:nvSpPr>
        <p:spPr>
          <a:xfrm>
            <a:off x="4313802" y="1463111"/>
            <a:ext cx="3564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2025 Successful Applicants </a:t>
            </a:r>
            <a:endParaRPr lang="en-IE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697222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197</TotalTime>
  <Words>99</Words>
  <Application>Microsoft Office PowerPoint</Application>
  <PresentationFormat>Widescreen</PresentationFormat>
  <Paragraphs>35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SDCC Master</vt:lpstr>
      <vt:lpstr>  2025 Emerging Talent Bursary  </vt:lpstr>
      <vt:lpstr> Local Electoral Areas  Clondalkin, Newcastle, Rathcoole, Saggart and Brittas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Elizabeth Dunne</cp:lastModifiedBy>
  <cp:revision>3</cp:revision>
  <dcterms:created xsi:type="dcterms:W3CDTF">2025-05-27T21:24:40Z</dcterms:created>
  <dcterms:modified xsi:type="dcterms:W3CDTF">2025-06-18T08:51:48Z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