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72" r:id="rId3"/>
    <p:sldId id="269" r:id="rId4"/>
  </p:sldIdLst>
  <p:sldSz cx="12192000" cy="6858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1B5B"/>
    <a:srgbClr val="52534D"/>
    <a:srgbClr val="C7E634"/>
    <a:srgbClr val="8AD6F7"/>
    <a:srgbClr val="52534C"/>
    <a:srgbClr val="535555"/>
    <a:srgbClr val="FFF689"/>
    <a:srgbClr val="363A92"/>
    <a:srgbClr val="7DA6D7"/>
    <a:srgbClr val="FFA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1041" autoAdjust="0"/>
  </p:normalViewPr>
  <p:slideViewPr>
    <p:cSldViewPr>
      <p:cViewPr varScale="1">
        <p:scale>
          <a:sx n="97" d="100"/>
          <a:sy n="97" d="100"/>
        </p:scale>
        <p:origin x="1032" y="84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689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97" r:id="rId9"/>
    <p:sldLayoutId id="2147483686" r:id="rId10"/>
    <p:sldLayoutId id="2147483680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241BB-59EA-A1A3-46CF-4A59940962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2347" y="348346"/>
            <a:ext cx="11187306" cy="4098045"/>
          </a:xfrm>
        </p:spPr>
        <p:txBody>
          <a:bodyPr/>
          <a:lstStyle/>
          <a:p>
            <a:pPr algn="ctr"/>
            <a:br>
              <a:rPr lang="en-US" dirty="0"/>
            </a:br>
            <a:br>
              <a:rPr lang="en-US" dirty="0"/>
            </a:br>
            <a:r>
              <a:rPr lang="en-US" sz="6000" dirty="0"/>
              <a:t>2025 </a:t>
            </a:r>
            <a:r>
              <a:rPr lang="en-US" sz="6000" dirty="0">
                <a:latin typeface="+mn-lt"/>
              </a:rPr>
              <a:t>Emerging</a:t>
            </a:r>
            <a:r>
              <a:rPr lang="en-US" sz="6000" dirty="0"/>
              <a:t> Talent Bursary 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033DE9-FC18-E1FB-2675-20D9FBCB75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83832" y="5924219"/>
            <a:ext cx="7437575" cy="646908"/>
          </a:xfrm>
        </p:spPr>
        <p:txBody>
          <a:bodyPr>
            <a:normAutofit/>
          </a:bodyPr>
          <a:lstStyle/>
          <a:p>
            <a:r>
              <a:rPr lang="en-IE" dirty="0"/>
              <a:t>Clondalkin, Newcastle, Rathcoole, </a:t>
            </a:r>
            <a:r>
              <a:rPr lang="en-IE" dirty="0" err="1"/>
              <a:t>Saggart</a:t>
            </a:r>
            <a:r>
              <a:rPr lang="en-IE" dirty="0"/>
              <a:t> and Brittas </a:t>
            </a:r>
            <a:r>
              <a:rPr lang="en-GB" dirty="0"/>
              <a:t>ACM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41CC73E-20C9-2029-3F14-55629BD99A8A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algn="ctr"/>
            <a:r>
              <a:rPr lang="en-GB" dirty="0"/>
              <a:t>June 2025</a:t>
            </a:r>
          </a:p>
        </p:txBody>
      </p:sp>
      <p:pic>
        <p:nvPicPr>
          <p:cNvPr id="11" name="Picture 10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27FBD731-BBB8-E134-C2FF-242EC54BB5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480" y="116633"/>
            <a:ext cx="1604926" cy="103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5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329FF-243B-7225-3D4B-3FC396C4B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637" y="1079391"/>
            <a:ext cx="9623977" cy="869064"/>
          </a:xfrm>
        </p:spPr>
        <p:txBody>
          <a:bodyPr>
            <a:normAutofit fontScale="90000"/>
          </a:bodyPr>
          <a:lstStyle/>
          <a:p>
            <a:br>
              <a:rPr lang="en-IE" dirty="0"/>
            </a:br>
            <a:r>
              <a:rPr lang="en-IE" dirty="0"/>
              <a:t>Local Electoral Areas </a:t>
            </a:r>
            <a:br>
              <a:rPr lang="en-IE" dirty="0"/>
            </a:br>
            <a:r>
              <a:rPr lang="en-IE" dirty="0"/>
              <a:t>Clondalkin, Newcastle, Rathcoole, </a:t>
            </a:r>
            <a:r>
              <a:rPr lang="en-IE" dirty="0" err="1"/>
              <a:t>Saggart</a:t>
            </a:r>
            <a:r>
              <a:rPr lang="en-IE" dirty="0"/>
              <a:t> and Brittas</a:t>
            </a:r>
            <a:br>
              <a:rPr lang="en-IE" dirty="0"/>
            </a:b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6B197C-787C-AEDC-D0BB-C39D667126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8521" y="1810217"/>
            <a:ext cx="3675573" cy="3508723"/>
          </a:xfrm>
        </p:spPr>
        <p:txBody>
          <a:bodyPr/>
          <a:lstStyle/>
          <a:p>
            <a:endParaRPr lang="en-GB" dirty="0"/>
          </a:p>
          <a:p>
            <a:endParaRPr lang="en-GB" dirty="0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E405C680-7C0B-F856-CAA7-96DC970998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4211800"/>
              </p:ext>
            </p:extLst>
          </p:nvPr>
        </p:nvGraphicFramePr>
        <p:xfrm>
          <a:off x="4936077" y="2420889"/>
          <a:ext cx="6768752" cy="1837296"/>
        </p:xfrm>
        <a:graphic>
          <a:graphicData uri="http://schemas.openxmlformats.org/drawingml/2006/table">
            <a:tbl>
              <a:tblPr/>
              <a:tblGrid>
                <a:gridCol w="1534522">
                  <a:extLst>
                    <a:ext uri="{9D8B030D-6E8A-4147-A177-3AD203B41FA5}">
                      <a16:colId xmlns:a16="http://schemas.microsoft.com/office/drawing/2014/main" val="1097009896"/>
                    </a:ext>
                  </a:extLst>
                </a:gridCol>
                <a:gridCol w="1451051">
                  <a:extLst>
                    <a:ext uri="{9D8B030D-6E8A-4147-A177-3AD203B41FA5}">
                      <a16:colId xmlns:a16="http://schemas.microsoft.com/office/drawing/2014/main" val="2782603682"/>
                    </a:ext>
                  </a:extLst>
                </a:gridCol>
                <a:gridCol w="1217471">
                  <a:extLst>
                    <a:ext uri="{9D8B030D-6E8A-4147-A177-3AD203B41FA5}">
                      <a16:colId xmlns:a16="http://schemas.microsoft.com/office/drawing/2014/main" val="393468208"/>
                    </a:ext>
                  </a:extLst>
                </a:gridCol>
                <a:gridCol w="1304649">
                  <a:extLst>
                    <a:ext uri="{9D8B030D-6E8A-4147-A177-3AD203B41FA5}">
                      <a16:colId xmlns:a16="http://schemas.microsoft.com/office/drawing/2014/main" val="1234766716"/>
                    </a:ext>
                  </a:extLst>
                </a:gridCol>
                <a:gridCol w="1261059">
                  <a:extLst>
                    <a:ext uri="{9D8B030D-6E8A-4147-A177-3AD203B41FA5}">
                      <a16:colId xmlns:a16="http://schemas.microsoft.com/office/drawing/2014/main" val="2797050745"/>
                    </a:ext>
                  </a:extLst>
                </a:gridCol>
              </a:tblGrid>
              <a:tr h="918648">
                <a:tc>
                  <a:txBody>
                    <a:bodyPr/>
                    <a:lstStyle/>
                    <a:p>
                      <a:pPr algn="l"/>
                      <a:r>
                        <a:rPr lang="en-IE" sz="1400" b="1" dirty="0">
                          <a:solidFill>
                            <a:schemeClr val="tx1"/>
                          </a:solidFill>
                        </a:rPr>
                        <a:t>LEA</a:t>
                      </a:r>
                      <a:endParaRPr lang="en-IE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400" b="1" dirty="0">
                          <a:solidFill>
                            <a:schemeClr val="tx1"/>
                          </a:solidFill>
                        </a:rPr>
                        <a:t>No. of Applications</a:t>
                      </a:r>
                      <a:endParaRPr lang="en-IE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E" sz="1400" b="1" dirty="0">
                          <a:solidFill>
                            <a:schemeClr val="tx1"/>
                          </a:solidFill>
                        </a:rPr>
                        <a:t>No. of Sport Types </a:t>
                      </a:r>
                      <a:endParaRPr lang="en-IE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400" b="1" dirty="0">
                          <a:solidFill>
                            <a:schemeClr val="tx1"/>
                          </a:solidFill>
                        </a:rPr>
                        <a:t>Total F</a:t>
                      </a:r>
                      <a:r>
                        <a:rPr lang="en-IE" sz="1400" b="1" dirty="0">
                          <a:solidFill>
                            <a:schemeClr val="tx1"/>
                          </a:solidFill>
                        </a:rPr>
                        <a:t>unding Sought </a:t>
                      </a:r>
                      <a:endParaRPr lang="en-IE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E" sz="1400" b="1" dirty="0">
                          <a:solidFill>
                            <a:schemeClr val="tx1"/>
                          </a:solidFill>
                        </a:rPr>
                        <a:t>Total award Value </a:t>
                      </a:r>
                      <a:endParaRPr lang="en-IE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4423428"/>
                  </a:ext>
                </a:extLst>
              </a:tr>
              <a:tr h="918648">
                <a:tc>
                  <a:txBody>
                    <a:bodyPr/>
                    <a:lstStyle/>
                    <a:p>
                      <a:r>
                        <a:rPr lang="en-IE" sz="1400" dirty="0">
                          <a:solidFill>
                            <a:schemeClr val="tx1"/>
                          </a:solidFill>
                        </a:rPr>
                        <a:t>Clondalkin</a:t>
                      </a:r>
                    </a:p>
                    <a:p>
                      <a:endParaRPr lang="en-IE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IE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IE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€5,950</a:t>
                      </a:r>
                      <a:endParaRPr lang="en-IE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€3,000</a:t>
                      </a:r>
                      <a:endParaRPr lang="en-IE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8251755"/>
                  </a:ext>
                </a:extLst>
              </a:tr>
            </a:tbl>
          </a:graphicData>
        </a:graphic>
      </p:graphicFrame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FA8C918-D8F1-68B9-ADB6-AB89AF5F8FD3}"/>
              </a:ext>
            </a:extLst>
          </p:cNvPr>
          <p:cNvSpPr/>
          <p:nvPr/>
        </p:nvSpPr>
        <p:spPr>
          <a:xfrm>
            <a:off x="478521" y="2420888"/>
            <a:ext cx="4007353" cy="3551278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3D9CB5-2C8C-D918-1792-A2B7A8F9D931}"/>
              </a:ext>
            </a:extLst>
          </p:cNvPr>
          <p:cNvSpPr txBox="1"/>
          <p:nvPr/>
        </p:nvSpPr>
        <p:spPr>
          <a:xfrm>
            <a:off x="693690" y="2736565"/>
            <a:ext cx="3675573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Summary of Applications</a:t>
            </a:r>
          </a:p>
          <a:p>
            <a:endParaRPr lang="en-GB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</a:rPr>
              <a:t>Applications closed 30</a:t>
            </a:r>
            <a:r>
              <a:rPr lang="en-GB" sz="1600" baseline="30000" dirty="0">
                <a:solidFill>
                  <a:schemeClr val="bg1"/>
                </a:solidFill>
              </a:rPr>
              <a:t>th</a:t>
            </a:r>
            <a:r>
              <a:rPr lang="en-GB" sz="1600" dirty="0">
                <a:solidFill>
                  <a:schemeClr val="bg1"/>
                </a:solidFill>
              </a:rPr>
              <a:t> of May</a:t>
            </a:r>
          </a:p>
          <a:p>
            <a:r>
              <a:rPr lang="en-GB" sz="1600" dirty="0">
                <a:solidFill>
                  <a:schemeClr val="bg1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</a:rPr>
              <a:t>46</a:t>
            </a:r>
            <a:r>
              <a:rPr lang="en-GB" sz="1600" dirty="0">
                <a:solidFill>
                  <a:schemeClr val="bg1"/>
                </a:solidFill>
              </a:rPr>
              <a:t> applications received</a:t>
            </a:r>
          </a:p>
          <a:p>
            <a:endParaRPr lang="en-GB" sz="16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</a:rPr>
              <a:t>€295,364 </a:t>
            </a:r>
            <a:r>
              <a:rPr lang="en-GB" sz="1600" dirty="0">
                <a:solidFill>
                  <a:schemeClr val="bg1"/>
                </a:solidFill>
              </a:rPr>
              <a:t>funding sought </a:t>
            </a:r>
          </a:p>
          <a:p>
            <a:endParaRPr lang="en-GB" sz="16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</a:rPr>
              <a:t>15</a:t>
            </a:r>
            <a:r>
              <a:rPr lang="en-GB" sz="1600" dirty="0">
                <a:solidFill>
                  <a:schemeClr val="bg1"/>
                </a:solidFill>
              </a:rPr>
              <a:t> sports types represented</a:t>
            </a:r>
          </a:p>
        </p:txBody>
      </p:sp>
      <p:pic>
        <p:nvPicPr>
          <p:cNvPr id="9" name="Picture 8" descr="A black and white logo&#10;&#10;AI-generated content may be incorrect.">
            <a:extLst>
              <a:ext uri="{FF2B5EF4-FFF2-40B4-BE49-F238E27FC236}">
                <a16:creationId xmlns:a16="http://schemas.microsoft.com/office/drawing/2014/main" id="{AD1FFB1D-EE2C-F1F2-B38F-F8A70C2BEA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138080"/>
            <a:ext cx="1125124" cy="727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025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7F367-2FD8-2145-B3A2-E95D8C1AE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A7304832-61B9-D130-A1B1-C01DB159E9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116632"/>
            <a:ext cx="1247554" cy="806408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529F5A2-9C55-A383-F3A7-F16E6F207E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6400508"/>
              </p:ext>
            </p:extLst>
          </p:nvPr>
        </p:nvGraphicFramePr>
        <p:xfrm>
          <a:off x="839416" y="2191647"/>
          <a:ext cx="10513168" cy="18624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292">
                  <a:extLst>
                    <a:ext uri="{9D8B030D-6E8A-4147-A177-3AD203B41FA5}">
                      <a16:colId xmlns:a16="http://schemas.microsoft.com/office/drawing/2014/main" val="2465023377"/>
                    </a:ext>
                  </a:extLst>
                </a:gridCol>
                <a:gridCol w="2628292">
                  <a:extLst>
                    <a:ext uri="{9D8B030D-6E8A-4147-A177-3AD203B41FA5}">
                      <a16:colId xmlns:a16="http://schemas.microsoft.com/office/drawing/2014/main" val="1595591128"/>
                    </a:ext>
                  </a:extLst>
                </a:gridCol>
                <a:gridCol w="2628292">
                  <a:extLst>
                    <a:ext uri="{9D8B030D-6E8A-4147-A177-3AD203B41FA5}">
                      <a16:colId xmlns:a16="http://schemas.microsoft.com/office/drawing/2014/main" val="1185431278"/>
                    </a:ext>
                  </a:extLst>
                </a:gridCol>
                <a:gridCol w="2628292">
                  <a:extLst>
                    <a:ext uri="{9D8B030D-6E8A-4147-A177-3AD203B41FA5}">
                      <a16:colId xmlns:a16="http://schemas.microsoft.com/office/drawing/2014/main" val="3232226848"/>
                    </a:ext>
                  </a:extLst>
                </a:gridCol>
              </a:tblGrid>
              <a:tr h="713503"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Applicant Name</a:t>
                      </a:r>
                    </a:p>
                    <a:p>
                      <a:pPr algn="ctr"/>
                      <a:endParaRPr lang="en-IE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LEA</a:t>
                      </a:r>
                    </a:p>
                    <a:p>
                      <a:pPr algn="ctr"/>
                      <a:endParaRPr lang="en-IE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Sport Type</a:t>
                      </a:r>
                    </a:p>
                    <a:p>
                      <a:pPr algn="ctr"/>
                      <a:endParaRPr lang="en-IE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Award Value</a:t>
                      </a:r>
                    </a:p>
                    <a:p>
                      <a:pPr algn="ctr"/>
                      <a:endParaRPr lang="en-IE" dirty="0"/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918464603"/>
                  </a:ext>
                </a:extLst>
              </a:tr>
              <a:tr h="510633">
                <a:tc>
                  <a:txBody>
                    <a:bodyPr/>
                    <a:lstStyle/>
                    <a:p>
                      <a:r>
                        <a:rPr lang="en-IE" sz="1600" dirty="0"/>
                        <a:t>Jack Kelly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dirty="0"/>
                        <a:t>C</a:t>
                      </a:r>
                      <a:r>
                        <a:rPr lang="en-IE" sz="1600" dirty="0" err="1"/>
                        <a:t>londalkin</a:t>
                      </a:r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Athletics</a:t>
                      </a:r>
                    </a:p>
                    <a:p>
                      <a:pPr algn="ctr"/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€3,000</a:t>
                      </a:r>
                    </a:p>
                    <a:p>
                      <a:pPr algn="ctr"/>
                      <a:endParaRPr lang="en-I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8411660"/>
                  </a:ext>
                </a:extLst>
              </a:tr>
              <a:tr h="569821">
                <a:tc gridSpan="2">
                  <a:txBody>
                    <a:bodyPr/>
                    <a:lstStyle/>
                    <a:p>
                      <a:endParaRPr lang="en-IE" sz="1600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solidFill>
                            <a:schemeClr val="bg1"/>
                          </a:solidFill>
                        </a:rPr>
                        <a:t>Total 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solidFill>
                            <a:schemeClr val="bg1"/>
                          </a:solidFill>
                        </a:rPr>
                        <a:t>€3,000</a:t>
                      </a:r>
                      <a:endParaRPr lang="en-IE" sz="18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865426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9D3E66A-549E-BE09-ADF3-E5B6600A2781}"/>
              </a:ext>
            </a:extLst>
          </p:cNvPr>
          <p:cNvSpPr txBox="1"/>
          <p:nvPr/>
        </p:nvSpPr>
        <p:spPr>
          <a:xfrm>
            <a:off x="4313802" y="1463111"/>
            <a:ext cx="3564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</a:rPr>
              <a:t>2025 Successful Applicants </a:t>
            </a:r>
            <a:endParaRPr lang="en-IE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697222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CC_presentation_template Updated.potx" id="{809AE0C1-FB5C-4E8E-BCFD-4BFD462B0860}" vid="{0323FABC-5CF3-46D9-93D9-E0827CAEE1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SDCC_presentation_template Updated</Template>
  <TotalTime>197</TotalTime>
  <Words>99</Words>
  <Application>Microsoft Office PowerPoint</Application>
  <PresentationFormat>Widescreen</PresentationFormat>
  <Paragraphs>35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SDCC Master</vt:lpstr>
      <vt:lpstr>  2025 Emerging Talent Bursary  </vt:lpstr>
      <vt:lpstr> Local Electoral Areas  Clondalkin, Newcastle, Rathcoole, Saggart and Brittas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Declan Healy</dc:creator>
  <cp:lastModifiedBy>Elizabeth Dunne</cp:lastModifiedBy>
  <cp:revision>3</cp:revision>
  <dcterms:created xsi:type="dcterms:W3CDTF">2025-05-27T21:24:40Z</dcterms:created>
  <dcterms:modified xsi:type="dcterms:W3CDTF">2025-06-18T08:51:48Z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