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9" r:id="rId3"/>
    <p:sldId id="271" r:id="rId4"/>
    <p:sldId id="280" r:id="rId5"/>
    <p:sldId id="282" r:id="rId6"/>
    <p:sldId id="275" r:id="rId7"/>
    <p:sldId id="278" r:id="rId8"/>
    <p:sldId id="283" r:id="rId9"/>
    <p:sldId id="284" r:id="rId10"/>
    <p:sldId id="274" r:id="rId11"/>
  </p:sldIdLst>
  <p:sldSz cx="12192000" cy="685800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A92"/>
    <a:srgbClr val="271B5B"/>
    <a:srgbClr val="52534D"/>
    <a:srgbClr val="C7E634"/>
    <a:srgbClr val="8AD6F7"/>
    <a:srgbClr val="52534C"/>
    <a:srgbClr val="535555"/>
    <a:srgbClr val="FFF689"/>
    <a:srgbClr val="7DA6D7"/>
    <a:srgbClr val="FF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51926D-F2EC-490F-A5D4-9F0FA5AEEA9A}" v="1" dt="2025-06-03T09:06:27.52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041" autoAdjust="0"/>
  </p:normalViewPr>
  <p:slideViewPr>
    <p:cSldViewPr>
      <p:cViewPr varScale="1">
        <p:scale>
          <a:sx n="89" d="100"/>
          <a:sy n="89" d="100"/>
        </p:scale>
        <p:origin x="1350" y="300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A2F78-8593-D34B-A54B-A913B4ADD88D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F5B9-8B24-7A4E-B5A9-4C8F6F8C6B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0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6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8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0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2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4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6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95CDCD-42B4-F2ED-08FF-8F67E72B46F6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262636F5-0CB7-769F-E345-661FECC807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 dirty="0"/>
              <a:t>May 2025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141"/>
            </a:avLst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en-GB" dirty="0"/>
              <a:t>May 2025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46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r>
              <a:rPr lang="en-GB" dirty="0"/>
              <a:t>May 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31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878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0270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0270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420641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0667"/>
            <a:ext cx="3974145" cy="21435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8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20647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2436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701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585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8288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286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9106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140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871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6269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9990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456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5591531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836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hart/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744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1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628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6C76B594-542C-67F1-F354-78EAA3BC3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5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F9338E08-1F94-61DB-4B9B-CAE9DFE42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4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4858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4858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5" name="Picture 287">
            <a:extLst>
              <a:ext uri="{FF2B5EF4-FFF2-40B4-BE49-F238E27FC236}">
                <a16:creationId xmlns:a16="http://schemas.microsoft.com/office/drawing/2014/main" id="{01D2843D-9561-7F5C-2BDC-AE788D5E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0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4900"/>
            <a:ext cx="3974145" cy="213926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pic>
        <p:nvPicPr>
          <p:cNvPr id="6" name="Picture 287">
            <a:extLst>
              <a:ext uri="{FF2B5EF4-FFF2-40B4-BE49-F238E27FC236}">
                <a16:creationId xmlns:a16="http://schemas.microsoft.com/office/drawing/2014/main" id="{2434586A-F002-EA2E-B9B4-907E95023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rgbClr val="C7E634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 dirty="0"/>
              <a:t>May 2025</a:t>
            </a:r>
          </a:p>
        </p:txBody>
      </p:sp>
    </p:spTree>
    <p:extLst>
      <p:ext uri="{BB962C8B-B14F-4D97-AF65-F5344CB8AC3E}">
        <p14:creationId xmlns:p14="http://schemas.microsoft.com/office/powerpoint/2010/main" val="306500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6471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8747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8747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3025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3025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5730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730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158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158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8747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3025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5730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158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19718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0165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608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3996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3746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100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8827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327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592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255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907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0851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5591531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95FB4A01-4184-0AA4-23AB-92F3A76DA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8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aphic 205">
            <a:extLst>
              <a:ext uri="{FF2B5EF4-FFF2-40B4-BE49-F238E27FC236}">
                <a16:creationId xmlns:a16="http://schemas.microsoft.com/office/drawing/2014/main" id="{D7F5DE37-9CC3-5D94-F7F3-3FF22F8C942B}"/>
              </a:ext>
            </a:extLst>
          </p:cNvPr>
          <p:cNvGrpSpPr/>
          <p:nvPr/>
        </p:nvGrpSpPr>
        <p:grpSpPr>
          <a:xfrm>
            <a:off x="1134286" y="1705674"/>
            <a:ext cx="15829624" cy="12687196"/>
            <a:chOff x="1837768" y="2789997"/>
            <a:chExt cx="26102390" cy="20922126"/>
          </a:xfrm>
          <a:solidFill>
            <a:srgbClr val="231F2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886C0C-1D27-E033-FD87-9625D78D2966}"/>
                </a:ext>
              </a:extLst>
            </p:cNvPr>
            <p:cNvSpPr/>
            <p:nvPr/>
          </p:nvSpPr>
          <p:spPr>
            <a:xfrm>
              <a:off x="10552711" y="2789997"/>
              <a:ext cx="17387446" cy="17387448"/>
            </a:xfrm>
            <a:custGeom>
              <a:avLst/>
              <a:gdLst>
                <a:gd name="connsiteX0" fmla="*/ 17387448 w 17387446"/>
                <a:gd name="connsiteY0" fmla="*/ 8693724 h 17387448"/>
                <a:gd name="connsiteX1" fmla="*/ 8693725 w 17387446"/>
                <a:gd name="connsiteY1" fmla="*/ 17387448 h 17387448"/>
                <a:gd name="connsiteX2" fmla="*/ 1 w 17387446"/>
                <a:gd name="connsiteY2" fmla="*/ 8693724 h 17387448"/>
                <a:gd name="connsiteX3" fmla="*/ 8693725 w 17387446"/>
                <a:gd name="connsiteY3" fmla="*/ 0 h 17387448"/>
                <a:gd name="connsiteX4" fmla="*/ 17387448 w 17387446"/>
                <a:gd name="connsiteY4" fmla="*/ 8693724 h 1738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7446" h="17387448">
                  <a:moveTo>
                    <a:pt x="17387448" y="8693724"/>
                  </a:moveTo>
                  <a:cubicBezTo>
                    <a:pt x="17387448" y="13495135"/>
                    <a:pt x="13495135" y="17387448"/>
                    <a:pt x="8693725" y="17387448"/>
                  </a:cubicBezTo>
                  <a:cubicBezTo>
                    <a:pt x="3892314" y="17387448"/>
                    <a:pt x="1" y="13495135"/>
                    <a:pt x="1" y="8693724"/>
                  </a:cubicBezTo>
                  <a:cubicBezTo>
                    <a:pt x="1" y="3892313"/>
                    <a:pt x="3892314" y="0"/>
                    <a:pt x="8693725" y="0"/>
                  </a:cubicBezTo>
                  <a:cubicBezTo>
                    <a:pt x="13495135" y="0"/>
                    <a:pt x="17387448" y="3892313"/>
                    <a:pt x="17387448" y="8693724"/>
                  </a:cubicBezTo>
                  <a:close/>
                </a:path>
              </a:pathLst>
            </a:custGeom>
            <a:gradFill>
              <a:gsLst>
                <a:gs pos="10000">
                  <a:srgbClr val="8AD6F7"/>
                </a:gs>
                <a:gs pos="70000">
                  <a:srgbClr val="8AD6F7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961DA2-CD05-9D73-FB27-C2CFBA134F74}"/>
                </a:ext>
              </a:extLst>
            </p:cNvPr>
            <p:cNvSpPr/>
            <p:nvPr/>
          </p:nvSpPr>
          <p:spPr>
            <a:xfrm>
              <a:off x="1837768" y="3146742"/>
              <a:ext cx="20565379" cy="20565381"/>
            </a:xfrm>
            <a:custGeom>
              <a:avLst/>
              <a:gdLst>
                <a:gd name="connsiteX0" fmla="*/ 20565380 w 20565379"/>
                <a:gd name="connsiteY0" fmla="*/ 10282690 h 20565381"/>
                <a:gd name="connsiteX1" fmla="*/ 10282690 w 20565379"/>
                <a:gd name="connsiteY1" fmla="*/ 20565380 h 20565381"/>
                <a:gd name="connsiteX2" fmla="*/ 0 w 20565379"/>
                <a:gd name="connsiteY2" fmla="*/ 10282690 h 20565381"/>
                <a:gd name="connsiteX3" fmla="*/ 10282690 w 20565379"/>
                <a:gd name="connsiteY3" fmla="*/ 0 h 20565381"/>
                <a:gd name="connsiteX4" fmla="*/ 20565380 w 20565379"/>
                <a:gd name="connsiteY4" fmla="*/ 10282690 h 2056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379" h="20565381">
                  <a:moveTo>
                    <a:pt x="20565380" y="10282690"/>
                  </a:moveTo>
                  <a:cubicBezTo>
                    <a:pt x="20565380" y="15961663"/>
                    <a:pt x="15961662" y="20565380"/>
                    <a:pt x="10282690" y="20565380"/>
                  </a:cubicBezTo>
                  <a:cubicBezTo>
                    <a:pt x="4603717" y="20565380"/>
                    <a:pt x="0" y="15961663"/>
                    <a:pt x="0" y="10282690"/>
                  </a:cubicBezTo>
                  <a:cubicBezTo>
                    <a:pt x="0" y="4603717"/>
                    <a:pt x="4603717" y="0"/>
                    <a:pt x="10282690" y="0"/>
                  </a:cubicBezTo>
                  <a:cubicBezTo>
                    <a:pt x="15961662" y="0"/>
                    <a:pt x="20565380" y="4603717"/>
                    <a:pt x="20565380" y="10282690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65837" y="2622732"/>
            <a:ext cx="4759732" cy="161253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80000"/>
              </a:lnSpc>
              <a:defRPr sz="6549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767D97-889C-2345-4D4F-B654C7CA3BAB}"/>
              </a:ext>
            </a:extLst>
          </p:cNvPr>
          <p:cNvSpPr/>
          <p:nvPr userDrawn="1"/>
        </p:nvSpPr>
        <p:spPr>
          <a:xfrm>
            <a:off x="-7467597" y="-7353302"/>
            <a:ext cx="27127195" cy="21564607"/>
          </a:xfrm>
          <a:custGeom>
            <a:avLst/>
            <a:gdLst>
              <a:gd name="connsiteX0" fmla="*/ 7466998 w 27127195"/>
              <a:gd name="connsiteY0" fmla="*/ 7353302 h 21564607"/>
              <a:gd name="connsiteX1" fmla="*/ 7466998 w 27127195"/>
              <a:gd name="connsiteY1" fmla="*/ 14211302 h 21564607"/>
              <a:gd name="connsiteX2" fmla="*/ 19660197 w 27127195"/>
              <a:gd name="connsiteY2" fmla="*/ 14211302 h 21564607"/>
              <a:gd name="connsiteX3" fmla="*/ 19660197 w 27127195"/>
              <a:gd name="connsiteY3" fmla="*/ 7353302 h 21564607"/>
              <a:gd name="connsiteX4" fmla="*/ 0 w 27127195"/>
              <a:gd name="connsiteY4" fmla="*/ 0 h 21564607"/>
              <a:gd name="connsiteX5" fmla="*/ 27127195 w 27127195"/>
              <a:gd name="connsiteY5" fmla="*/ 0 h 21564607"/>
              <a:gd name="connsiteX6" fmla="*/ 27127195 w 27127195"/>
              <a:gd name="connsiteY6" fmla="*/ 21564607 h 21564607"/>
              <a:gd name="connsiteX7" fmla="*/ 0 w 27127195"/>
              <a:gd name="connsiteY7" fmla="*/ 21564607 h 215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195" h="21564607">
                <a:moveTo>
                  <a:pt x="7466998" y="7353302"/>
                </a:moveTo>
                <a:lnTo>
                  <a:pt x="7466998" y="14211302"/>
                </a:lnTo>
                <a:lnTo>
                  <a:pt x="19660197" y="14211302"/>
                </a:lnTo>
                <a:lnTo>
                  <a:pt x="19660197" y="7353302"/>
                </a:lnTo>
                <a:close/>
                <a:moveTo>
                  <a:pt x="0" y="0"/>
                </a:moveTo>
                <a:lnTo>
                  <a:pt x="27127195" y="0"/>
                </a:lnTo>
                <a:lnTo>
                  <a:pt x="27127195" y="21564607"/>
                </a:lnTo>
                <a:lnTo>
                  <a:pt x="0" y="21564607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4A275E1-BCD4-5F9A-9D95-6287391B4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C24F0A38-F350-0B1D-FC8B-0A843A038D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9F2F9-695E-673C-434E-D3F76500B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18734" y="335970"/>
            <a:ext cx="6053640" cy="6186062"/>
          </a:xfrm>
          <a:prstGeom prst="roundRect">
            <a:avLst>
              <a:gd name="adj" fmla="val 9954"/>
            </a:avLst>
          </a:prstGeom>
        </p:spPr>
        <p:txBody>
          <a:bodyPr anchor="t"/>
          <a:lstStyle>
            <a:lvl1pPr algn="ctr"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1455" dirty="0">
                <a:latin typeface="Arial" panose="020B0604020202020204" pitchFamily="34" charset="0"/>
                <a:cs typeface="Arial" panose="020B0604020202020204" pitchFamily="34" charset="0"/>
              </a:rPr>
              <a:t>Click the icon to add a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6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C1F08-80E3-AE64-EBD1-75DD96482E8A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7A4BCC-A4FE-4541-7B87-7A303B529BA9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9459E3-C0CA-C463-4734-7BFAADBE922A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C9BF77-CC40-D956-6619-09F72B287008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5726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70" y="6261375"/>
            <a:ext cx="985498" cy="2635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67C992-11E7-E0EC-BF3D-DC37C902564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843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4B51-43E4-6836-77BC-9C2E35378B61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6AF04B-BCAB-CC6E-7725-02DCE0AE7DE8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19595A-D422-0475-7B4F-A7622FD6FEE2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EFB5AB-7E95-DBD0-7310-556679B39DCC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323F44-3B9D-0D87-3F54-3CAA45D74BFB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47020B3-BFF4-4871-0BCD-6AA394021C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92456CCE-692B-2393-BE13-10332DDA0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09DF4-2779-F112-1FDB-16EBDB58F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DB7AFF-01D2-6118-484B-C039048C55B8}"/>
              </a:ext>
            </a:extLst>
          </p:cNvPr>
          <p:cNvGrpSpPr/>
          <p:nvPr userDrawn="1"/>
        </p:nvGrpSpPr>
        <p:grpSpPr>
          <a:xfrm>
            <a:off x="2274398" y="-2171300"/>
            <a:ext cx="11689007" cy="11353509"/>
            <a:chOff x="3744035" y="-3598743"/>
            <a:chExt cx="19274686" cy="187227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762376-BD92-415F-0811-D7D48A2D63DE}"/>
                </a:ext>
              </a:extLst>
            </p:cNvPr>
            <p:cNvSpPr/>
            <p:nvPr/>
          </p:nvSpPr>
          <p:spPr>
            <a:xfrm>
              <a:off x="3744035" y="-3598743"/>
              <a:ext cx="17284353" cy="17284355"/>
            </a:xfrm>
            <a:custGeom>
              <a:avLst/>
              <a:gdLst>
                <a:gd name="connsiteX0" fmla="*/ 17284354 w 17284353"/>
                <a:gd name="connsiteY0" fmla="*/ 8642178 h 17284355"/>
                <a:gd name="connsiteX1" fmla="*/ 8642176 w 17284353"/>
                <a:gd name="connsiteY1" fmla="*/ 17284356 h 17284355"/>
                <a:gd name="connsiteX2" fmla="*/ -1 w 17284353"/>
                <a:gd name="connsiteY2" fmla="*/ 8642178 h 17284355"/>
                <a:gd name="connsiteX3" fmla="*/ 8642176 w 17284353"/>
                <a:gd name="connsiteY3" fmla="*/ 0 h 17284355"/>
                <a:gd name="connsiteX4" fmla="*/ 17284354 w 17284353"/>
                <a:gd name="connsiteY4" fmla="*/ 8642178 h 1728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4353" h="17284355">
                  <a:moveTo>
                    <a:pt x="17284354" y="8642178"/>
                  </a:moveTo>
                  <a:cubicBezTo>
                    <a:pt x="17284354" y="13415121"/>
                    <a:pt x="13415119" y="17284356"/>
                    <a:pt x="8642176" y="17284356"/>
                  </a:cubicBezTo>
                  <a:cubicBezTo>
                    <a:pt x="3869234" y="17284356"/>
                    <a:pt x="-1" y="13415121"/>
                    <a:pt x="-1" y="8642178"/>
                  </a:cubicBezTo>
                  <a:cubicBezTo>
                    <a:pt x="-1" y="3869235"/>
                    <a:pt x="3869234" y="0"/>
                    <a:pt x="8642176" y="0"/>
                  </a:cubicBezTo>
                  <a:cubicBezTo>
                    <a:pt x="13415118" y="0"/>
                    <a:pt x="17284354" y="3869235"/>
                    <a:pt x="17284354" y="864217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50729D-7816-EB05-7127-C00355CC3B30}"/>
                </a:ext>
              </a:extLst>
            </p:cNvPr>
            <p:cNvSpPr/>
            <p:nvPr/>
          </p:nvSpPr>
          <p:spPr>
            <a:xfrm>
              <a:off x="10265371" y="1517818"/>
              <a:ext cx="12753350" cy="12753352"/>
            </a:xfrm>
            <a:custGeom>
              <a:avLst/>
              <a:gdLst>
                <a:gd name="connsiteX0" fmla="*/ 12753351 w 12753350"/>
                <a:gd name="connsiteY0" fmla="*/ 6376676 h 12753352"/>
                <a:gd name="connsiteX1" fmla="*/ 6376675 w 12753350"/>
                <a:gd name="connsiteY1" fmla="*/ 12753352 h 12753352"/>
                <a:gd name="connsiteX2" fmla="*/ -1 w 12753350"/>
                <a:gd name="connsiteY2" fmla="*/ 6376676 h 12753352"/>
                <a:gd name="connsiteX3" fmla="*/ 6376675 w 12753350"/>
                <a:gd name="connsiteY3" fmla="*/ 0 h 12753352"/>
                <a:gd name="connsiteX4" fmla="*/ 12753351 w 12753350"/>
                <a:gd name="connsiteY4" fmla="*/ 6376676 h 127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350" h="12753352">
                  <a:moveTo>
                    <a:pt x="12753351" y="6376676"/>
                  </a:moveTo>
                  <a:cubicBezTo>
                    <a:pt x="12753351" y="9898417"/>
                    <a:pt x="9898416" y="12753352"/>
                    <a:pt x="6376675" y="12753352"/>
                  </a:cubicBezTo>
                  <a:cubicBezTo>
                    <a:pt x="2854934" y="12753352"/>
                    <a:pt x="-1" y="9898417"/>
                    <a:pt x="-1" y="6376676"/>
                  </a:cubicBezTo>
                  <a:cubicBezTo>
                    <a:pt x="-1" y="2854935"/>
                    <a:pt x="2854934" y="0"/>
                    <a:pt x="6376675" y="0"/>
                  </a:cubicBezTo>
                  <a:cubicBezTo>
                    <a:pt x="9898415" y="0"/>
                    <a:pt x="12753351" y="2854935"/>
                    <a:pt x="12753351" y="6376676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9BF91C-4C2D-9FFC-FDFC-60EC080613E8}"/>
                </a:ext>
              </a:extLst>
            </p:cNvPr>
            <p:cNvSpPr/>
            <p:nvPr/>
          </p:nvSpPr>
          <p:spPr>
            <a:xfrm>
              <a:off x="10249542" y="3988359"/>
              <a:ext cx="11135674" cy="11135675"/>
            </a:xfrm>
            <a:custGeom>
              <a:avLst/>
              <a:gdLst>
                <a:gd name="connsiteX0" fmla="*/ 11135675 w 11135674"/>
                <a:gd name="connsiteY0" fmla="*/ 5567838 h 11135675"/>
                <a:gd name="connsiteX1" fmla="*/ 5567838 w 11135674"/>
                <a:gd name="connsiteY1" fmla="*/ 11135675 h 11135675"/>
                <a:gd name="connsiteX2" fmla="*/ 0 w 11135674"/>
                <a:gd name="connsiteY2" fmla="*/ 5567838 h 11135675"/>
                <a:gd name="connsiteX3" fmla="*/ 5567838 w 11135674"/>
                <a:gd name="connsiteY3" fmla="*/ -1 h 11135675"/>
                <a:gd name="connsiteX4" fmla="*/ 11135675 w 11135674"/>
                <a:gd name="connsiteY4" fmla="*/ 5567838 h 111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674" h="11135675">
                  <a:moveTo>
                    <a:pt x="11135675" y="5567838"/>
                  </a:moveTo>
                  <a:cubicBezTo>
                    <a:pt x="11135675" y="8642870"/>
                    <a:pt x="8642869" y="11135675"/>
                    <a:pt x="5567838" y="11135675"/>
                  </a:cubicBezTo>
                  <a:cubicBezTo>
                    <a:pt x="2492805" y="11135675"/>
                    <a:pt x="0" y="8642870"/>
                    <a:pt x="0" y="5567838"/>
                  </a:cubicBezTo>
                  <a:cubicBezTo>
                    <a:pt x="0" y="2492805"/>
                    <a:pt x="2492805" y="-1"/>
                    <a:pt x="5567838" y="-1"/>
                  </a:cubicBezTo>
                  <a:cubicBezTo>
                    <a:pt x="8642869" y="-1"/>
                    <a:pt x="11135675" y="2492806"/>
                    <a:pt x="11135675" y="5567838"/>
                  </a:cubicBezTo>
                  <a:close/>
                </a:path>
              </a:pathLst>
            </a:custGeom>
            <a:solidFill>
              <a:srgbClr val="7AD750"/>
            </a:soli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9A10D50-2D74-BC33-7E02-EB1C77D63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73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2D94B-28A4-D766-3E2A-469CB7FE3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61402B10-AEA1-A31D-67A0-06E5987C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17FB28-8996-1B43-57DB-BF9AE3632DAC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76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8709986-16DE-CBBE-EB88-DE01F826BDAC}"/>
              </a:ext>
            </a:extLst>
          </p:cNvPr>
          <p:cNvSpPr/>
          <p:nvPr userDrawn="1"/>
        </p:nvSpPr>
        <p:spPr>
          <a:xfrm>
            <a:off x="-9437244" y="2971800"/>
            <a:ext cx="23426795" cy="13187276"/>
          </a:xfrm>
          <a:custGeom>
            <a:avLst/>
            <a:gdLst>
              <a:gd name="connsiteX0" fmla="*/ 14393799 w 14393798"/>
              <a:gd name="connsiteY0" fmla="*/ 4051237 h 8102473"/>
              <a:gd name="connsiteX1" fmla="*/ 7196900 w 14393798"/>
              <a:gd name="connsiteY1" fmla="*/ 8102473 h 8102473"/>
              <a:gd name="connsiteX2" fmla="*/ 0 w 14393798"/>
              <a:gd name="connsiteY2" fmla="*/ 4051237 h 8102473"/>
              <a:gd name="connsiteX3" fmla="*/ 7196900 w 14393798"/>
              <a:gd name="connsiteY3" fmla="*/ 0 h 8102473"/>
              <a:gd name="connsiteX4" fmla="*/ 14393799 w 14393798"/>
              <a:gd name="connsiteY4" fmla="*/ 4051237 h 8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3798" h="8102473">
                <a:moveTo>
                  <a:pt x="14393799" y="4051237"/>
                </a:moveTo>
                <a:cubicBezTo>
                  <a:pt x="14393799" y="6288673"/>
                  <a:pt x="11171637" y="8102473"/>
                  <a:pt x="7196900" y="8102473"/>
                </a:cubicBezTo>
                <a:cubicBezTo>
                  <a:pt x="3222162" y="8102473"/>
                  <a:pt x="0" y="6288673"/>
                  <a:pt x="0" y="4051237"/>
                </a:cubicBezTo>
                <a:cubicBezTo>
                  <a:pt x="0" y="1813801"/>
                  <a:pt x="3222162" y="0"/>
                  <a:pt x="7196900" y="0"/>
                </a:cubicBezTo>
                <a:cubicBezTo>
                  <a:pt x="11171638" y="0"/>
                  <a:pt x="14393799" y="1813801"/>
                  <a:pt x="14393799" y="4051237"/>
                </a:cubicBezTo>
                <a:close/>
              </a:path>
            </a:pathLst>
          </a:custGeom>
          <a:gradFill>
            <a:gsLst>
              <a:gs pos="1900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396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4F1B1314-1146-6AAC-0B3E-19921E6AD93B}"/>
              </a:ext>
            </a:extLst>
          </p:cNvPr>
          <p:cNvSpPr/>
          <p:nvPr userDrawn="1"/>
        </p:nvSpPr>
        <p:spPr>
          <a:xfrm>
            <a:off x="2674344" y="4189618"/>
            <a:ext cx="19278600" cy="10852173"/>
          </a:xfrm>
          <a:custGeom>
            <a:avLst/>
            <a:gdLst>
              <a:gd name="connsiteX0" fmla="*/ 13648182 w 13648182"/>
              <a:gd name="connsiteY0" fmla="*/ 3841369 h 7682738"/>
              <a:gd name="connsiteX1" fmla="*/ 6824091 w 13648182"/>
              <a:gd name="connsiteY1" fmla="*/ 7682738 h 7682738"/>
              <a:gd name="connsiteX2" fmla="*/ 0 w 13648182"/>
              <a:gd name="connsiteY2" fmla="*/ 3841369 h 7682738"/>
              <a:gd name="connsiteX3" fmla="*/ 6824091 w 13648182"/>
              <a:gd name="connsiteY3" fmla="*/ 0 h 7682738"/>
              <a:gd name="connsiteX4" fmla="*/ 13648182 w 13648182"/>
              <a:gd name="connsiteY4" fmla="*/ 3841369 h 768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182" h="7682738">
                <a:moveTo>
                  <a:pt x="13648182" y="3841369"/>
                </a:moveTo>
                <a:cubicBezTo>
                  <a:pt x="13648182" y="5962898"/>
                  <a:pt x="10592932" y="7682738"/>
                  <a:pt x="6824091" y="7682738"/>
                </a:cubicBezTo>
                <a:cubicBezTo>
                  <a:pt x="3055249" y="7682738"/>
                  <a:pt x="0" y="5962898"/>
                  <a:pt x="0" y="3841369"/>
                </a:cubicBezTo>
                <a:cubicBezTo>
                  <a:pt x="0" y="1719839"/>
                  <a:pt x="3055249" y="0"/>
                  <a:pt x="6824091" y="0"/>
                </a:cubicBezTo>
                <a:cubicBezTo>
                  <a:pt x="10592932" y="0"/>
                  <a:pt x="13648182" y="1719839"/>
                  <a:pt x="13648182" y="3841369"/>
                </a:cubicBezTo>
                <a:close/>
              </a:path>
            </a:pathLst>
          </a:custGeom>
          <a:gradFill>
            <a:gsLst>
              <a:gs pos="10000">
                <a:srgbClr val="8AD6F7"/>
              </a:gs>
              <a:gs pos="49000">
                <a:srgbClr val="8AD6F7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352751-1872-1CD1-5081-FF4012D3C9B5}"/>
              </a:ext>
            </a:extLst>
          </p:cNvPr>
          <p:cNvSpPr/>
          <p:nvPr userDrawn="1"/>
        </p:nvSpPr>
        <p:spPr>
          <a:xfrm>
            <a:off x="-9708648" y="-9144000"/>
            <a:ext cx="31632408" cy="25146000"/>
          </a:xfrm>
          <a:custGeom>
            <a:avLst/>
            <a:gdLst>
              <a:gd name="connsiteX0" fmla="*/ 9708048 w 31632408"/>
              <a:gd name="connsiteY0" fmla="*/ 9144000 h 25146000"/>
              <a:gd name="connsiteX1" fmla="*/ 9708048 w 31632408"/>
              <a:gd name="connsiteY1" fmla="*/ 16002000 h 25146000"/>
              <a:gd name="connsiteX2" fmla="*/ 21901248 w 31632408"/>
              <a:gd name="connsiteY2" fmla="*/ 16002000 h 25146000"/>
              <a:gd name="connsiteX3" fmla="*/ 21901248 w 31632408"/>
              <a:gd name="connsiteY3" fmla="*/ 9144000 h 25146000"/>
              <a:gd name="connsiteX4" fmla="*/ 0 w 31632408"/>
              <a:gd name="connsiteY4" fmla="*/ 0 h 25146000"/>
              <a:gd name="connsiteX5" fmla="*/ 31632408 w 31632408"/>
              <a:gd name="connsiteY5" fmla="*/ 0 h 25146000"/>
              <a:gd name="connsiteX6" fmla="*/ 31632408 w 31632408"/>
              <a:gd name="connsiteY6" fmla="*/ 25146000 h 25146000"/>
              <a:gd name="connsiteX7" fmla="*/ 0 w 31632408"/>
              <a:gd name="connsiteY7" fmla="*/ 25146000 h 251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2408" h="25146000">
                <a:moveTo>
                  <a:pt x="9708048" y="9144000"/>
                </a:moveTo>
                <a:lnTo>
                  <a:pt x="9708048" y="16002000"/>
                </a:lnTo>
                <a:lnTo>
                  <a:pt x="21901248" y="16002000"/>
                </a:lnTo>
                <a:lnTo>
                  <a:pt x="21901248" y="9144000"/>
                </a:lnTo>
                <a:close/>
                <a:moveTo>
                  <a:pt x="0" y="0"/>
                </a:moveTo>
                <a:lnTo>
                  <a:pt x="31632408" y="0"/>
                </a:lnTo>
                <a:lnTo>
                  <a:pt x="31632408" y="25146000"/>
                </a:lnTo>
                <a:lnTo>
                  <a:pt x="0" y="251460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55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8">
            <a:extLst>
              <a:ext uri="{FF2B5EF4-FFF2-40B4-BE49-F238E27FC236}">
                <a16:creationId xmlns:a16="http://schemas.microsoft.com/office/drawing/2014/main" id="{1F104258-7732-4A9E-98DF-F0AE92DF029C}"/>
              </a:ext>
            </a:extLst>
          </p:cNvPr>
          <p:cNvGrpSpPr/>
          <p:nvPr userDrawn="1"/>
        </p:nvGrpSpPr>
        <p:grpSpPr>
          <a:xfrm>
            <a:off x="2363971" y="-4800600"/>
            <a:ext cx="11569023" cy="12755546"/>
            <a:chOff x="3898089" y="-7927802"/>
            <a:chExt cx="19076837" cy="21034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013346-83B1-8747-4E9B-78A45E3F9B72}"/>
                </a:ext>
              </a:extLst>
            </p:cNvPr>
            <p:cNvSpPr/>
            <p:nvPr/>
          </p:nvSpPr>
          <p:spPr>
            <a:xfrm>
              <a:off x="3898089" y="-265867"/>
              <a:ext cx="13372905" cy="13372905"/>
            </a:xfrm>
            <a:custGeom>
              <a:avLst/>
              <a:gdLst>
                <a:gd name="connsiteX0" fmla="*/ 13372905 w 13372905"/>
                <a:gd name="connsiteY0" fmla="*/ 6686453 h 13372905"/>
                <a:gd name="connsiteX1" fmla="*/ 6686452 w 13372905"/>
                <a:gd name="connsiteY1" fmla="*/ 13372905 h 13372905"/>
                <a:gd name="connsiteX2" fmla="*/ -1 w 13372905"/>
                <a:gd name="connsiteY2" fmla="*/ 6686452 h 13372905"/>
                <a:gd name="connsiteX3" fmla="*/ 6686452 w 13372905"/>
                <a:gd name="connsiteY3" fmla="*/ -1 h 13372905"/>
                <a:gd name="connsiteX4" fmla="*/ 13372905 w 13372905"/>
                <a:gd name="connsiteY4" fmla="*/ 6686453 h 133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2905" h="13372905">
                  <a:moveTo>
                    <a:pt x="13372905" y="6686453"/>
                  </a:moveTo>
                  <a:cubicBezTo>
                    <a:pt x="13372905" y="10379278"/>
                    <a:pt x="10379278" y="13372905"/>
                    <a:pt x="6686452" y="13372905"/>
                  </a:cubicBezTo>
                  <a:cubicBezTo>
                    <a:pt x="2993626" y="13372905"/>
                    <a:pt x="-1" y="10379278"/>
                    <a:pt x="-1" y="6686452"/>
                  </a:cubicBezTo>
                  <a:cubicBezTo>
                    <a:pt x="-1" y="2993626"/>
                    <a:pt x="2993626" y="-1"/>
                    <a:pt x="6686452" y="-1"/>
                  </a:cubicBezTo>
                  <a:cubicBezTo>
                    <a:pt x="10379278" y="-1"/>
                    <a:pt x="13372905" y="2993626"/>
                    <a:pt x="13372905" y="6686453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88000">
                  <a:srgbClr val="C7E634"/>
                </a:gs>
              </a:gsLst>
              <a:lin ang="84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5CD514-47A9-83AD-F9A5-E62C1B578B4B}"/>
                </a:ext>
              </a:extLst>
            </p:cNvPr>
            <p:cNvSpPr/>
            <p:nvPr/>
          </p:nvSpPr>
          <p:spPr>
            <a:xfrm>
              <a:off x="5117073" y="-7927802"/>
              <a:ext cx="17857853" cy="17857853"/>
            </a:xfrm>
            <a:custGeom>
              <a:avLst/>
              <a:gdLst>
                <a:gd name="connsiteX0" fmla="*/ 17857852 w 17857853"/>
                <a:gd name="connsiteY0" fmla="*/ 8928927 h 17857853"/>
                <a:gd name="connsiteX1" fmla="*/ 8928926 w 17857853"/>
                <a:gd name="connsiteY1" fmla="*/ 17857854 h 17857853"/>
                <a:gd name="connsiteX2" fmla="*/ -1 w 17857853"/>
                <a:gd name="connsiteY2" fmla="*/ 8928926 h 17857853"/>
                <a:gd name="connsiteX3" fmla="*/ 8928926 w 17857853"/>
                <a:gd name="connsiteY3" fmla="*/ 0 h 17857853"/>
                <a:gd name="connsiteX4" fmla="*/ 17857852 w 17857853"/>
                <a:gd name="connsiteY4" fmla="*/ 8928927 h 178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853" h="17857853">
                  <a:moveTo>
                    <a:pt x="17857852" y="8928927"/>
                  </a:moveTo>
                  <a:cubicBezTo>
                    <a:pt x="17857852" y="13860236"/>
                    <a:pt x="13860236" y="17857854"/>
                    <a:pt x="8928926" y="17857854"/>
                  </a:cubicBezTo>
                  <a:cubicBezTo>
                    <a:pt x="3997616" y="17857854"/>
                    <a:pt x="-1" y="13860236"/>
                    <a:pt x="-1" y="8928926"/>
                  </a:cubicBezTo>
                  <a:cubicBezTo>
                    <a:pt x="-1" y="3997617"/>
                    <a:pt x="3997616" y="0"/>
                    <a:pt x="8928926" y="0"/>
                  </a:cubicBezTo>
                  <a:cubicBezTo>
                    <a:pt x="13860236" y="0"/>
                    <a:pt x="17857852" y="3997616"/>
                    <a:pt x="17857852" y="892892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2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7C9612-7BDD-0778-AF69-DCBD70396E61}"/>
                </a:ext>
              </a:extLst>
            </p:cNvPr>
            <p:cNvSpPr/>
            <p:nvPr/>
          </p:nvSpPr>
          <p:spPr>
            <a:xfrm>
              <a:off x="5864600" y="-4939903"/>
              <a:ext cx="11882054" cy="11882054"/>
            </a:xfrm>
            <a:custGeom>
              <a:avLst/>
              <a:gdLst>
                <a:gd name="connsiteX0" fmla="*/ 11882054 w 11882054"/>
                <a:gd name="connsiteY0" fmla="*/ 5941028 h 11882054"/>
                <a:gd name="connsiteX1" fmla="*/ 5941027 w 11882054"/>
                <a:gd name="connsiteY1" fmla="*/ 11882055 h 11882054"/>
                <a:gd name="connsiteX2" fmla="*/ -1 w 11882054"/>
                <a:gd name="connsiteY2" fmla="*/ 5941028 h 11882054"/>
                <a:gd name="connsiteX3" fmla="*/ 5941027 w 11882054"/>
                <a:gd name="connsiteY3" fmla="*/ 0 h 11882054"/>
                <a:gd name="connsiteX4" fmla="*/ 11882054 w 11882054"/>
                <a:gd name="connsiteY4" fmla="*/ 5941028 h 1188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2054" h="11882054">
                  <a:moveTo>
                    <a:pt x="11882054" y="5941028"/>
                  </a:moveTo>
                  <a:cubicBezTo>
                    <a:pt x="11882054" y="9222166"/>
                    <a:pt x="9222166" y="11882055"/>
                    <a:pt x="5941027" y="11882055"/>
                  </a:cubicBezTo>
                  <a:cubicBezTo>
                    <a:pt x="2659888" y="11882055"/>
                    <a:pt x="-1" y="9222166"/>
                    <a:pt x="-1" y="5941028"/>
                  </a:cubicBezTo>
                  <a:cubicBezTo>
                    <a:pt x="-1" y="2659889"/>
                    <a:pt x="2659888" y="0"/>
                    <a:pt x="5941027" y="0"/>
                  </a:cubicBezTo>
                  <a:cubicBezTo>
                    <a:pt x="9222165" y="0"/>
                    <a:pt x="11882054" y="2659889"/>
                    <a:pt x="11882054" y="594102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67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1B33-5BE8-79B6-9FEC-38933B1A7C57}"/>
              </a:ext>
            </a:extLst>
          </p:cNvPr>
          <p:cNvSpPr/>
          <p:nvPr userDrawn="1"/>
        </p:nvSpPr>
        <p:spPr>
          <a:xfrm>
            <a:off x="-4256423" y="-4800600"/>
            <a:ext cx="20704849" cy="16459200"/>
          </a:xfrm>
          <a:custGeom>
            <a:avLst/>
            <a:gdLst>
              <a:gd name="connsiteX0" fmla="*/ 4255824 w 20704849"/>
              <a:gd name="connsiteY0" fmla="*/ 4800600 h 16459200"/>
              <a:gd name="connsiteX1" fmla="*/ 4255824 w 20704849"/>
              <a:gd name="connsiteY1" fmla="*/ 11658600 h 16459200"/>
              <a:gd name="connsiteX2" fmla="*/ 16449024 w 20704849"/>
              <a:gd name="connsiteY2" fmla="*/ 11658600 h 16459200"/>
              <a:gd name="connsiteX3" fmla="*/ 16449024 w 20704849"/>
              <a:gd name="connsiteY3" fmla="*/ 4800600 h 16459200"/>
              <a:gd name="connsiteX4" fmla="*/ 0 w 20704849"/>
              <a:gd name="connsiteY4" fmla="*/ 0 h 16459200"/>
              <a:gd name="connsiteX5" fmla="*/ 20704849 w 20704849"/>
              <a:gd name="connsiteY5" fmla="*/ 0 h 16459200"/>
              <a:gd name="connsiteX6" fmla="*/ 20704849 w 20704849"/>
              <a:gd name="connsiteY6" fmla="*/ 16459200 h 16459200"/>
              <a:gd name="connsiteX7" fmla="*/ 0 w 20704849"/>
              <a:gd name="connsiteY7" fmla="*/ 16459200 h 16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4849" h="16459200">
                <a:moveTo>
                  <a:pt x="4255824" y="4800600"/>
                </a:moveTo>
                <a:lnTo>
                  <a:pt x="4255824" y="11658600"/>
                </a:lnTo>
                <a:lnTo>
                  <a:pt x="16449024" y="11658600"/>
                </a:lnTo>
                <a:lnTo>
                  <a:pt x="16449024" y="4800600"/>
                </a:lnTo>
                <a:close/>
                <a:moveTo>
                  <a:pt x="0" y="0"/>
                </a:moveTo>
                <a:lnTo>
                  <a:pt x="20704849" y="0"/>
                </a:lnTo>
                <a:lnTo>
                  <a:pt x="20704849" y="16459200"/>
                </a:lnTo>
                <a:lnTo>
                  <a:pt x="0" y="164592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Holder 2"/>
          <p:cNvSpPr>
            <a:spLocks noGrp="1"/>
          </p:cNvSpPr>
          <p:nvPr userDrawn="1"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 userDrawn="1">
            <p:ph type="sldNum" sz="quarter" idx="7"/>
          </p:nvPr>
        </p:nvSpPr>
        <p:spPr>
          <a:xfrm>
            <a:off x="886432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F8FB9-E4B7-3102-A32E-22B30CCEE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5178EF9-D910-FA63-3C55-FAD978D4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1383"/>
            <a:ext cx="12192000" cy="9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332B9E3F-BC93-25A0-C1FD-3DFA3E4687C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  <p:sp>
        <p:nvSpPr>
          <p:cNvPr id="289" name="Title Placeholder 288">
            <a:extLst>
              <a:ext uri="{FF2B5EF4-FFF2-40B4-BE49-F238E27FC236}">
                <a16:creationId xmlns:a16="http://schemas.microsoft.com/office/drawing/2014/main" id="{D580A401-53F8-EF6C-DB1D-326643A226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469" y="471704"/>
            <a:ext cx="5591531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Page title goes here</a:t>
            </a:r>
            <a:endParaRPr lang="en-GB" dirty="0"/>
          </a:p>
        </p:txBody>
      </p:sp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FE9BEEC8-3359-A4E6-D164-0797EBC22DA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469" y="1572261"/>
            <a:ext cx="11182705" cy="4346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1" name="Date Placeholder 290">
            <a:extLst>
              <a:ext uri="{FF2B5EF4-FFF2-40B4-BE49-F238E27FC236}">
                <a16:creationId xmlns:a16="http://schemas.microsoft.com/office/drawing/2014/main" id="{10F94D1C-992C-8E20-F272-7F874703235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53600" y="6206296"/>
            <a:ext cx="12192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292" name="Footer Placeholder 291">
            <a:extLst>
              <a:ext uri="{FF2B5EF4-FFF2-40B4-BE49-F238E27FC236}">
                <a16:creationId xmlns:a16="http://schemas.microsoft.com/office/drawing/2014/main" id="{975D1B8B-0D5D-F878-48DB-90B36F1B45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6000" y="6206296"/>
            <a:ext cx="3429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7C800FF4-D93B-AF38-B311-4DFDA3EE563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49000" y="6206296"/>
            <a:ext cx="63853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97" r:id="rId9"/>
    <p:sldLayoutId id="2147483686" r:id="rId10"/>
    <p:sldLayoutId id="2147483680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txStyles>
    <p:titleStyle>
      <a:lvl1pPr eaLnBrk="1" hangingPunct="1">
        <a:defRPr sz="33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1pPr>
      <a:lvl2pPr marL="277246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2pPr>
      <a:lvl3pPr marL="554492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3pPr>
      <a:lvl4pPr marL="831738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4pPr>
      <a:lvl5pPr marL="1108984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96" userDrawn="1">
          <p15:clr>
            <a:srgbClr val="F26B43"/>
          </p15:clr>
        </p15:guide>
        <p15:guide id="4" pos="2630" userDrawn="1">
          <p15:clr>
            <a:srgbClr val="F26B43"/>
          </p15:clr>
        </p15:guide>
        <p15:guide id="5" pos="3427" userDrawn="1">
          <p15:clr>
            <a:srgbClr val="F26B43"/>
          </p15:clr>
        </p15:guide>
        <p15:guide id="6" pos="318" userDrawn="1">
          <p15:clr>
            <a:srgbClr val="F26B43"/>
          </p15:clr>
        </p15:guide>
        <p15:guide id="7" pos="7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41BB-59EA-A1A3-46CF-4A5994096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4609" y="2099407"/>
            <a:ext cx="6700065" cy="2659190"/>
          </a:xfrm>
        </p:spPr>
        <p:txBody>
          <a:bodyPr/>
          <a:lstStyle/>
          <a:p>
            <a:r>
              <a:rPr lang="en-US" sz="7200" dirty="0"/>
              <a:t>Lucan House &amp; Demesne Masterplan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7371B-86FF-CF4D-6BCE-AD0FE91F86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4608" y="5661248"/>
            <a:ext cx="5809903" cy="108012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Meeting of South Dublin County Council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9</a:t>
            </a:r>
            <a:r>
              <a:rPr lang="en-US" sz="2400" baseline="30000" dirty="0"/>
              <a:t>th</a:t>
            </a:r>
            <a:r>
              <a:rPr lang="en-US" sz="2400" dirty="0"/>
              <a:t> June 2025</a:t>
            </a:r>
          </a:p>
        </p:txBody>
      </p:sp>
    </p:spTree>
    <p:extLst>
      <p:ext uri="{BB962C8B-B14F-4D97-AF65-F5344CB8AC3E}">
        <p14:creationId xmlns:p14="http://schemas.microsoft.com/office/powerpoint/2010/main" val="19305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988A62-34D2-BA2F-EDF0-1C9ABC4C5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869104"/>
            <a:ext cx="5499108" cy="1119794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754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7F367-2FD8-2145-B3A2-E95D8C1AE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1F8D-6523-FFF2-29E0-87EA88CE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0" y="317715"/>
            <a:ext cx="6239601" cy="856798"/>
          </a:xfrm>
        </p:spPr>
        <p:txBody>
          <a:bodyPr>
            <a:normAutofit fontScale="90000"/>
          </a:bodyPr>
          <a:lstStyle/>
          <a:p>
            <a:r>
              <a:rPr lang="en-US" dirty="0"/>
              <a:t>Lucan House &amp; Demesne Masterplan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92AA5-C8F8-1CD6-5980-EE180336C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368" y="1592281"/>
            <a:ext cx="5400600" cy="4948004"/>
          </a:xfrm>
        </p:spPr>
        <p:txBody>
          <a:bodyPr>
            <a:normAutofit/>
          </a:bodyPr>
          <a:lstStyle/>
          <a:p>
            <a:r>
              <a:rPr lang="en-GB" sz="2000" dirty="0"/>
              <a:t>Reimaging Lucan House &amp; demesne as a vibrant, inclusive &amp; sustainable public asset</a:t>
            </a:r>
          </a:p>
          <a:p>
            <a:r>
              <a:rPr lang="en-GB" sz="2000" dirty="0"/>
              <a:t>Adaptive reuse of buildings, community/cultural programming &amp; access to natural spaces</a:t>
            </a:r>
          </a:p>
          <a:p>
            <a:r>
              <a:rPr lang="en-GB" sz="2000" dirty="0"/>
              <a:t>Site-specific interventions responding to identified community priorities</a:t>
            </a:r>
          </a:p>
          <a:p>
            <a:r>
              <a:rPr lang="en-GB" sz="2000" b="1" dirty="0"/>
              <a:t>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Conserve &amp; enhance key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Develop a cultural, civic &amp; tourism hub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Improve accessibility, circulation &amp; landscaping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0BB65FB-BA09-F125-DE95-B3987B4F9D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907" r="11907"/>
          <a:stretch/>
        </p:blipFill>
        <p:spPr>
          <a:xfrm>
            <a:off x="5807968" y="1577802"/>
            <a:ext cx="5879206" cy="4346416"/>
          </a:xfrm>
        </p:spPr>
      </p:pic>
    </p:spTree>
    <p:extLst>
      <p:ext uri="{BB962C8B-B14F-4D97-AF65-F5344CB8AC3E}">
        <p14:creationId xmlns:p14="http://schemas.microsoft.com/office/powerpoint/2010/main" val="199169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FC03E-BF67-74B1-6CB1-7C336F489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D104175-4832-CE0A-C851-71BBC5430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0" y="312108"/>
            <a:ext cx="4944575" cy="856798"/>
          </a:xfrm>
        </p:spPr>
        <p:txBody>
          <a:bodyPr anchor="ctr">
            <a:normAutofit/>
          </a:bodyPr>
          <a:lstStyle/>
          <a:p>
            <a:r>
              <a:rPr lang="en-US" b="1" dirty="0"/>
              <a:t>Strategic Approach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99E8C72-3827-31C8-6FCA-18547745A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234" y="1438506"/>
            <a:ext cx="5739782" cy="506110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800" b="1" dirty="0"/>
              <a:t>Connections: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800" dirty="0"/>
              <a:t>Accessible &amp; ecologically-rich corridor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800" dirty="0"/>
              <a:t>Improve circulation &amp; links:</a:t>
            </a: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Connectivity-Royal Canal &amp; Grand Canal</a:t>
            </a: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Regional greenway potential: Lucan House, Lucan Demesne, St. Catherine’s Park &amp; River Liffey</a:t>
            </a: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Pedestrian bridge: walking &amp; cycle access with St. Catherine’s Park</a:t>
            </a: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5 pedestrian/cycle gates &amp; 2 restricted vehicle entries</a:t>
            </a:r>
          </a:p>
          <a:p>
            <a:pPr marL="171450" indent="-1714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Bus stop integrations at main access points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800" b="1" dirty="0"/>
              <a:t>Design: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800" dirty="0"/>
              <a:t>Minimal intervention with natural finishes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800" dirty="0"/>
              <a:t>Pathway materials, local stone &amp; riverfront character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800" dirty="0"/>
              <a:t>Lighting &amp; furniture to support year-round usability</a:t>
            </a:r>
            <a:endParaRPr lang="en-IE" sz="1800" dirty="0"/>
          </a:p>
        </p:txBody>
      </p:sp>
      <p:pic>
        <p:nvPicPr>
          <p:cNvPr id="11" name="Picture 10" descr="A map of a river&#10;&#10;AI-generated content may be incorrect.">
            <a:extLst>
              <a:ext uri="{FF2B5EF4-FFF2-40B4-BE49-F238E27FC236}">
                <a16:creationId xmlns:a16="http://schemas.microsoft.com/office/drawing/2014/main" id="{B367A323-5740-F2FF-5B04-9B95C81EC4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53"/>
          <a:stretch>
            <a:fillRect/>
          </a:stretch>
        </p:blipFill>
        <p:spPr>
          <a:xfrm>
            <a:off x="6528048" y="1484784"/>
            <a:ext cx="5159126" cy="4968552"/>
          </a:xfrm>
          <a:prstGeom prst="roundRect">
            <a:avLst>
              <a:gd name="adj" fmla="val 10141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2299092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1FF6F-E840-0723-6190-08291BEC6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3E99B97-FBDA-802D-095F-87528344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88640"/>
            <a:ext cx="4944575" cy="856798"/>
          </a:xfrm>
        </p:spPr>
        <p:txBody>
          <a:bodyPr anchor="ctr">
            <a:normAutofit/>
          </a:bodyPr>
          <a:lstStyle/>
          <a:p>
            <a:r>
              <a:rPr lang="en-US" b="1" dirty="0"/>
              <a:t>Community Involvement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8C1E3E-D21D-E14C-CE46-EAAAA02B3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517" y="1125560"/>
            <a:ext cx="7140049" cy="5280660"/>
          </a:xfrm>
        </p:spPr>
        <p:txBody>
          <a:bodyPr>
            <a:noAutofit/>
          </a:bodyPr>
          <a:lstStyle/>
          <a:p>
            <a:pPr marL="88900" indent="-87313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cap="none" dirty="0">
                <a:cs typeface="Calibri"/>
              </a:rPr>
              <a:t>Everyday Use, Not Just Events</a:t>
            </a:r>
          </a:p>
          <a:p>
            <a:pPr marL="88900" indent="-87313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cap="none" dirty="0">
                <a:cs typeface="Calibri"/>
              </a:rPr>
              <a:t>Inclusion &amp; Access</a:t>
            </a:r>
          </a:p>
          <a:p>
            <a:pPr marL="88900" indent="-87313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cap="none" dirty="0">
                <a:cs typeface="Calibri"/>
              </a:rPr>
              <a:t>Connected Green Infrastructure</a:t>
            </a:r>
          </a:p>
          <a:p>
            <a:pPr marL="88900" indent="-87313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cap="none" dirty="0">
                <a:cs typeface="Calibri"/>
              </a:rPr>
              <a:t>Living Heritage</a:t>
            </a:r>
          </a:p>
          <a:p>
            <a:pPr marL="88900" indent="-87313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cap="none" dirty="0">
                <a:cs typeface="Calibri"/>
              </a:rPr>
              <a:t>Vibrant Community Spaces</a:t>
            </a:r>
          </a:p>
          <a:p>
            <a:pPr marL="88900" indent="-87313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cap="none" dirty="0">
                <a:cs typeface="Calibri"/>
              </a:rPr>
              <a:t>Balanced Transport Strategy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536DB-4F03-0520-CAA1-9AB3CF7B74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5423952" y="1160730"/>
            <a:ext cx="4437410" cy="2005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9A810-9D63-AB67-8C15-9D9FB35B34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7032104" y="3424780"/>
            <a:ext cx="4549448" cy="29825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31337E-6000-9F69-BE0D-F0C8600A0A63}"/>
              </a:ext>
            </a:extLst>
          </p:cNvPr>
          <p:cNvSpPr txBox="1"/>
          <p:nvPr/>
        </p:nvSpPr>
        <p:spPr>
          <a:xfrm>
            <a:off x="10142200" y="1819136"/>
            <a:ext cx="1471441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72 in-person attendees across 8 workshops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9686BD-A091-E2A3-5422-3889D927C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410" y="1202792"/>
            <a:ext cx="663023" cy="35810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2448D-F56D-DAE4-9A4D-09522CD4C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990" y="3573016"/>
            <a:ext cx="532020" cy="72754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22FD28-498A-A864-35FB-54A0CB801FE5}"/>
              </a:ext>
            </a:extLst>
          </p:cNvPr>
          <p:cNvSpPr txBox="1"/>
          <p:nvPr/>
        </p:nvSpPr>
        <p:spPr>
          <a:xfrm>
            <a:off x="5423951" y="4581128"/>
            <a:ext cx="1437191" cy="9515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336 online survey submissions </a:t>
            </a:r>
          </a:p>
        </p:txBody>
      </p:sp>
    </p:spTree>
    <p:extLst>
      <p:ext uri="{BB962C8B-B14F-4D97-AF65-F5344CB8AC3E}">
        <p14:creationId xmlns:p14="http://schemas.microsoft.com/office/powerpoint/2010/main" val="3034154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4C1D6-6752-1A0D-2579-6477E5C47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12247C6-201A-7603-9187-CB71C8948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438" y="1138574"/>
            <a:ext cx="7715960" cy="22904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GB" sz="1800" b="1" dirty="0"/>
              <a:t>Proposed Uses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GB" sz="1800" b="1" dirty="0"/>
              <a:t>Basement</a:t>
            </a:r>
            <a:r>
              <a:rPr lang="en-GB" sz="1800" dirty="0"/>
              <a:t>: kitchen services, water sport facilities, &amp; storage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GB" sz="1800" b="1" dirty="0"/>
              <a:t>Ground floor</a:t>
            </a:r>
            <a:r>
              <a:rPr lang="en-GB" sz="1800" dirty="0"/>
              <a:t>: exhibition/event space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GB" sz="1800" b="1" dirty="0"/>
              <a:t>First &amp; second floors</a:t>
            </a:r>
            <a:r>
              <a:rPr lang="en-GB" sz="1800" dirty="0"/>
              <a:t>: community/heritage, cultural/creative/wellness uses, meeting rooms, co-working, lounge area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GB" sz="1800" dirty="0"/>
              <a:t>Accessible entrance hall and changing place facility</a:t>
            </a:r>
            <a:endParaRPr lang="en-IE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164695-9200-3FC3-9806-7F3E44EF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93442"/>
            <a:ext cx="5591531" cy="856798"/>
          </a:xfrm>
        </p:spPr>
        <p:txBody>
          <a:bodyPr/>
          <a:lstStyle/>
          <a:p>
            <a:r>
              <a:rPr lang="en-US" b="1" dirty="0"/>
              <a:t>Lucan House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278A70-FE6F-5BA8-3F05-4920650D4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398" y="1137084"/>
            <a:ext cx="3995513" cy="3514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84BC3A-861B-691E-49FE-CDE231461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10" y="2986022"/>
            <a:ext cx="3122199" cy="3514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8D525A-8384-F506-68A9-52DAD3546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28" y="2986022"/>
            <a:ext cx="4092562" cy="16655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8D4620-B59C-968E-EF7F-4FF13CAED408}"/>
              </a:ext>
            </a:extLst>
          </p:cNvPr>
          <p:cNvSpPr txBox="1"/>
          <p:nvPr/>
        </p:nvSpPr>
        <p:spPr>
          <a:xfrm>
            <a:off x="3575720" y="4690443"/>
            <a:ext cx="8391191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00" b="1" dirty="0">
                <a:solidFill>
                  <a:srgbClr val="363A92"/>
                </a:solidFill>
                <a:latin typeface="+mn-lt"/>
                <a:ea typeface="+mn-ea"/>
                <a:cs typeface="Arial" panose="020B0604020202020204" pitchFamily="34" charset="0"/>
              </a:rPr>
              <a:t>Outdoor Interventions</a:t>
            </a:r>
          </a:p>
          <a:p>
            <a:r>
              <a:rPr lang="en-GB" sz="1700" b="1" dirty="0">
                <a:solidFill>
                  <a:srgbClr val="363A92"/>
                </a:solidFill>
                <a:latin typeface="+mn-lt"/>
                <a:ea typeface="+mn-ea"/>
                <a:cs typeface="Arial" panose="020B0604020202020204" pitchFamily="34" charset="0"/>
              </a:rPr>
              <a:t>Accessibility: </a:t>
            </a:r>
            <a:r>
              <a:rPr lang="en-GB" sz="1700" dirty="0">
                <a:solidFill>
                  <a:srgbClr val="363A92"/>
                </a:solidFill>
                <a:latin typeface="+mn-lt"/>
                <a:ea typeface="+mn-ea"/>
                <a:cs typeface="Arial" panose="020B0604020202020204" pitchFamily="34" charset="0"/>
              </a:rPr>
              <a:t>drop-off zone / disability parking at front entrance &amp; ramps / level paths</a:t>
            </a:r>
          </a:p>
          <a:p>
            <a:r>
              <a:rPr lang="en-GB" sz="1700" b="1" dirty="0">
                <a:solidFill>
                  <a:srgbClr val="363A92"/>
                </a:solidFill>
                <a:latin typeface="+mn-lt"/>
                <a:ea typeface="+mn-ea"/>
                <a:cs typeface="Arial" panose="020B0604020202020204" pitchFamily="34" charset="0"/>
              </a:rPr>
              <a:t>Terraces &amp; lawns: </a:t>
            </a:r>
            <a:r>
              <a:rPr lang="en-GB" sz="1700" dirty="0">
                <a:solidFill>
                  <a:srgbClr val="363A92"/>
                </a:solidFill>
                <a:latin typeface="+mn-lt"/>
                <a:ea typeface="+mn-ea"/>
                <a:cs typeface="Arial" panose="020B0604020202020204" pitchFamily="34" charset="0"/>
              </a:rPr>
              <a:t>pavilion structure (200-person capacity) on rear west lawn &amp; seating for passive use &amp; cultural spill-out</a:t>
            </a:r>
          </a:p>
          <a:p>
            <a:r>
              <a:rPr lang="en-GB" sz="1700" b="1" dirty="0">
                <a:solidFill>
                  <a:srgbClr val="363A92"/>
                </a:solidFill>
                <a:latin typeface="+mn-lt"/>
                <a:ea typeface="+mn-ea"/>
                <a:cs typeface="Arial" panose="020B0604020202020204" pitchFamily="34" charset="0"/>
              </a:rPr>
              <a:t>Riverfront area: </a:t>
            </a:r>
            <a:r>
              <a:rPr lang="en-GB" sz="1700" dirty="0">
                <a:solidFill>
                  <a:srgbClr val="363A92"/>
                </a:solidFill>
                <a:latin typeface="+mn-lt"/>
                <a:ea typeface="+mn-ea"/>
                <a:cs typeface="Arial" panose="020B0604020202020204" pitchFamily="34" charset="0"/>
              </a:rPr>
              <a:t>natural outdoor amphitheatre overlooking river</a:t>
            </a:r>
          </a:p>
          <a:p>
            <a:r>
              <a:rPr lang="en-GB" sz="1700" b="1" dirty="0">
                <a:solidFill>
                  <a:srgbClr val="363A92"/>
                </a:solidFill>
                <a:latin typeface="+mn-lt"/>
                <a:ea typeface="+mn-ea"/>
                <a:cs typeface="Arial" panose="020B0604020202020204" pitchFamily="34" charset="0"/>
              </a:rPr>
              <a:t>Boat Storage: </a:t>
            </a:r>
            <a:r>
              <a:rPr lang="en-GB" sz="1700" dirty="0">
                <a:solidFill>
                  <a:srgbClr val="363A92"/>
                </a:solidFill>
                <a:latin typeface="+mn-lt"/>
                <a:ea typeface="+mn-ea"/>
                <a:cs typeface="Arial" panose="020B0604020202020204" pitchFamily="34" charset="0"/>
              </a:rPr>
              <a:t>architecturally light storage facility</a:t>
            </a:r>
            <a:endParaRPr lang="en-GB" sz="1700" b="1" dirty="0">
              <a:solidFill>
                <a:srgbClr val="363A9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64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37F97-884C-5C75-AA6B-228954FB2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041E0C8-0D1F-5A16-EEC5-723C2AD692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9336" y="2780928"/>
            <a:ext cx="4190288" cy="4010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EAE5C-B56E-8843-5FC3-E08F85BF71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064015" y="177863"/>
            <a:ext cx="7608168" cy="6477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3111DA-B582-6B9D-F591-1A96D80D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66368"/>
            <a:ext cx="2999241" cy="856798"/>
          </a:xfrm>
        </p:spPr>
        <p:txBody>
          <a:bodyPr anchor="ctr">
            <a:normAutofit/>
          </a:bodyPr>
          <a:lstStyle/>
          <a:p>
            <a:r>
              <a:rPr lang="en-US" b="1" dirty="0"/>
              <a:t>The Stables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B51A4-088F-7C72-F90F-74DA1F0F0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9045" y="923166"/>
            <a:ext cx="4810500" cy="149772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1800" dirty="0"/>
              <a:t>Repurpose stables &amp; outbuildings into dynamic cultural &amp; commercial hub</a:t>
            </a:r>
          </a:p>
          <a:p>
            <a:pPr>
              <a:lnSpc>
                <a:spcPct val="90000"/>
              </a:lnSpc>
            </a:pPr>
            <a:r>
              <a:rPr lang="en-GB" sz="1800" b="1" dirty="0"/>
              <a:t>Proposed &amp; potential uses:</a:t>
            </a:r>
          </a:p>
          <a:p>
            <a:pPr>
              <a:lnSpc>
                <a:spcPct val="90000"/>
              </a:lnSpc>
            </a:pPr>
            <a:r>
              <a:rPr lang="en-GB" sz="1800" b="1" dirty="0"/>
              <a:t>Ground floor</a:t>
            </a:r>
            <a:r>
              <a:rPr lang="en-GB" sz="1800" dirty="0"/>
              <a:t>: retail, café, media lab, artist studios, services</a:t>
            </a:r>
          </a:p>
          <a:p>
            <a:pPr>
              <a:lnSpc>
                <a:spcPct val="90000"/>
              </a:lnSpc>
            </a:pPr>
            <a:r>
              <a:rPr lang="en-GB" sz="1800" b="1" dirty="0"/>
              <a:t>First floor</a:t>
            </a:r>
            <a:r>
              <a:rPr lang="en-GB" sz="1800" dirty="0"/>
              <a:t>: interpretative exhibition space, children’s library, community/event rooms</a:t>
            </a:r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CD1BF7-0023-ADAA-6278-7E0050168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695" y="957502"/>
            <a:ext cx="3363676" cy="2138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445E9A-C616-F871-ADB5-921C8E630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957501"/>
            <a:ext cx="2520280" cy="160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D0E5D91-7C07-D607-5028-BE1286DE15FE}"/>
              </a:ext>
            </a:extLst>
          </p:cNvPr>
          <p:cNvSpPr txBox="1">
            <a:spLocks/>
          </p:cNvSpPr>
          <p:nvPr/>
        </p:nvSpPr>
        <p:spPr>
          <a:xfrm>
            <a:off x="8297695" y="3416490"/>
            <a:ext cx="3538244" cy="35283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eaLnBrk="1" hangingPunct="1"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77246" eaLnBrk="1" hangingPunct="1">
              <a:defRPr sz="145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54492" eaLnBrk="1" hangingPunct="1">
              <a:defRPr sz="145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31738" eaLnBrk="1" hangingPunct="1">
              <a:defRPr sz="145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08984" eaLnBrk="1" hangingPunct="1">
              <a:defRPr sz="145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386230" eaLnBrk="1" hangingPunct="1">
              <a:defRPr>
                <a:latin typeface="+mn-lt"/>
                <a:ea typeface="+mn-ea"/>
                <a:cs typeface="+mn-cs"/>
              </a:defRPr>
            </a:lvl6pPr>
            <a:lvl7pPr marL="1663476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dirty="0"/>
              <a:t>Exterior layout &amp; public realm :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Entrance plaza: markets, festivals &amp; pop-up events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Rear yard: café terrace space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Bicycle &amp; pedestrian priority via White Gate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Universal access with levelled surfaces &amp; distinct traffic zones.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Seamless connection to Lucan Main Street</a:t>
            </a:r>
          </a:p>
        </p:txBody>
      </p:sp>
    </p:spTree>
    <p:extLst>
      <p:ext uri="{BB962C8B-B14F-4D97-AF65-F5344CB8AC3E}">
        <p14:creationId xmlns:p14="http://schemas.microsoft.com/office/powerpoint/2010/main" val="256403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9310C-AA4D-4B7E-1FE2-2B30D7BF5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8E1ECFE-1C09-692A-4DEE-85399C6C1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52" y="404664"/>
            <a:ext cx="5735545" cy="856798"/>
          </a:xfrm>
        </p:spPr>
        <p:txBody>
          <a:bodyPr anchor="ctr">
            <a:normAutofit/>
          </a:bodyPr>
          <a:lstStyle/>
          <a:p>
            <a:r>
              <a:rPr lang="en-US" b="1" dirty="0"/>
              <a:t>Bath House &amp; Gate Lodges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5146DDC-3390-CCCB-69A3-5FBFB7AAF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074" y="1577802"/>
            <a:ext cx="3947257" cy="501955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/>
              <a:t>Bath House</a:t>
            </a:r>
            <a:endParaRPr lang="en-GB" sz="1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Structural conservation of stone façade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Pathway upgrades &amp; lighting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Interpretation signage &amp; some guided public access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Surrounds enhanced with natural seating zones, riverside greenway &amp; picnic areas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dirty="0"/>
              <a:t>Gate Lodges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/>
              <a:t>Entry, community &amp; security functions:</a:t>
            </a:r>
          </a:p>
          <a:p>
            <a:pPr marL="109538" indent="-10953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Lodge 1: community house with lounge, meeting room, accessible WC &amp; storage</a:t>
            </a:r>
          </a:p>
          <a:p>
            <a:pPr marL="109538" indent="-10953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Lodge 2: reception, four public WCs, changing places toilet, security office &amp; canteen</a:t>
            </a:r>
            <a:endParaRPr lang="en-IE" sz="1800" dirty="0"/>
          </a:p>
        </p:txBody>
      </p:sp>
      <p:pic>
        <p:nvPicPr>
          <p:cNvPr id="15" name="Picture 14" descr="A room with arched windows and a tiled floor&#10;&#10;AI-generated content may be incorrect.">
            <a:extLst>
              <a:ext uri="{FF2B5EF4-FFF2-40B4-BE49-F238E27FC236}">
                <a16:creationId xmlns:a16="http://schemas.microsoft.com/office/drawing/2014/main" id="{6E2ED495-BF1D-E13A-EEAC-011813F4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01" r="1" b="1"/>
          <a:stretch>
            <a:fillRect/>
          </a:stretch>
        </p:blipFill>
        <p:spPr>
          <a:xfrm>
            <a:off x="4652807" y="1577802"/>
            <a:ext cx="3280980" cy="2211238"/>
          </a:xfrm>
          <a:prstGeom prst="roundRect">
            <a:avLst/>
          </a:prstGeom>
          <a:noFill/>
        </p:spPr>
      </p:pic>
      <p:pic>
        <p:nvPicPr>
          <p:cNvPr id="16" name="Picture 15" descr="A building with a gate and trees&#10;&#10;AI-generated content may be incorrect.">
            <a:extLst>
              <a:ext uri="{FF2B5EF4-FFF2-40B4-BE49-F238E27FC236}">
                <a16:creationId xmlns:a16="http://schemas.microsoft.com/office/drawing/2014/main" id="{9F5D3283-7A49-82C4-26EA-A7530AE36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16" r="31362" b="1"/>
          <a:stretch>
            <a:fillRect/>
          </a:stretch>
        </p:blipFill>
        <p:spPr>
          <a:xfrm>
            <a:off x="8374738" y="1577802"/>
            <a:ext cx="3280980" cy="2211238"/>
          </a:xfrm>
          <a:prstGeom prst="roundRect">
            <a:avLst/>
          </a:prstGeom>
          <a:noFill/>
        </p:spPr>
      </p:pic>
      <p:pic>
        <p:nvPicPr>
          <p:cNvPr id="17" name="Picture Placeholder 14" descr="A map of a road&#10;&#10;AI-generated content may be incorrect.">
            <a:extLst>
              <a:ext uri="{FF2B5EF4-FFF2-40B4-BE49-F238E27FC236}">
                <a16:creationId xmlns:a16="http://schemas.microsoft.com/office/drawing/2014/main" id="{E54245A8-A596-8542-9609-851B48EE77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5738" r="-2" b="15736"/>
          <a:stretch>
            <a:fillRect/>
          </a:stretch>
        </p:blipFill>
        <p:spPr>
          <a:xfrm>
            <a:off x="4612507" y="3933056"/>
            <a:ext cx="7086934" cy="2448272"/>
          </a:xfrm>
          <a:noFill/>
        </p:spPr>
      </p:pic>
    </p:spTree>
    <p:extLst>
      <p:ext uri="{BB962C8B-B14F-4D97-AF65-F5344CB8AC3E}">
        <p14:creationId xmlns:p14="http://schemas.microsoft.com/office/powerpoint/2010/main" val="2865460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D465A-5839-F051-9DFC-2B2FE9D87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3B03F-EB42-236B-98FA-2B9B920C1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443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noProof="1"/>
              <a:t>Key to sustainable access: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noProof="1"/>
              <a:t>95-space carpark with ecological buffers (10-30m from river)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noProof="1"/>
              <a:t>Minimal hard surfacing to reduce ecological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noProof="1"/>
              <a:t>Amenities: picnic grove, riverside trail, forest play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noProof="1"/>
              <a:t>Path with native planting around wooded 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noProof="1"/>
              <a:t>Main vehicular entrance through Black Gate, one way access with new exit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96D95-388A-CAE9-BEC1-2D0DB5965F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56" r="22670" b="-4"/>
          <a:stretch>
            <a:fillRect/>
          </a:stretch>
        </p:blipFill>
        <p:spPr>
          <a:xfrm>
            <a:off x="4652807" y="1577802"/>
            <a:ext cx="3280980" cy="4346416"/>
          </a:xfrm>
          <a:prstGeom prst="roundRect">
            <a:avLst/>
          </a:prstGeom>
          <a:noFill/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5F9BABC-B295-0170-AF12-75E3E7CDE02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703" r="21703"/>
          <a:stretch/>
        </p:blipFill>
        <p:spPr/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025D51-C177-7658-B54B-3AD4C19F92C9}"/>
              </a:ext>
            </a:extLst>
          </p:cNvPr>
          <p:cNvSpPr txBox="1">
            <a:spLocks/>
          </p:cNvSpPr>
          <p:nvPr/>
        </p:nvSpPr>
        <p:spPr>
          <a:xfrm>
            <a:off x="557752" y="404664"/>
            <a:ext cx="5735545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eaLnBrk="1" hangingPunct="1">
              <a:defRPr sz="3275" b="0" i="0">
                <a:solidFill>
                  <a:srgbClr val="363A9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North Field</a:t>
            </a:r>
          </a:p>
        </p:txBody>
      </p:sp>
    </p:spTree>
    <p:extLst>
      <p:ext uri="{BB962C8B-B14F-4D97-AF65-F5344CB8AC3E}">
        <p14:creationId xmlns:p14="http://schemas.microsoft.com/office/powerpoint/2010/main" val="171389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B4507-183F-15DD-BCAD-20BD54BFE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26557A-7C58-E514-33DD-092F935331BD}"/>
              </a:ext>
            </a:extLst>
          </p:cNvPr>
          <p:cNvSpPr txBox="1">
            <a:spLocks/>
          </p:cNvSpPr>
          <p:nvPr/>
        </p:nvSpPr>
        <p:spPr>
          <a:xfrm>
            <a:off x="551384" y="188640"/>
            <a:ext cx="5735545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eaLnBrk="1" hangingPunct="1">
              <a:defRPr sz="3275" b="0" i="0">
                <a:solidFill>
                  <a:srgbClr val="363A9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Indicative Timelines &amp; Costs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EF5F265-168A-A6AE-ACEB-CEC7EA5B3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883675"/>
              </p:ext>
            </p:extLst>
          </p:nvPr>
        </p:nvGraphicFramePr>
        <p:xfrm>
          <a:off x="214799" y="1196752"/>
          <a:ext cx="11593289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7">
                  <a:extLst>
                    <a:ext uri="{9D8B030D-6E8A-4147-A177-3AD203B41FA5}">
                      <a16:colId xmlns:a16="http://schemas.microsoft.com/office/drawing/2014/main" val="2573686103"/>
                    </a:ext>
                  </a:extLst>
                </a:gridCol>
                <a:gridCol w="7128792">
                  <a:extLst>
                    <a:ext uri="{9D8B030D-6E8A-4147-A177-3AD203B41FA5}">
                      <a16:colId xmlns:a16="http://schemas.microsoft.com/office/drawing/2014/main" val="2570920171"/>
                    </a:ext>
                  </a:extLst>
                </a:gridCol>
                <a:gridCol w="2340260">
                  <a:extLst>
                    <a:ext uri="{9D8B030D-6E8A-4147-A177-3AD203B41FA5}">
                      <a16:colId xmlns:a16="http://schemas.microsoft.com/office/drawing/2014/main" val="22897918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E" sz="1800" dirty="0"/>
                        <a:t>Timeline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E" sz="1800" dirty="0"/>
                        <a:t>Preliminary Stages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592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>
                          <a:solidFill>
                            <a:srgbClr val="363A92"/>
                          </a:solidFill>
                        </a:rPr>
                        <a:t>Q2/Q3 2025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363A92"/>
                          </a:solidFill>
                        </a:rPr>
                        <a:t>Finalise masterplan &amp; procurement for Part 8 &amp; detailed design work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E" sz="2400" dirty="0">
                        <a:solidFill>
                          <a:srgbClr val="363A9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6933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>
                          <a:solidFill>
                            <a:srgbClr val="363A92"/>
                          </a:solidFill>
                        </a:rPr>
                        <a:t>Q4 2025-Q1 2026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363A92"/>
                          </a:solidFill>
                        </a:rPr>
                        <a:t>Part 8 public consultation &amp; decision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IE" sz="2400" dirty="0">
                        <a:solidFill>
                          <a:srgbClr val="363A9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7587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E" sz="1800" b="1" dirty="0">
                          <a:solidFill>
                            <a:schemeClr val="bg1"/>
                          </a:solidFill>
                        </a:rPr>
                        <a:t>Timeline</a:t>
                      </a:r>
                    </a:p>
                  </a:txBody>
                  <a:tcPr>
                    <a:solidFill>
                      <a:srgbClr val="363A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E" sz="1800" b="1" dirty="0">
                          <a:solidFill>
                            <a:schemeClr val="bg1"/>
                          </a:solidFill>
                        </a:rPr>
                        <a:t>Proposed Works</a:t>
                      </a:r>
                    </a:p>
                  </a:txBody>
                  <a:tcPr>
                    <a:solidFill>
                      <a:srgbClr val="363A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E" sz="1800" b="1" dirty="0">
                          <a:solidFill>
                            <a:schemeClr val="bg1"/>
                          </a:solidFill>
                        </a:rPr>
                        <a:t>Indicative Cost</a:t>
                      </a:r>
                    </a:p>
                  </a:txBody>
                  <a:tcPr anchor="ctr">
                    <a:solidFill>
                      <a:srgbClr val="363A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241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>
                          <a:solidFill>
                            <a:srgbClr val="363A92"/>
                          </a:solidFill>
                        </a:rPr>
                        <a:t>From Q2 2026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363A92"/>
                          </a:solidFill>
                        </a:rPr>
                        <a:t>(Subject to Part 8 approval)</a:t>
                      </a:r>
                      <a:endParaRPr lang="en-IE" sz="1100" dirty="0">
                        <a:solidFill>
                          <a:srgbClr val="363A9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rgbClr val="363A92"/>
                          </a:solidFill>
                        </a:rPr>
                        <a:t>Commencement of priority works including, fit-out of main house &amp; lodges at Black Gate, landscaping, amphitheatre, recreational features &amp; car/bicycle parking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E" sz="1800" b="1" dirty="0">
                          <a:solidFill>
                            <a:srgbClr val="363A92"/>
                          </a:solidFill>
                        </a:rPr>
                        <a:t>c. €9 million</a:t>
                      </a:r>
                      <a:endParaRPr lang="en-IE" sz="1800" dirty="0">
                        <a:solidFill>
                          <a:srgbClr val="363A9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8699840"/>
                  </a:ext>
                </a:extLst>
              </a:tr>
              <a:tr h="19260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>
                          <a:solidFill>
                            <a:srgbClr val="363A92"/>
                          </a:solidFill>
                        </a:rPr>
                        <a:t>2027/2028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363A92"/>
                          </a:solidFill>
                        </a:rPr>
                        <a:t>(Subject to Part 8 approval)</a:t>
                      </a:r>
                      <a:endParaRPr lang="en-IE" sz="1100" dirty="0">
                        <a:solidFill>
                          <a:srgbClr val="363A9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363A92"/>
                          </a:solidFill>
                        </a:rPr>
                        <a:t>Basement of main house, bath house, boat house, stables/outbuildings/plaza, bridge &amp; west lawn pavilion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E" sz="1800" b="1" dirty="0">
                          <a:solidFill>
                            <a:srgbClr val="363A92"/>
                          </a:solidFill>
                        </a:rPr>
                        <a:t>c. €11 million</a:t>
                      </a:r>
                      <a:endParaRPr lang="en-IE" sz="1800" dirty="0">
                        <a:solidFill>
                          <a:srgbClr val="363A9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831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E" sz="1800" b="1" dirty="0">
                        <a:solidFill>
                          <a:srgbClr val="363A9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E" sz="1800" b="1" dirty="0">
                          <a:solidFill>
                            <a:srgbClr val="363A92"/>
                          </a:solidFill>
                        </a:rPr>
                        <a:t>Total Potential Cost (including VAT &amp; design fees)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E" sz="1800" b="1" dirty="0">
                          <a:solidFill>
                            <a:srgbClr val="363A92"/>
                          </a:solidFill>
                        </a:rPr>
                        <a:t>Up to €20million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057117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0025EA1-F9EB-5907-B7F6-DA7E0CFB8C07}"/>
              </a:ext>
            </a:extLst>
          </p:cNvPr>
          <p:cNvSpPr txBox="1">
            <a:spLocks/>
          </p:cNvSpPr>
          <p:nvPr/>
        </p:nvSpPr>
        <p:spPr>
          <a:xfrm>
            <a:off x="383910" y="4751666"/>
            <a:ext cx="11424178" cy="1847514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eaLnBrk="1" hangingPunct="1">
              <a:defRPr sz="3275" b="0" i="0">
                <a:solidFill>
                  <a:srgbClr val="363A9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000" b="1" dirty="0">
                <a:latin typeface="+mn-lt"/>
              </a:rPr>
              <a:t>Potential Funding Opportunities &amp; Sources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Fáilte Ireland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Conservation Grants (DHLGH)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+mn-lt"/>
              </a:rPr>
              <a:t>THRIVE (Town Centre First Heritage Revival Scheme) European Regional Development Fund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+mn-lt"/>
              </a:rPr>
              <a:t>SDCC levies &amp; reserves</a:t>
            </a:r>
            <a:endParaRPr lang="en-US" sz="2000" dirty="0">
              <a:latin typeface="+mn-lt"/>
            </a:endParaRPr>
          </a:p>
          <a:p>
            <a:pPr>
              <a:spcAft>
                <a:spcPts val="600"/>
              </a:spcAft>
            </a:pPr>
            <a:endParaRPr lang="en-US" sz="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1494100"/>
      </p:ext>
    </p:extLst>
  </p:cSld>
  <p:clrMapOvr>
    <a:masterClrMapping/>
  </p:clrMapOvr>
</p:sld>
</file>

<file path=ppt/theme/theme1.xml><?xml version="1.0" encoding="utf-8"?>
<a:theme xmlns:a="http://schemas.openxmlformats.org/drawingml/2006/main" name="SDCC Master">
  <a:themeElements>
    <a:clrScheme name="Custom 2">
      <a:dk1>
        <a:srgbClr val="000000"/>
      </a:dk1>
      <a:lt1>
        <a:srgbClr val="FFFFFF"/>
      </a:lt1>
      <a:dk2>
        <a:srgbClr val="271B5B"/>
      </a:dk2>
      <a:lt2>
        <a:srgbClr val="BFC2C7"/>
      </a:lt2>
      <a:accent1>
        <a:srgbClr val="363A92"/>
      </a:accent1>
      <a:accent2>
        <a:srgbClr val="F26959"/>
      </a:accent2>
      <a:accent3>
        <a:srgbClr val="79D750"/>
      </a:accent3>
      <a:accent4>
        <a:srgbClr val="9D7EB8"/>
      </a:accent4>
      <a:accent5>
        <a:srgbClr val="7DA6D7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CC_presentation_template Updated.potx" id="{809AE0C1-FB5C-4E8E-BCFD-4BFD462B0860}" vid="{0323FABC-5CF3-46D9-93D9-E0827CAEE1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SDCC_presentation_template Updated</Template>
  <TotalTime>3647</TotalTime>
  <Words>676</Words>
  <Application>Microsoft Office PowerPoint</Application>
  <PresentationFormat>Widescreen</PresentationFormat>
  <Paragraphs>98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SDCC Master</vt:lpstr>
      <vt:lpstr>Lucan House &amp; Demesne Masterplan</vt:lpstr>
      <vt:lpstr>Lucan House &amp; Demesne Masterplan</vt:lpstr>
      <vt:lpstr>Strategic Approach</vt:lpstr>
      <vt:lpstr>Community Involvement</vt:lpstr>
      <vt:lpstr>Lucan House</vt:lpstr>
      <vt:lpstr>The Stables</vt:lpstr>
      <vt:lpstr>Bath House &amp; Gate Lodges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Declan Healy</dc:creator>
  <cp:lastModifiedBy>Colm Ward</cp:lastModifiedBy>
  <cp:revision>7</cp:revision>
  <dcterms:created xsi:type="dcterms:W3CDTF">2025-05-27T21:24:40Z</dcterms:created>
  <dcterms:modified xsi:type="dcterms:W3CDTF">2025-06-05T08:29:38Z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2025-05-09T00:00:00Z</vt:filetime>
  </property>
  <property fmtid="{D5CDD505-2E9C-101B-9397-08002B2CF9AE}" pid="3" name="Creator">
    <vt:lpwstr>Adobe Illustrator 29.4 (Macintosh)</vt:lpwstr>
  </property>
  <property fmtid="{D5CDD505-2E9C-101B-9397-08002B2CF9AE}" pid="4" name="LastSaved">
    <vt:filetime>2025-05-09T00:00:00Z</vt:filetime>
  </property>
  <property fmtid="{D5CDD505-2E9C-101B-9397-08002B2CF9AE}" pid="5" name="Producer">
    <vt:lpwstr>Adobe PDF library 17.00</vt:lpwstr>
  </property>
</Properties>
</file>