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9" r:id="rId3"/>
    <p:sldId id="271" r:id="rId4"/>
    <p:sldId id="280" r:id="rId5"/>
    <p:sldId id="282" r:id="rId6"/>
    <p:sldId id="275" r:id="rId7"/>
    <p:sldId id="278" r:id="rId8"/>
    <p:sldId id="283" r:id="rId9"/>
    <p:sldId id="284" r:id="rId10"/>
    <p:sldId id="274" r:id="rId11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63A92"/>
    <a:srgbClr val="271B5B"/>
    <a:srgbClr val="52534D"/>
    <a:srgbClr val="C7E634"/>
    <a:srgbClr val="8AD6F7"/>
    <a:srgbClr val="52534C"/>
    <a:srgbClr val="535555"/>
    <a:srgbClr val="FFF689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51926D-F2EC-490F-A5D4-9F0FA5AEEA9A}" v="1" dt="2025-06-03T09:06:27.52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1041" autoAdjust="0"/>
  </p:normalViewPr>
  <p:slideViewPr>
    <p:cSldViewPr>
      <p:cViewPr varScale="1">
        <p:scale>
          <a:sx n="89" d="100"/>
          <a:sy n="89" d="100"/>
        </p:scale>
        <p:origin x="1350" y="300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 dirty="0"/>
              <a:t>May 2025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 dirty="0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 dirty="0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 dirty="0"/>
              <a:t>May 2025</a:t>
            </a:r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8.emf"/><Relationship Id="rId4" Type="http://schemas.openxmlformats.org/officeDocument/2006/relationships/image" Target="../media/image2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94609" y="2099407"/>
            <a:ext cx="6700065" cy="2659190"/>
          </a:xfrm>
        </p:spPr>
        <p:txBody>
          <a:bodyPr/>
          <a:lstStyle/>
          <a:p>
            <a:r>
              <a:rPr lang="en-US" sz="7200" dirty="0"/>
              <a:t>Lucan House &amp; Demesne Masterplan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94608" y="5661248"/>
            <a:ext cx="5809903" cy="1080120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Meeting of South Dublin County Council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9</a:t>
            </a:r>
            <a:r>
              <a:rPr lang="en-US" sz="2400" baseline="30000" dirty="0"/>
              <a:t>th</a:t>
            </a:r>
            <a:r>
              <a:rPr lang="en-US" sz="2400" dirty="0"/>
              <a:t> June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317715"/>
            <a:ext cx="6239601" cy="856798"/>
          </a:xfrm>
        </p:spPr>
        <p:txBody>
          <a:bodyPr>
            <a:normAutofit fontScale="90000"/>
          </a:bodyPr>
          <a:lstStyle/>
          <a:p>
            <a:r>
              <a:rPr lang="en-US" dirty="0"/>
              <a:t>Lucan House &amp; Demesne Masterplan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368" y="1592281"/>
            <a:ext cx="5400600" cy="4948004"/>
          </a:xfrm>
        </p:spPr>
        <p:txBody>
          <a:bodyPr>
            <a:normAutofit/>
          </a:bodyPr>
          <a:lstStyle/>
          <a:p>
            <a:r>
              <a:rPr lang="en-GB" sz="2000" dirty="0"/>
              <a:t>Reimaging Lucan House &amp; demesne as a vibrant, inclusive &amp; sustainable public asset</a:t>
            </a:r>
          </a:p>
          <a:p>
            <a:r>
              <a:rPr lang="en-GB" sz="2000" dirty="0"/>
              <a:t>Adaptive reuse of buildings, community/cultural programming &amp; access to natural spaces</a:t>
            </a:r>
          </a:p>
          <a:p>
            <a:r>
              <a:rPr lang="en-GB" sz="2000" dirty="0"/>
              <a:t>Site-specific interventions responding to identified community priorities</a:t>
            </a:r>
          </a:p>
          <a:p>
            <a:r>
              <a:rPr lang="en-GB" sz="2000" b="1" dirty="0"/>
              <a:t>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Conserve &amp; enhance key buildings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Develop a cultural, civic &amp; tourism hub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Improve accessibility, circulation &amp; landscaping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0BB65FB-BA09-F125-DE95-B3987B4F9D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1907" r="11907"/>
          <a:stretch/>
        </p:blipFill>
        <p:spPr>
          <a:xfrm>
            <a:off x="5807968" y="1577802"/>
            <a:ext cx="5879206" cy="4346416"/>
          </a:xfrm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FC03E-BF67-74B1-6CB1-7C336F489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D104175-4832-CE0A-C851-71BBC5430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312108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b="1" dirty="0"/>
              <a:t>Strategic Approach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99E8C72-3827-31C8-6FCA-18547745A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0234" y="1438506"/>
            <a:ext cx="5739782" cy="5061108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b="1" dirty="0"/>
              <a:t>Connections: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dirty="0"/>
              <a:t>Accessible &amp; ecologically-rich corridor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dirty="0"/>
              <a:t>Improve circulation &amp; links: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Connectivity-Royal Canal &amp; Grand Canal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Regional greenway potential: Lucan House, Lucan Demesne, St. Catherine’s Park &amp; River Liffey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Pedestrian bridge: walking &amp; cycle access with St. Catherine’s Park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5 pedestrian/cycle gates &amp; 2 restricted vehicle entries</a:t>
            </a:r>
          </a:p>
          <a:p>
            <a:pPr marL="171450" indent="-1714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Bus stop integrations at main access points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b="1" dirty="0"/>
              <a:t>Design: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dirty="0"/>
              <a:t>Minimal intervention with natural finishes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dirty="0"/>
              <a:t>Pathway materials, local stone &amp; riverfront character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1800" dirty="0"/>
              <a:t>Lighting &amp; furniture to support year-round usability</a:t>
            </a:r>
            <a:endParaRPr lang="en-IE" sz="1800" dirty="0"/>
          </a:p>
        </p:txBody>
      </p:sp>
      <p:pic>
        <p:nvPicPr>
          <p:cNvPr id="11" name="Picture 10" descr="A map of a river&#10;&#10;AI-generated content may be incorrect.">
            <a:extLst>
              <a:ext uri="{FF2B5EF4-FFF2-40B4-BE49-F238E27FC236}">
                <a16:creationId xmlns:a16="http://schemas.microsoft.com/office/drawing/2014/main" id="{B367A323-5740-F2FF-5B04-9B95C81EC4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53"/>
          <a:stretch>
            <a:fillRect/>
          </a:stretch>
        </p:blipFill>
        <p:spPr>
          <a:xfrm>
            <a:off x="6528048" y="1484784"/>
            <a:ext cx="5159126" cy="4968552"/>
          </a:xfrm>
          <a:prstGeom prst="roundRect">
            <a:avLst>
              <a:gd name="adj" fmla="val 10141"/>
            </a:avLst>
          </a:prstGeom>
          <a:noFill/>
        </p:spPr>
      </p:pic>
    </p:spTree>
    <p:extLst>
      <p:ext uri="{BB962C8B-B14F-4D97-AF65-F5344CB8AC3E}">
        <p14:creationId xmlns:p14="http://schemas.microsoft.com/office/powerpoint/2010/main" val="2299092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1FF6F-E840-0723-6190-08291BEC6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3E99B97-FBDA-802D-095F-87528344F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88640"/>
            <a:ext cx="4944575" cy="856798"/>
          </a:xfrm>
        </p:spPr>
        <p:txBody>
          <a:bodyPr anchor="ctr">
            <a:normAutofit/>
          </a:bodyPr>
          <a:lstStyle/>
          <a:p>
            <a:r>
              <a:rPr lang="en-US" b="1" dirty="0"/>
              <a:t>Community Involvement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28C1E3E-D21D-E14C-CE46-EAAAA02B3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5517" y="1125560"/>
            <a:ext cx="7140049" cy="5280660"/>
          </a:xfrm>
        </p:spPr>
        <p:txBody>
          <a:bodyPr>
            <a:noAutofit/>
          </a:bodyPr>
          <a:lstStyle/>
          <a:p>
            <a:pPr marL="88900" indent="-87313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cap="none" dirty="0">
                <a:cs typeface="Calibri"/>
              </a:rPr>
              <a:t>Everyday Use, Not Just Events</a:t>
            </a:r>
          </a:p>
          <a:p>
            <a:pPr marL="88900" indent="-87313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cap="none" dirty="0">
                <a:cs typeface="Calibri"/>
              </a:rPr>
              <a:t>Inclusion &amp; Access</a:t>
            </a:r>
          </a:p>
          <a:p>
            <a:pPr marL="88900" indent="-87313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cap="none" dirty="0">
                <a:cs typeface="Calibri"/>
              </a:rPr>
              <a:t>Connected Green Infrastructure</a:t>
            </a:r>
          </a:p>
          <a:p>
            <a:pPr marL="88900" indent="-87313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cap="none" dirty="0">
                <a:cs typeface="Calibri"/>
              </a:rPr>
              <a:t>Living Heritage</a:t>
            </a:r>
          </a:p>
          <a:p>
            <a:pPr marL="88900" indent="-87313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cap="none" dirty="0">
                <a:cs typeface="Calibri"/>
              </a:rPr>
              <a:t>Vibrant Community Spaces</a:t>
            </a:r>
          </a:p>
          <a:p>
            <a:pPr marL="88900" indent="-87313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cap="none" dirty="0">
                <a:cs typeface="Calibri"/>
              </a:rPr>
              <a:t>Balanced Transport Strategy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AD536DB-4F03-0520-CAA1-9AB3CF7B741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85000"/>
          </a:blip>
          <a:stretch>
            <a:fillRect/>
          </a:stretch>
        </p:blipFill>
        <p:spPr>
          <a:xfrm>
            <a:off x="5423952" y="1160730"/>
            <a:ext cx="4437410" cy="20058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49A810-9D63-AB67-8C15-9D9FB35B34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7032104" y="3424780"/>
            <a:ext cx="4549448" cy="298253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31337E-6000-9F69-BE0D-F0C8600A0A63}"/>
              </a:ext>
            </a:extLst>
          </p:cNvPr>
          <p:cNvSpPr txBox="1"/>
          <p:nvPr/>
        </p:nvSpPr>
        <p:spPr>
          <a:xfrm>
            <a:off x="10142200" y="1819136"/>
            <a:ext cx="1471441" cy="107721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Calibri"/>
              </a:rPr>
              <a:t>72 in-person attendees across 8 workshops</a:t>
            </a:r>
            <a:endParaRPr lang="en-IE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9686BD-A091-E2A3-5422-3889D927C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6410" y="1202792"/>
            <a:ext cx="663023" cy="35810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62448D-F56D-DAE4-9A4D-09522CD4CB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9990" y="3573016"/>
            <a:ext cx="532020" cy="72754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022FD28-498A-A864-35FB-54A0CB801FE5}"/>
              </a:ext>
            </a:extLst>
          </p:cNvPr>
          <p:cNvSpPr txBox="1"/>
          <p:nvPr/>
        </p:nvSpPr>
        <p:spPr>
          <a:xfrm>
            <a:off x="5423951" y="4581128"/>
            <a:ext cx="1437191" cy="95154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R="0" lvl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Calibri"/>
              </a:rPr>
              <a:t>336 online survey submissions </a:t>
            </a:r>
          </a:p>
        </p:txBody>
      </p:sp>
    </p:spTree>
    <p:extLst>
      <p:ext uri="{BB962C8B-B14F-4D97-AF65-F5344CB8AC3E}">
        <p14:creationId xmlns:p14="http://schemas.microsoft.com/office/powerpoint/2010/main" val="3034154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4C1D6-6752-1A0D-2579-6477E5C47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B12247C6-201A-7603-9187-CB71C8948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5438" y="1138574"/>
            <a:ext cx="7715960" cy="229042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GB" sz="1800" b="1" dirty="0"/>
              <a:t>Proposed Uses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GB" sz="1800" b="1" dirty="0"/>
              <a:t>Basement</a:t>
            </a:r>
            <a:r>
              <a:rPr lang="en-GB" sz="1800" dirty="0"/>
              <a:t>: kitchen services, water sport facilities, &amp; storage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GB" sz="1800" b="1" dirty="0"/>
              <a:t>Ground floor</a:t>
            </a:r>
            <a:r>
              <a:rPr lang="en-GB" sz="1800" dirty="0"/>
              <a:t>: exhibition/event space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GB" sz="1800" b="1" dirty="0"/>
              <a:t>First &amp; second floors</a:t>
            </a:r>
            <a:r>
              <a:rPr lang="en-GB" sz="1800" dirty="0"/>
              <a:t>: community/heritage, cultural/creative/wellness uses, meeting rooms, co-working, lounge area</a:t>
            </a:r>
          </a:p>
          <a:p>
            <a:pPr>
              <a:lnSpc>
                <a:spcPct val="110000"/>
              </a:lnSpc>
              <a:spcAft>
                <a:spcPts val="0"/>
              </a:spcAft>
            </a:pPr>
            <a:r>
              <a:rPr lang="en-GB" sz="1800" dirty="0"/>
              <a:t>Accessible entrance hall and changing place facility</a:t>
            </a:r>
            <a:endParaRPr lang="en-IE" sz="18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5164695-9200-3FC3-9806-7F3E44EF7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93442"/>
            <a:ext cx="5591531" cy="856798"/>
          </a:xfrm>
        </p:spPr>
        <p:txBody>
          <a:bodyPr/>
          <a:lstStyle/>
          <a:p>
            <a:r>
              <a:rPr lang="en-US" b="1" dirty="0"/>
              <a:t>Lucan House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D278A70-FE6F-5BA8-3F05-4920650D4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1398" y="1137084"/>
            <a:ext cx="3995513" cy="35145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84BC3A-861B-691E-49FE-CDE231461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10" y="2986022"/>
            <a:ext cx="3122199" cy="3514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8D525A-8384-F506-68A9-52DAD3546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7728" y="2986022"/>
            <a:ext cx="4092562" cy="16655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28D4620-B59C-968E-EF7F-4FF13CAED408}"/>
              </a:ext>
            </a:extLst>
          </p:cNvPr>
          <p:cNvSpPr txBox="1"/>
          <p:nvPr/>
        </p:nvSpPr>
        <p:spPr>
          <a:xfrm>
            <a:off x="3575720" y="4690443"/>
            <a:ext cx="8391191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700" b="1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Outdoor Interventions</a:t>
            </a:r>
          </a:p>
          <a:p>
            <a:r>
              <a:rPr lang="en-GB" sz="1700" b="1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Accessibility: </a:t>
            </a:r>
            <a:r>
              <a:rPr lang="en-GB" sz="17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drop-off zone / disability parking at front entrance &amp; ramps / level paths</a:t>
            </a:r>
          </a:p>
          <a:p>
            <a:r>
              <a:rPr lang="en-GB" sz="1700" b="1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Terraces &amp; lawns: </a:t>
            </a:r>
            <a:r>
              <a:rPr lang="en-GB" sz="17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pavilion structure (200-person capacity) on rear west lawn &amp; seating for passive use &amp; cultural spill-out</a:t>
            </a:r>
          </a:p>
          <a:p>
            <a:r>
              <a:rPr lang="en-GB" sz="1700" b="1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Riverfront area: </a:t>
            </a:r>
            <a:r>
              <a:rPr lang="en-GB" sz="17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natural outdoor amphitheatre overlooking river</a:t>
            </a:r>
          </a:p>
          <a:p>
            <a:r>
              <a:rPr lang="en-GB" sz="1700" b="1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Boat Storage: </a:t>
            </a:r>
            <a:r>
              <a:rPr lang="en-GB" sz="1700" dirty="0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rPr>
              <a:t>architecturally light storage facility</a:t>
            </a:r>
            <a:endParaRPr lang="en-GB" sz="1700" b="1" dirty="0">
              <a:solidFill>
                <a:srgbClr val="363A9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964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37F97-884C-5C75-AA6B-228954FB2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041E0C8-0D1F-5A16-EEC5-723C2AD692A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119336" y="2780928"/>
            <a:ext cx="4190288" cy="40107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4EAE5C-B56E-8843-5FC3-E08F85BF716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3064015" y="177863"/>
            <a:ext cx="7608168" cy="64772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3111DA-B582-6B9D-F591-1A96D80D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66368"/>
            <a:ext cx="2999241" cy="856798"/>
          </a:xfrm>
        </p:spPr>
        <p:txBody>
          <a:bodyPr anchor="ctr">
            <a:normAutofit/>
          </a:bodyPr>
          <a:lstStyle/>
          <a:p>
            <a:r>
              <a:rPr lang="en-US" b="1" dirty="0"/>
              <a:t>The Stables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B51A4-088F-7C72-F90F-74DA1F0F0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9045" y="923166"/>
            <a:ext cx="4810500" cy="149772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1800" dirty="0"/>
              <a:t>Repurpose stables &amp; outbuildings into dynamic cultural &amp; commercial hub</a:t>
            </a:r>
          </a:p>
          <a:p>
            <a:pPr>
              <a:lnSpc>
                <a:spcPct val="90000"/>
              </a:lnSpc>
            </a:pPr>
            <a:r>
              <a:rPr lang="en-GB" sz="1800" b="1" dirty="0"/>
              <a:t>Proposed &amp; potential uses:</a:t>
            </a:r>
          </a:p>
          <a:p>
            <a:pPr>
              <a:lnSpc>
                <a:spcPct val="90000"/>
              </a:lnSpc>
            </a:pPr>
            <a:r>
              <a:rPr lang="en-GB" sz="1800" b="1" dirty="0"/>
              <a:t>Ground floor</a:t>
            </a:r>
            <a:r>
              <a:rPr lang="en-GB" sz="1800" dirty="0"/>
              <a:t>: retail, café, media lab, artist studios, services</a:t>
            </a:r>
          </a:p>
          <a:p>
            <a:pPr>
              <a:lnSpc>
                <a:spcPct val="90000"/>
              </a:lnSpc>
            </a:pPr>
            <a:r>
              <a:rPr lang="en-GB" sz="1800" b="1" dirty="0"/>
              <a:t>First floor</a:t>
            </a:r>
            <a:r>
              <a:rPr lang="en-GB" sz="1800" dirty="0"/>
              <a:t>: interpretative exhibition space, children’s library, community/event rooms</a:t>
            </a:r>
            <a:endParaRPr lang="en-US"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CD1BF7-0023-ADAA-6278-7E00501681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7695" y="957502"/>
            <a:ext cx="3363676" cy="2138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6445E9A-C616-F871-ADB5-921C8E630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352" y="957501"/>
            <a:ext cx="2520280" cy="1602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D0E5D91-7C07-D607-5028-BE1286DE15FE}"/>
              </a:ext>
            </a:extLst>
          </p:cNvPr>
          <p:cNvSpPr txBox="1">
            <a:spLocks/>
          </p:cNvSpPr>
          <p:nvPr/>
        </p:nvSpPr>
        <p:spPr>
          <a:xfrm>
            <a:off x="8297695" y="3416490"/>
            <a:ext cx="3538244" cy="352839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eaLnBrk="1" hangingPunct="1"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277246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554492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31738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108984" eaLnBrk="1" hangingPunct="1">
              <a:defRPr sz="145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800" b="1" dirty="0"/>
              <a:t>Exterior layout &amp; public realm :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Entrance plaza: markets, festivals &amp; pop-up events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Rear yard: café terrace space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Bicycle &amp; pedestrian priority via White Gate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Universal access with levelled surfaces &amp; distinct traffic zones.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/>
              <a:t>Seamless connection to Lucan Main Street</a:t>
            </a:r>
          </a:p>
        </p:txBody>
      </p:sp>
    </p:spTree>
    <p:extLst>
      <p:ext uri="{BB962C8B-B14F-4D97-AF65-F5344CB8AC3E}">
        <p14:creationId xmlns:p14="http://schemas.microsoft.com/office/powerpoint/2010/main" val="256403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9310C-AA4D-4B7E-1FE2-2B30D7BF5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8E1ECFE-1C09-692A-4DEE-85399C6C1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52" y="404664"/>
            <a:ext cx="5735545" cy="856798"/>
          </a:xfrm>
        </p:spPr>
        <p:txBody>
          <a:bodyPr anchor="ctr">
            <a:normAutofit/>
          </a:bodyPr>
          <a:lstStyle/>
          <a:p>
            <a:r>
              <a:rPr lang="en-US" b="1" dirty="0"/>
              <a:t>Bath House &amp; Gate Lodges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5146DDC-3390-CCCB-69A3-5FBFB7AAF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074" y="1577802"/>
            <a:ext cx="3947257" cy="501955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1800" b="1" dirty="0"/>
              <a:t>Bath House</a:t>
            </a:r>
            <a:endParaRPr lang="en-GB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Structural conservation of stone façade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Pathway upgrades &amp; lighting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Interpretation signage &amp; some guided public access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Surrounds enhanced with natural seating zones, riverside greenway &amp; picnic areas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b="1" dirty="0"/>
              <a:t>Gate Lodges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/>
              <a:t>Entry, community &amp; security functions:</a:t>
            </a:r>
          </a:p>
          <a:p>
            <a:pPr marL="109538" indent="-109538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Lodge 1: community house with lounge, meeting room, accessible WC &amp; storage</a:t>
            </a:r>
          </a:p>
          <a:p>
            <a:pPr marL="109538" indent="-109538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/>
              <a:t>Lodge 2: reception, four public WCs, changing places toilet, security office &amp; canteen</a:t>
            </a:r>
            <a:endParaRPr lang="en-IE" sz="1800" dirty="0"/>
          </a:p>
        </p:txBody>
      </p:sp>
      <p:pic>
        <p:nvPicPr>
          <p:cNvPr id="15" name="Picture 14" descr="A room with arched windows and a tiled floor&#10;&#10;AI-generated content may be incorrect.">
            <a:extLst>
              <a:ext uri="{FF2B5EF4-FFF2-40B4-BE49-F238E27FC236}">
                <a16:creationId xmlns:a16="http://schemas.microsoft.com/office/drawing/2014/main" id="{6E2ED495-BF1D-E13A-EEAC-011813F408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801" r="1" b="1"/>
          <a:stretch>
            <a:fillRect/>
          </a:stretch>
        </p:blipFill>
        <p:spPr>
          <a:xfrm>
            <a:off x="4652807" y="1577802"/>
            <a:ext cx="3280980" cy="2211238"/>
          </a:xfrm>
          <a:prstGeom prst="roundRect">
            <a:avLst/>
          </a:prstGeom>
          <a:noFill/>
        </p:spPr>
      </p:pic>
      <p:pic>
        <p:nvPicPr>
          <p:cNvPr id="16" name="Picture 15" descr="A building with a gate and trees&#10;&#10;AI-generated content may be incorrect.">
            <a:extLst>
              <a:ext uri="{FF2B5EF4-FFF2-40B4-BE49-F238E27FC236}">
                <a16:creationId xmlns:a16="http://schemas.microsoft.com/office/drawing/2014/main" id="{9F5D3283-7A49-82C4-26EA-A7530AE362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516" r="31362" b="1"/>
          <a:stretch>
            <a:fillRect/>
          </a:stretch>
        </p:blipFill>
        <p:spPr>
          <a:xfrm>
            <a:off x="8374738" y="1577802"/>
            <a:ext cx="3280980" cy="2211238"/>
          </a:xfrm>
          <a:prstGeom prst="roundRect">
            <a:avLst/>
          </a:prstGeom>
          <a:noFill/>
        </p:spPr>
      </p:pic>
      <p:pic>
        <p:nvPicPr>
          <p:cNvPr id="17" name="Picture Placeholder 14" descr="A map of a road&#10;&#10;AI-generated content may be incorrect.">
            <a:extLst>
              <a:ext uri="{FF2B5EF4-FFF2-40B4-BE49-F238E27FC236}">
                <a16:creationId xmlns:a16="http://schemas.microsoft.com/office/drawing/2014/main" id="{E54245A8-A596-8542-9609-851B48EE77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15738" r="-2" b="15736"/>
          <a:stretch>
            <a:fillRect/>
          </a:stretch>
        </p:blipFill>
        <p:spPr>
          <a:xfrm>
            <a:off x="4612507" y="3933056"/>
            <a:ext cx="7086934" cy="2448272"/>
          </a:xfrm>
          <a:noFill/>
        </p:spPr>
      </p:pic>
    </p:spTree>
    <p:extLst>
      <p:ext uri="{BB962C8B-B14F-4D97-AF65-F5344CB8AC3E}">
        <p14:creationId xmlns:p14="http://schemas.microsoft.com/office/powerpoint/2010/main" val="2865460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D465A-5839-F051-9DFC-2B2FE9D87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3B03F-EB42-236B-98FA-2B9B920C1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3675573" cy="44439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noProof="1"/>
              <a:t>Key to sustainable access: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1"/>
              <a:t>95-space carpark with ecological buffers (10-30m from river)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1"/>
              <a:t>Minimal hard surfacing to reduce ecological impact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1"/>
              <a:t>Amenities: picnic grove, riverside trail, forest play 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1"/>
              <a:t>Path with native planting around wooded edge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noProof="1"/>
              <a:t>Main vehicular entrance through Black Gate, one way access with new exit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196D95-388A-CAE9-BEC1-2D0DB5965F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56" r="22670" b="-4"/>
          <a:stretch>
            <a:fillRect/>
          </a:stretch>
        </p:blipFill>
        <p:spPr>
          <a:xfrm>
            <a:off x="4652807" y="1577802"/>
            <a:ext cx="3280980" cy="4346416"/>
          </a:xfrm>
          <a:prstGeom prst="roundRect">
            <a:avLst/>
          </a:prstGeom>
          <a:noFill/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5F9BABC-B295-0170-AF12-75E3E7CDE02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703" r="21703"/>
          <a:stretch/>
        </p:blipFill>
        <p:spPr/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6025D51-C177-7658-B54B-3AD4C19F92C9}"/>
              </a:ext>
            </a:extLst>
          </p:cNvPr>
          <p:cNvSpPr txBox="1">
            <a:spLocks/>
          </p:cNvSpPr>
          <p:nvPr/>
        </p:nvSpPr>
        <p:spPr>
          <a:xfrm>
            <a:off x="557752" y="404664"/>
            <a:ext cx="5735545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North Field</a:t>
            </a:r>
          </a:p>
        </p:txBody>
      </p:sp>
    </p:spTree>
    <p:extLst>
      <p:ext uri="{BB962C8B-B14F-4D97-AF65-F5344CB8AC3E}">
        <p14:creationId xmlns:p14="http://schemas.microsoft.com/office/powerpoint/2010/main" val="1713891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B4507-183F-15DD-BCAD-20BD54BFE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026557A-7C58-E514-33DD-092F935331BD}"/>
              </a:ext>
            </a:extLst>
          </p:cNvPr>
          <p:cNvSpPr txBox="1">
            <a:spLocks/>
          </p:cNvSpPr>
          <p:nvPr/>
        </p:nvSpPr>
        <p:spPr>
          <a:xfrm>
            <a:off x="551384" y="188640"/>
            <a:ext cx="5735545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Indicative Timelines &amp; Costs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EF5F265-168A-A6AE-ACEB-CEC7EA5B3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883675"/>
              </p:ext>
            </p:extLst>
          </p:nvPr>
        </p:nvGraphicFramePr>
        <p:xfrm>
          <a:off x="214799" y="1196752"/>
          <a:ext cx="11593289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7">
                  <a:extLst>
                    <a:ext uri="{9D8B030D-6E8A-4147-A177-3AD203B41FA5}">
                      <a16:colId xmlns:a16="http://schemas.microsoft.com/office/drawing/2014/main" val="2573686103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val="2570920171"/>
                    </a:ext>
                  </a:extLst>
                </a:gridCol>
                <a:gridCol w="2340260">
                  <a:extLst>
                    <a:ext uri="{9D8B030D-6E8A-4147-A177-3AD203B41FA5}">
                      <a16:colId xmlns:a16="http://schemas.microsoft.com/office/drawing/2014/main" val="22897918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dirty="0"/>
                        <a:t>Timeline</a:t>
                      </a: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dirty="0"/>
                        <a:t>Preliminary Stages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592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rgbClr val="363A92"/>
                          </a:solidFill>
                        </a:rPr>
                        <a:t>Q2/Q3 2025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363A92"/>
                          </a:solidFill>
                        </a:rPr>
                        <a:t>Finalise masterplan &amp; procurement for Part 8 &amp; detailed design work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2400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569333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rgbClr val="363A92"/>
                          </a:solidFill>
                        </a:rPr>
                        <a:t>Q4 2025-Q1 2026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363A92"/>
                          </a:solidFill>
                        </a:rPr>
                        <a:t>Part 8 public consultation &amp; decision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IE" sz="2400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7587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</a:rPr>
                        <a:t>Timeline</a:t>
                      </a:r>
                    </a:p>
                  </a:txBody>
                  <a:tcPr>
                    <a:solidFill>
                      <a:srgbClr val="363A9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</a:rPr>
                        <a:t>Proposed Works</a:t>
                      </a:r>
                    </a:p>
                  </a:txBody>
                  <a:tcPr>
                    <a:solidFill>
                      <a:srgbClr val="363A9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chemeClr val="bg1"/>
                          </a:solidFill>
                        </a:rPr>
                        <a:t>Indicative Cost</a:t>
                      </a:r>
                    </a:p>
                  </a:txBody>
                  <a:tcPr anchor="ctr">
                    <a:solidFill>
                      <a:srgbClr val="363A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2419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rgbClr val="363A92"/>
                          </a:solidFill>
                        </a:rPr>
                        <a:t>From Q2 2026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363A92"/>
                          </a:solidFill>
                        </a:rPr>
                        <a:t>(Subject to Part 8 approval)</a:t>
                      </a:r>
                      <a:endParaRPr lang="en-IE" sz="1100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800" dirty="0">
                          <a:solidFill>
                            <a:srgbClr val="363A92"/>
                          </a:solidFill>
                        </a:rPr>
                        <a:t>Commencement of priority works including, fit-out of main house &amp; lodges at Black Gate, landscaping, amphitheatre, recreational features &amp; car/bicycle parking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rgbClr val="363A92"/>
                          </a:solidFill>
                        </a:rPr>
                        <a:t>c. €9 million</a:t>
                      </a:r>
                      <a:endParaRPr lang="en-IE" sz="1800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8699840"/>
                  </a:ext>
                </a:extLst>
              </a:tr>
              <a:tr h="192608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800" dirty="0">
                          <a:solidFill>
                            <a:srgbClr val="363A92"/>
                          </a:solidFill>
                        </a:rPr>
                        <a:t>2027/2028</a:t>
                      </a:r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rgbClr val="363A92"/>
                          </a:solidFill>
                        </a:rPr>
                        <a:t>(Subject to Part 8 approval)</a:t>
                      </a:r>
                      <a:endParaRPr lang="en-IE" sz="1100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363A92"/>
                          </a:solidFill>
                        </a:rPr>
                        <a:t>Basement of main house, bath house, boat house, stables/outbuildings/plaza, bridge &amp; west lawn pavilion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rgbClr val="363A92"/>
                          </a:solidFill>
                        </a:rPr>
                        <a:t>c. €11 million</a:t>
                      </a:r>
                      <a:endParaRPr lang="en-IE" sz="1800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76831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IE" sz="1800" b="1" dirty="0">
                        <a:solidFill>
                          <a:srgbClr val="363A9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rgbClr val="363A92"/>
                          </a:solidFill>
                        </a:rPr>
                        <a:t>Total Potential Cost (including VAT &amp; design fees)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IE" sz="1800" b="1" dirty="0">
                          <a:solidFill>
                            <a:srgbClr val="363A92"/>
                          </a:solidFill>
                        </a:rPr>
                        <a:t>Up to €20million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9057117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0025EA1-F9EB-5907-B7F6-DA7E0CFB8C07}"/>
              </a:ext>
            </a:extLst>
          </p:cNvPr>
          <p:cNvSpPr txBox="1">
            <a:spLocks/>
          </p:cNvSpPr>
          <p:nvPr/>
        </p:nvSpPr>
        <p:spPr>
          <a:xfrm>
            <a:off x="383910" y="4751666"/>
            <a:ext cx="11424178" cy="1847514"/>
          </a:xfrm>
          <a:prstGeom prst="rect">
            <a:avLst/>
          </a:prstGeom>
        </p:spPr>
        <p:txBody>
          <a:bodyPr vert="horz" lIns="0" tIns="0" rIns="0" bIns="0" rtlCol="0" anchor="ctr">
            <a:normAutofit lnSpcReduction="10000"/>
          </a:bodyPr>
          <a:lstStyle>
            <a:lvl1pPr eaLnBrk="1" hangingPunct="1">
              <a:defRPr sz="3275" b="0" i="0">
                <a:solidFill>
                  <a:srgbClr val="363A92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000" b="1" dirty="0">
                <a:latin typeface="+mn-lt"/>
              </a:rPr>
              <a:t>Potential Funding Opportunities &amp; Sources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+mn-lt"/>
              </a:rPr>
              <a:t>Fáilte Ireland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000" dirty="0">
                <a:latin typeface="+mn-lt"/>
              </a:rPr>
              <a:t>Conservation Grants (DHLGH)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+mn-lt"/>
              </a:rPr>
              <a:t>THRIVE (Town Centre First Heritage Revival Scheme) European Regional Development Fund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000" dirty="0">
                <a:latin typeface="+mn-lt"/>
              </a:rPr>
              <a:t>SDCC levies &amp; reserves</a:t>
            </a:r>
            <a:endParaRPr lang="en-US" sz="2000" dirty="0">
              <a:latin typeface="+mn-lt"/>
            </a:endParaRPr>
          </a:p>
          <a:p>
            <a:pPr>
              <a:spcAft>
                <a:spcPts val="600"/>
              </a:spcAft>
            </a:pPr>
            <a:endParaRPr lang="en-US" sz="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11494100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3647</TotalTime>
  <Words>676</Words>
  <Application>Microsoft Office PowerPoint</Application>
  <PresentationFormat>Widescreen</PresentationFormat>
  <Paragraphs>98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Wingdings</vt:lpstr>
      <vt:lpstr>SDCC Master</vt:lpstr>
      <vt:lpstr>Lucan House &amp; Demesne Masterplan</vt:lpstr>
      <vt:lpstr>Lucan House &amp; Demesne Masterplan</vt:lpstr>
      <vt:lpstr>Strategic Approach</vt:lpstr>
      <vt:lpstr>Community Involvement</vt:lpstr>
      <vt:lpstr>Lucan House</vt:lpstr>
      <vt:lpstr>The Stables</vt:lpstr>
      <vt:lpstr>Bath House &amp; Gate Lodges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Colm Ward</cp:lastModifiedBy>
  <cp:revision>7</cp:revision>
  <dcterms:created xsi:type="dcterms:W3CDTF">2025-05-27T21:24:40Z</dcterms:created>
  <dcterms:modified xsi:type="dcterms:W3CDTF">2025-06-05T08:29:38Z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