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4" r:id="rId3"/>
    <p:sldId id="278" r:id="rId4"/>
    <p:sldId id="275" r:id="rId5"/>
    <p:sldId id="282" r:id="rId6"/>
    <p:sldId id="279" r:id="rId7"/>
    <p:sldId id="281" r:id="rId8"/>
    <p:sldId id="274" r:id="rId9"/>
  </p:sldIdLst>
  <p:sldSz cx="12192000" cy="6858000"/>
  <p:notesSz cx="9940925" cy="6808788"/>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A92"/>
    <a:srgbClr val="271B5B"/>
    <a:srgbClr val="52534D"/>
    <a:srgbClr val="C7E634"/>
    <a:srgbClr val="8AD6F7"/>
    <a:srgbClr val="52534C"/>
    <a:srgbClr val="535555"/>
    <a:srgbClr val="FFF689"/>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24F98-867E-4F97-AE01-7AF9E4F9EEEF}" v="1" dt="2025-06-05T09:57:51.53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1" autoAdjust="0"/>
  </p:normalViewPr>
  <p:slideViewPr>
    <p:cSldViewPr>
      <p:cViewPr varScale="1">
        <p:scale>
          <a:sx n="50" d="100"/>
          <a:sy n="50" d="100"/>
        </p:scale>
        <p:origin x="1284" y="264"/>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943" cy="341204"/>
          </a:xfrm>
          <a:prstGeom prst="rect">
            <a:avLst/>
          </a:prstGeom>
        </p:spPr>
        <p:txBody>
          <a:bodyPr vert="horz" lIns="48756" tIns="24378" rIns="48756" bIns="24378" rtlCol="0"/>
          <a:lstStyle>
            <a:lvl1pPr algn="l">
              <a:defRPr sz="600"/>
            </a:lvl1pPr>
          </a:lstStyle>
          <a:p>
            <a:endParaRPr lang="en-US"/>
          </a:p>
        </p:txBody>
      </p:sp>
      <p:sp>
        <p:nvSpPr>
          <p:cNvPr id="3" name="Date Placeholder 2"/>
          <p:cNvSpPr>
            <a:spLocks noGrp="1"/>
          </p:cNvSpPr>
          <p:nvPr>
            <p:ph type="dt" idx="1"/>
          </p:nvPr>
        </p:nvSpPr>
        <p:spPr>
          <a:xfrm>
            <a:off x="5630627" y="0"/>
            <a:ext cx="4307943" cy="341204"/>
          </a:xfrm>
          <a:prstGeom prst="rect">
            <a:avLst/>
          </a:prstGeom>
        </p:spPr>
        <p:txBody>
          <a:bodyPr vert="horz" lIns="48756" tIns="24378" rIns="48756" bIns="24378" rtlCol="0"/>
          <a:lstStyle>
            <a:lvl1pPr algn="r">
              <a:defRPr sz="600"/>
            </a:lvl1pPr>
          </a:lstStyle>
          <a:p>
            <a:fld id="{9F6A2F78-8593-D34B-A54B-A913B4ADD88D}" type="datetimeFigureOut">
              <a:rPr lang="en-US" smtClean="0"/>
              <a:t>6/5/2025</a:t>
            </a:fld>
            <a:endParaRPr lang="en-US"/>
          </a:p>
        </p:txBody>
      </p:sp>
      <p:sp>
        <p:nvSpPr>
          <p:cNvPr id="4" name="Slide Image Placeholder 3"/>
          <p:cNvSpPr>
            <a:spLocks noGrp="1" noRot="1" noChangeAspect="1"/>
          </p:cNvSpPr>
          <p:nvPr>
            <p:ph type="sldImg" idx="2"/>
          </p:nvPr>
        </p:nvSpPr>
        <p:spPr>
          <a:xfrm>
            <a:off x="2927350" y="850900"/>
            <a:ext cx="4086225" cy="2298700"/>
          </a:xfrm>
          <a:prstGeom prst="rect">
            <a:avLst/>
          </a:prstGeom>
          <a:noFill/>
          <a:ln w="12700">
            <a:solidFill>
              <a:prstClr val="black"/>
            </a:solidFill>
          </a:ln>
        </p:spPr>
        <p:txBody>
          <a:bodyPr vert="horz" lIns="48756" tIns="24378" rIns="48756" bIns="24378" rtlCol="0" anchor="ctr"/>
          <a:lstStyle/>
          <a:p>
            <a:endParaRPr lang="en-US"/>
          </a:p>
        </p:txBody>
      </p:sp>
      <p:sp>
        <p:nvSpPr>
          <p:cNvPr id="5" name="Notes Placeholder 4"/>
          <p:cNvSpPr>
            <a:spLocks noGrp="1"/>
          </p:cNvSpPr>
          <p:nvPr>
            <p:ph type="body" sz="quarter" idx="3"/>
          </p:nvPr>
        </p:nvSpPr>
        <p:spPr>
          <a:xfrm>
            <a:off x="993779" y="3276324"/>
            <a:ext cx="7953368" cy="2681844"/>
          </a:xfrm>
          <a:prstGeom prst="rect">
            <a:avLst/>
          </a:prstGeom>
        </p:spPr>
        <p:txBody>
          <a:bodyPr vert="horz" lIns="48756" tIns="24378" rIns="48756" bIns="24378"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6467584"/>
            <a:ext cx="4307943" cy="341204"/>
          </a:xfrm>
          <a:prstGeom prst="rect">
            <a:avLst/>
          </a:prstGeom>
        </p:spPr>
        <p:txBody>
          <a:bodyPr vert="horz" lIns="48756" tIns="24378" rIns="48756" bIns="24378" rtlCol="0" anchor="b"/>
          <a:lstStyle>
            <a:lvl1pPr algn="l">
              <a:defRPr sz="600"/>
            </a:lvl1pPr>
          </a:lstStyle>
          <a:p>
            <a:endParaRPr lang="en-US"/>
          </a:p>
        </p:txBody>
      </p:sp>
      <p:sp>
        <p:nvSpPr>
          <p:cNvPr id="7" name="Slide Number Placeholder 6"/>
          <p:cNvSpPr>
            <a:spLocks noGrp="1"/>
          </p:cNvSpPr>
          <p:nvPr>
            <p:ph type="sldNum" sz="quarter" idx="5"/>
          </p:nvPr>
        </p:nvSpPr>
        <p:spPr>
          <a:xfrm>
            <a:off x="5630627" y="6467584"/>
            <a:ext cx="4307943" cy="341204"/>
          </a:xfrm>
          <a:prstGeom prst="rect">
            <a:avLst/>
          </a:prstGeom>
        </p:spPr>
        <p:txBody>
          <a:bodyPr vert="horz" lIns="48756" tIns="24378" rIns="48756" bIns="24378" rtlCol="0" anchor="b"/>
          <a:lstStyle>
            <a:lvl1pPr algn="r">
              <a:defRPr sz="6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439816" y="2566762"/>
            <a:ext cx="7416824" cy="2215991"/>
          </a:xfrm>
        </p:spPr>
        <p:txBody>
          <a:bodyPr/>
          <a:lstStyle/>
          <a:p>
            <a:pPr>
              <a:lnSpc>
                <a:spcPct val="100000"/>
              </a:lnSpc>
              <a:spcBef>
                <a:spcPts val="600"/>
              </a:spcBef>
              <a:spcAft>
                <a:spcPts val="600"/>
              </a:spcAft>
            </a:pPr>
            <a:r>
              <a:rPr lang="en-US" sz="4800" dirty="0"/>
              <a:t>Anti-Social Behaviour </a:t>
            </a:r>
            <a:br>
              <a:rPr lang="en-US" sz="4800" dirty="0"/>
            </a:br>
            <a:r>
              <a:rPr lang="en-US" sz="4800" dirty="0"/>
              <a:t>Strategy 2025-29</a:t>
            </a:r>
            <a:br>
              <a:rPr lang="en-US" sz="4800" dirty="0"/>
            </a:br>
            <a:endParaRPr lang="en-US" sz="4800" dirty="0"/>
          </a:p>
        </p:txBody>
      </p:sp>
      <p:sp>
        <p:nvSpPr>
          <p:cNvPr id="7" name="Text Placeholder 3">
            <a:extLst>
              <a:ext uri="{FF2B5EF4-FFF2-40B4-BE49-F238E27FC236}">
                <a16:creationId xmlns:a16="http://schemas.microsoft.com/office/drawing/2014/main" id="{17C1DDC6-8E27-FF2F-7811-68EF81D462A7}"/>
              </a:ext>
            </a:extLst>
          </p:cNvPr>
          <p:cNvSpPr txBox="1">
            <a:spLocks/>
          </p:cNvSpPr>
          <p:nvPr/>
        </p:nvSpPr>
        <p:spPr>
          <a:xfrm>
            <a:off x="4454330" y="5520711"/>
            <a:ext cx="5809903" cy="1080120"/>
          </a:xfrm>
          <a:prstGeom prst="rect">
            <a:avLst/>
          </a:prstGeom>
        </p:spPr>
        <p:txBody>
          <a:bodyPr vert="horz" lIns="0" tIns="0" rIns="0" bIns="0" rtlCol="0">
            <a:normAutofit fontScale="92500"/>
          </a:bodyPr>
          <a:lstStyle>
            <a:lvl1pPr marL="0" eaLnBrk="1" hangingPunct="1">
              <a:defRPr sz="1940" b="1">
                <a:solidFill>
                  <a:schemeClr val="bg1"/>
                </a:solidFill>
                <a:latin typeface="+mn-lt"/>
                <a:ea typeface="+mn-ea"/>
                <a:cs typeface="Arial" panose="020B0604020202020204" pitchFamily="34" charset="0"/>
              </a:defRPr>
            </a:lvl1pPr>
            <a:lvl2pPr marL="277246" eaLnBrk="1" hangingPunct="1">
              <a:defRPr sz="1698">
                <a:solidFill>
                  <a:schemeClr val="bg1"/>
                </a:solidFill>
                <a:latin typeface="Arial" panose="020B0604020202020204" pitchFamily="34" charset="0"/>
                <a:ea typeface="+mn-ea"/>
                <a:cs typeface="Arial" panose="020B0604020202020204" pitchFamily="34" charset="0"/>
              </a:defRPr>
            </a:lvl2pPr>
            <a:lvl3pPr marL="554492" eaLnBrk="1" hangingPunct="1">
              <a:defRPr sz="1698">
                <a:solidFill>
                  <a:schemeClr val="bg1"/>
                </a:solidFill>
                <a:latin typeface="Arial" panose="020B0604020202020204" pitchFamily="34" charset="0"/>
                <a:ea typeface="+mn-ea"/>
                <a:cs typeface="Arial" panose="020B0604020202020204" pitchFamily="34" charset="0"/>
              </a:defRPr>
            </a:lvl3pPr>
            <a:lvl4pPr marL="831738" eaLnBrk="1" hangingPunct="1">
              <a:defRPr sz="1698">
                <a:solidFill>
                  <a:schemeClr val="bg1"/>
                </a:solidFill>
                <a:latin typeface="Arial" panose="020B0604020202020204" pitchFamily="34" charset="0"/>
                <a:ea typeface="+mn-ea"/>
                <a:cs typeface="Arial" panose="020B0604020202020204" pitchFamily="34" charset="0"/>
              </a:defRPr>
            </a:lvl4pPr>
            <a:lvl5pPr marL="1108984" eaLnBrk="1" hangingPunct="1">
              <a:defRPr sz="1698">
                <a:solidFill>
                  <a:schemeClr val="bg1"/>
                </a:solidFill>
                <a:latin typeface="Arial" panose="020B0604020202020204" pitchFamily="34" charset="0"/>
                <a:ea typeface="+mn-ea"/>
                <a:cs typeface="Arial" panose="020B0604020202020204" pitchFamily="34" charset="0"/>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nSpc>
                <a:spcPct val="150000"/>
              </a:lnSpc>
            </a:pPr>
            <a:r>
              <a:rPr lang="en-US" sz="2400" dirty="0"/>
              <a:t>Meeting of South Dublin County Council</a:t>
            </a:r>
          </a:p>
          <a:p>
            <a:pPr>
              <a:lnSpc>
                <a:spcPct val="150000"/>
              </a:lnSpc>
            </a:pPr>
            <a:r>
              <a:rPr lang="en-US" sz="2400" dirty="0"/>
              <a:t>9</a:t>
            </a:r>
            <a:r>
              <a:rPr lang="en-US" sz="2400" baseline="30000" dirty="0"/>
              <a:t>th</a:t>
            </a:r>
            <a:r>
              <a:rPr lang="en-US" sz="2400" dirty="0"/>
              <a:t> June 2025</a:t>
            </a:r>
          </a:p>
        </p:txBody>
      </p:sp>
    </p:spTree>
    <p:extLst>
      <p:ext uri="{BB962C8B-B14F-4D97-AF65-F5344CB8AC3E}">
        <p14:creationId xmlns:p14="http://schemas.microsoft.com/office/powerpoint/2010/main" val="19305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A3C8-F04B-90C7-480B-DC16A8EF910E}"/>
              </a:ext>
            </a:extLst>
          </p:cNvPr>
          <p:cNvSpPr>
            <a:spLocks noGrp="1"/>
          </p:cNvSpPr>
          <p:nvPr>
            <p:ph type="title"/>
          </p:nvPr>
        </p:nvSpPr>
        <p:spPr>
          <a:xfrm>
            <a:off x="263352" y="215607"/>
            <a:ext cx="6920453" cy="856798"/>
          </a:xfrm>
        </p:spPr>
        <p:txBody>
          <a:bodyPr anchor="ctr">
            <a:normAutofit fontScale="90000"/>
          </a:bodyPr>
          <a:lstStyle/>
          <a:p>
            <a:r>
              <a:rPr lang="en-US" b="1" dirty="0">
                <a:latin typeface="+mj-lt"/>
              </a:rPr>
              <a:t>Alignment with Corporate Plan 2025-29</a:t>
            </a:r>
          </a:p>
        </p:txBody>
      </p:sp>
      <p:sp>
        <p:nvSpPr>
          <p:cNvPr id="3" name="Text Placeholder 2">
            <a:extLst>
              <a:ext uri="{FF2B5EF4-FFF2-40B4-BE49-F238E27FC236}">
                <a16:creationId xmlns:a16="http://schemas.microsoft.com/office/drawing/2014/main" id="{DAB417D1-6888-D215-EAA1-36389A87391A}"/>
              </a:ext>
            </a:extLst>
          </p:cNvPr>
          <p:cNvSpPr>
            <a:spLocks noGrp="1"/>
          </p:cNvSpPr>
          <p:nvPr>
            <p:ph type="body" idx="1"/>
          </p:nvPr>
        </p:nvSpPr>
        <p:spPr>
          <a:xfrm>
            <a:off x="335361" y="1196753"/>
            <a:ext cx="7056784" cy="4896544"/>
          </a:xfrm>
        </p:spPr>
        <p:txBody>
          <a:bodyPr>
            <a:normAutofit fontScale="92500"/>
          </a:bodyPr>
          <a:lstStyle/>
          <a:p>
            <a:pPr>
              <a:spcBef>
                <a:spcPts val="600"/>
              </a:spcBef>
              <a:spcAft>
                <a:spcPts val="1200"/>
              </a:spcAft>
              <a:buNone/>
            </a:pPr>
            <a:r>
              <a:rPr lang="en-GB" sz="2800" dirty="0">
                <a:effectLst/>
                <a:ea typeface="Times New Roman" panose="02020603050405020304" pitchFamily="18" charset="0"/>
                <a:cs typeface="Calibri" panose="020F0502020204030204" pitchFamily="34" charset="0"/>
              </a:rPr>
              <a:t>It is critical for </a:t>
            </a:r>
            <a:r>
              <a:rPr lang="en-GB" sz="2800" dirty="0">
                <a:ea typeface="Times New Roman" panose="02020603050405020304" pitchFamily="18" charset="0"/>
                <a:cs typeface="Calibri" panose="020F0502020204030204" pitchFamily="34" charset="0"/>
              </a:rPr>
              <a:t>successful </a:t>
            </a:r>
            <a:r>
              <a:rPr lang="en-GB" sz="2800" b="1" dirty="0">
                <a:effectLst/>
                <a:ea typeface="Times New Roman" panose="02020603050405020304" pitchFamily="18" charset="0"/>
                <a:cs typeface="Calibri" panose="020F0502020204030204" pitchFamily="34" charset="0"/>
              </a:rPr>
              <a:t>management of over 10,800 social housing tenancies </a:t>
            </a:r>
            <a:r>
              <a:rPr lang="en-GB" sz="2800" dirty="0">
                <a:effectLst/>
                <a:ea typeface="Times New Roman" panose="02020603050405020304" pitchFamily="18" charset="0"/>
                <a:cs typeface="Calibri" panose="020F0502020204030204" pitchFamily="34" charset="0"/>
              </a:rPr>
              <a:t>that our anti-social behaviour strategy is aligned to key corporate goals:</a:t>
            </a:r>
          </a:p>
          <a:p>
            <a:pPr>
              <a:spcBef>
                <a:spcPts val="600"/>
              </a:spcBef>
              <a:spcAft>
                <a:spcPts val="1200"/>
              </a:spcAft>
              <a:buNone/>
            </a:pPr>
            <a:r>
              <a:rPr lang="en-GB" sz="2800" b="1" dirty="0">
                <a:effectLst/>
                <a:ea typeface="Times New Roman" panose="02020603050405020304" pitchFamily="18" charset="0"/>
                <a:cs typeface="Calibri" panose="020F0502020204030204" pitchFamily="34" charset="0"/>
              </a:rPr>
              <a:t>Quality Housing: </a:t>
            </a:r>
            <a:r>
              <a:rPr lang="en-GB" sz="2800" dirty="0">
                <a:effectLst/>
                <a:ea typeface="Times New Roman" panose="02020603050405020304" pitchFamily="18" charset="0"/>
                <a:cs typeface="Calibri" panose="020F0502020204030204" pitchFamily="34" charset="0"/>
              </a:rPr>
              <a:t>provide quality social &amp; affordable homes for everyone who needs them</a:t>
            </a:r>
            <a:endParaRPr lang="en-IE" sz="2800" dirty="0">
              <a:effectLst/>
              <a:ea typeface="Times New Roman" panose="02020603050405020304" pitchFamily="18" charset="0"/>
            </a:endParaRPr>
          </a:p>
          <a:p>
            <a:pPr>
              <a:spcBef>
                <a:spcPts val="600"/>
              </a:spcBef>
              <a:spcAft>
                <a:spcPts val="1200"/>
              </a:spcAft>
              <a:buNone/>
            </a:pPr>
            <a:r>
              <a:rPr lang="en-GB" sz="2800" b="1" dirty="0">
                <a:effectLst/>
                <a:ea typeface="Times New Roman" panose="02020603050405020304" pitchFamily="18" charset="0"/>
                <a:cs typeface="Calibri" panose="020F0502020204030204" pitchFamily="34" charset="0"/>
              </a:rPr>
              <a:t>Connect Communities &amp; Citizens: </a:t>
            </a:r>
            <a:r>
              <a:rPr lang="en-GB" sz="2800" dirty="0">
                <a:effectLst/>
                <a:ea typeface="Times New Roman" panose="02020603050405020304" pitchFamily="18" charset="0"/>
                <a:cs typeface="Calibri" panose="020F0502020204030204" pitchFamily="34" charset="0"/>
              </a:rPr>
              <a:t>support our communities to be integrated, inclusive &amp; safe</a:t>
            </a:r>
            <a:endParaRPr lang="en-IE" sz="2800" dirty="0">
              <a:effectLst/>
              <a:ea typeface="Times New Roman" panose="02020603050405020304" pitchFamily="18" charset="0"/>
            </a:endParaRPr>
          </a:p>
          <a:p>
            <a:pPr>
              <a:spcBef>
                <a:spcPts val="600"/>
              </a:spcBef>
              <a:spcAft>
                <a:spcPts val="1200"/>
              </a:spcAft>
              <a:buNone/>
            </a:pPr>
            <a:r>
              <a:rPr lang="en-GB" sz="2800" b="1" dirty="0">
                <a:effectLst/>
                <a:ea typeface="Times New Roman" panose="02020603050405020304" pitchFamily="18" charset="0"/>
                <a:cs typeface="Calibri" panose="020F0502020204030204" pitchFamily="34" charset="0"/>
              </a:rPr>
              <a:t>Citizen –first: </a:t>
            </a:r>
            <a:r>
              <a:rPr lang="en-GB" sz="2800" dirty="0">
                <a:effectLst/>
                <a:ea typeface="Times New Roman" panose="02020603050405020304" pitchFamily="18" charset="0"/>
                <a:cs typeface="Calibri" panose="020F0502020204030204" pitchFamily="34" charset="0"/>
              </a:rPr>
              <a:t>be a citizen centred organisation</a:t>
            </a:r>
            <a:endParaRPr lang="en-US" sz="1600" dirty="0"/>
          </a:p>
        </p:txBody>
      </p:sp>
      <p:pic>
        <p:nvPicPr>
          <p:cNvPr id="8" name="Picture Placeholder 7" descr="A building with many windows&#10;&#10;AI-generated content may be incorrect.">
            <a:extLst>
              <a:ext uri="{FF2B5EF4-FFF2-40B4-BE49-F238E27FC236}">
                <a16:creationId xmlns:a16="http://schemas.microsoft.com/office/drawing/2014/main" id="{686B2113-C453-4961-6672-14DC0827AA32}"/>
              </a:ext>
            </a:extLst>
          </p:cNvPr>
          <p:cNvPicPr>
            <a:picLocks noGrp="1" noChangeAspect="1"/>
          </p:cNvPicPr>
          <p:nvPr>
            <p:ph type="pic" sz="quarter" idx="10"/>
          </p:nvPr>
        </p:nvPicPr>
        <p:blipFill>
          <a:blip r:embed="rId2"/>
          <a:srcRect l="7810" r="7809" b="-1"/>
          <a:stretch>
            <a:fillRect/>
          </a:stretch>
        </p:blipFill>
        <p:spPr>
          <a:xfrm>
            <a:off x="7536159" y="1072405"/>
            <a:ext cx="4320481" cy="5020891"/>
          </a:xfrm>
          <a:noFill/>
        </p:spPr>
      </p:pic>
    </p:spTree>
    <p:extLst>
      <p:ext uri="{BB962C8B-B14F-4D97-AF65-F5344CB8AC3E}">
        <p14:creationId xmlns:p14="http://schemas.microsoft.com/office/powerpoint/2010/main" val="128840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A3C8-F04B-90C7-480B-DC16A8EF910E}"/>
              </a:ext>
            </a:extLst>
          </p:cNvPr>
          <p:cNvSpPr>
            <a:spLocks noGrp="1"/>
          </p:cNvSpPr>
          <p:nvPr>
            <p:ph type="title"/>
          </p:nvPr>
        </p:nvSpPr>
        <p:spPr>
          <a:xfrm>
            <a:off x="483652" y="256545"/>
            <a:ext cx="6743657" cy="856798"/>
          </a:xfrm>
        </p:spPr>
        <p:txBody>
          <a:bodyPr>
            <a:normAutofit/>
          </a:bodyPr>
          <a:lstStyle/>
          <a:p>
            <a:r>
              <a:rPr lang="en-IE" sz="3600" b="1" kern="0" dirty="0">
                <a:effectLst/>
                <a:latin typeface="+mj-lt"/>
                <a:ea typeface="Times New Roman" panose="02020603050405020304" pitchFamily="18" charset="0"/>
                <a:cs typeface="Calibri" panose="020F0502020204030204" pitchFamily="34" charset="0"/>
              </a:rPr>
              <a:t>Legislation and Our </a:t>
            </a:r>
            <a:r>
              <a:rPr lang="en-IE" sz="3600" b="1" dirty="0">
                <a:latin typeface="+mj-lt"/>
                <a:ea typeface="Times New Roman" panose="02020603050405020304" pitchFamily="18" charset="0"/>
                <a:cs typeface="Calibri" panose="020F0502020204030204" pitchFamily="34" charset="0"/>
              </a:rPr>
              <a:t>Approach </a:t>
            </a:r>
            <a:endParaRPr lang="en-US" dirty="0">
              <a:latin typeface="+mj-lt"/>
            </a:endParaRPr>
          </a:p>
        </p:txBody>
      </p:sp>
      <p:sp>
        <p:nvSpPr>
          <p:cNvPr id="3" name="Text Placeholder 2">
            <a:extLst>
              <a:ext uri="{FF2B5EF4-FFF2-40B4-BE49-F238E27FC236}">
                <a16:creationId xmlns:a16="http://schemas.microsoft.com/office/drawing/2014/main" id="{DAB417D1-6888-D215-EAA1-36389A87391A}"/>
              </a:ext>
            </a:extLst>
          </p:cNvPr>
          <p:cNvSpPr>
            <a:spLocks noGrp="1"/>
          </p:cNvSpPr>
          <p:nvPr>
            <p:ph type="body" idx="1"/>
          </p:nvPr>
        </p:nvSpPr>
        <p:spPr>
          <a:xfrm>
            <a:off x="504470" y="1328502"/>
            <a:ext cx="6023578" cy="4844554"/>
          </a:xfrm>
        </p:spPr>
        <p:txBody>
          <a:bodyPr>
            <a:normAutofit fontScale="92500" lnSpcReduction="20000"/>
          </a:bodyPr>
          <a:lstStyle/>
          <a:p>
            <a:pPr lvl="0"/>
            <a:r>
              <a:rPr lang="en-IE" sz="2400" dirty="0">
                <a:ea typeface="Times New Roman" panose="02020603050405020304" pitchFamily="18" charset="0"/>
                <a:cs typeface="Calibri" panose="020F0502020204030204" pitchFamily="34" charset="0"/>
              </a:rPr>
              <a:t>Legislation </a:t>
            </a:r>
            <a:r>
              <a:rPr lang="en-GB" sz="2400" dirty="0">
                <a:ea typeface="Times New Roman" panose="02020603050405020304" pitchFamily="18" charset="0"/>
                <a:cs typeface="Calibri" panose="020F0502020204030204" pitchFamily="34" charset="0"/>
              </a:rPr>
              <a:t>/ Definition</a:t>
            </a:r>
          </a:p>
          <a:p>
            <a:pPr lvl="0"/>
            <a:r>
              <a:rPr lang="en-GB" sz="1900" dirty="0">
                <a:ea typeface="Times New Roman" panose="02020603050405020304" pitchFamily="18" charset="0"/>
                <a:cs typeface="Calibri" panose="020F0502020204030204" pitchFamily="34" charset="0"/>
              </a:rPr>
              <a:t>Housing (Miscellaneous Provisions) Act 2014 </a:t>
            </a:r>
          </a:p>
          <a:p>
            <a:pPr lvl="0"/>
            <a:r>
              <a:rPr lang="en-GB" sz="2400" dirty="0">
                <a:ea typeface="Times New Roman" panose="02020603050405020304" pitchFamily="18" charset="0"/>
                <a:cs typeface="Calibri" panose="020F0502020204030204" pitchFamily="34" charset="0"/>
              </a:rPr>
              <a:t>‘Any behaviour which causes or is likely to cause any significant or persistent danger, injury, damage, alarm, loss or fear to any person living, working or otherwise lawfully in or in the vicinity of a house provided by a housing authority’</a:t>
            </a:r>
            <a:endParaRPr lang="en-IE" sz="2400" dirty="0">
              <a:effectLst/>
              <a:ea typeface="Times New Roman" panose="02020603050405020304" pitchFamily="18" charset="0"/>
            </a:endParaRPr>
          </a:p>
          <a:p>
            <a:pPr marL="457200" indent="-457200">
              <a:buFont typeface="Wingdings" panose="05000000000000000000" pitchFamily="2" charset="2"/>
              <a:buChar char="Ø"/>
            </a:pPr>
            <a:r>
              <a:rPr lang="en-GB" sz="2400" dirty="0">
                <a:effectLst/>
                <a:ea typeface="Times New Roman" panose="02020603050405020304" pitchFamily="18" charset="0"/>
                <a:cs typeface="Calibri" panose="020F0502020204030204" pitchFamily="34" charset="0"/>
              </a:rPr>
              <a:t>Categorisation of ASB Complaints- A, B, C</a:t>
            </a:r>
          </a:p>
          <a:p>
            <a:pPr marL="457200" indent="-457200">
              <a:buFont typeface="Wingdings" panose="05000000000000000000" pitchFamily="2" charset="2"/>
              <a:buChar char="Ø"/>
            </a:pPr>
            <a:r>
              <a:rPr lang="en-GB" sz="2400" dirty="0">
                <a:ea typeface="Times New Roman" panose="02020603050405020304" pitchFamily="18" charset="0"/>
                <a:cs typeface="Calibri" panose="020F0502020204030204" pitchFamily="34" charset="0"/>
              </a:rPr>
              <a:t>Investigation &amp; management of complaints</a:t>
            </a:r>
            <a:endParaRPr lang="en-IE" sz="2400" dirty="0">
              <a:effectLst/>
              <a:ea typeface="Times New Roman" panose="02020603050405020304" pitchFamily="18" charset="0"/>
            </a:endParaRPr>
          </a:p>
          <a:p>
            <a:pPr marL="457200" lvl="0" indent="-457200">
              <a:buFont typeface="Wingdings" panose="05000000000000000000" pitchFamily="2" charset="2"/>
              <a:buChar char="Ø"/>
            </a:pPr>
            <a:r>
              <a:rPr lang="en-IE" sz="2400" dirty="0">
                <a:effectLst/>
                <a:ea typeface="Times New Roman" panose="02020603050405020304" pitchFamily="18" charset="0"/>
              </a:rPr>
              <a:t>Inter-agency cooperation</a:t>
            </a:r>
          </a:p>
          <a:p>
            <a:pPr marL="457200" lvl="0" indent="-457200">
              <a:buFont typeface="Wingdings" panose="05000000000000000000" pitchFamily="2" charset="2"/>
              <a:buChar char="Ø"/>
            </a:pPr>
            <a:r>
              <a:rPr lang="en-IE" sz="2400" dirty="0">
                <a:ea typeface="Times New Roman" panose="02020603050405020304" pitchFamily="18" charset="0"/>
                <a:cs typeface="Calibri" panose="020F0502020204030204" pitchFamily="34" charset="0"/>
              </a:rPr>
              <a:t>Principles- Our Human Rights &amp; Equality Duty</a:t>
            </a:r>
          </a:p>
          <a:p>
            <a:pPr lvl="0"/>
            <a:r>
              <a:rPr lang="en-IE" sz="2400" dirty="0">
                <a:solidFill>
                  <a:srgbClr val="FF0000"/>
                </a:solidFill>
                <a:cs typeface="Calibri" panose="020F0502020204030204" pitchFamily="34" charset="0"/>
              </a:rPr>
              <a:t> </a:t>
            </a:r>
            <a:endParaRPr lang="en-US" sz="1400" dirty="0">
              <a:solidFill>
                <a:srgbClr val="FF0000"/>
              </a:solidFill>
            </a:endParaRPr>
          </a:p>
        </p:txBody>
      </p:sp>
      <p:pic>
        <p:nvPicPr>
          <p:cNvPr id="8" name="Picture Placeholder 7">
            <a:extLst>
              <a:ext uri="{FF2B5EF4-FFF2-40B4-BE49-F238E27FC236}">
                <a16:creationId xmlns:a16="http://schemas.microsoft.com/office/drawing/2014/main" id="{1EA7B233-DA6C-7758-9F6D-CBFA3D29D106}"/>
              </a:ext>
            </a:extLst>
          </p:cNvPr>
          <p:cNvPicPr>
            <a:picLocks noGrp="1" noChangeAspect="1"/>
          </p:cNvPicPr>
          <p:nvPr>
            <p:ph type="pic" sz="quarter" idx="10"/>
          </p:nvPr>
        </p:nvPicPr>
        <p:blipFill>
          <a:blip r:embed="rId2"/>
          <a:srcRect l="10240" r="10240"/>
          <a:stretch/>
        </p:blipFill>
        <p:spPr>
          <a:xfrm>
            <a:off x="6528048" y="1328502"/>
            <a:ext cx="5159127" cy="4511442"/>
          </a:xfrm>
        </p:spPr>
      </p:pic>
    </p:spTree>
    <p:extLst>
      <p:ext uri="{BB962C8B-B14F-4D97-AF65-F5344CB8AC3E}">
        <p14:creationId xmlns:p14="http://schemas.microsoft.com/office/powerpoint/2010/main" val="427547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B802F-5556-4F42-89CD-0CE67796C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0AF1E-49CA-F7BE-359E-F91C418F9A22}"/>
              </a:ext>
            </a:extLst>
          </p:cNvPr>
          <p:cNvSpPr>
            <a:spLocks noGrp="1"/>
          </p:cNvSpPr>
          <p:nvPr>
            <p:ph type="title"/>
          </p:nvPr>
        </p:nvSpPr>
        <p:spPr>
          <a:xfrm>
            <a:off x="551384" y="192289"/>
            <a:ext cx="9152701" cy="856798"/>
          </a:xfrm>
        </p:spPr>
        <p:txBody>
          <a:bodyPr anchor="ctr">
            <a:noAutofit/>
          </a:bodyPr>
          <a:lstStyle/>
          <a:p>
            <a:r>
              <a:rPr lang="en-IE" sz="3200" b="1" kern="0" dirty="0">
                <a:effectLst/>
                <a:latin typeface="+mj-lt"/>
                <a:ea typeface="Times New Roman" panose="02020603050405020304" pitchFamily="18" charset="0"/>
                <a:cs typeface="Calibri" panose="020F0502020204030204" pitchFamily="34" charset="0"/>
              </a:rPr>
              <a:t>ASB </a:t>
            </a:r>
            <a:r>
              <a:rPr lang="en-IE" sz="3200" b="1" dirty="0">
                <a:latin typeface="+mj-lt"/>
                <a:ea typeface="Times New Roman" panose="02020603050405020304" pitchFamily="18" charset="0"/>
                <a:cs typeface="Calibri" panose="020F0502020204030204" pitchFamily="34" charset="0"/>
              </a:rPr>
              <a:t>S</a:t>
            </a:r>
            <a:r>
              <a:rPr lang="en-IE" sz="3200" b="1" kern="0" dirty="0">
                <a:effectLst/>
                <a:latin typeface="+mj-lt"/>
                <a:ea typeface="Times New Roman" panose="02020603050405020304" pitchFamily="18" charset="0"/>
                <a:cs typeface="Calibri" panose="020F0502020204030204" pitchFamily="34" charset="0"/>
              </a:rPr>
              <a:t>trategy </a:t>
            </a:r>
            <a:r>
              <a:rPr lang="en-IE" sz="3200" b="1" dirty="0">
                <a:latin typeface="+mj-lt"/>
                <a:ea typeface="Times New Roman" panose="02020603050405020304" pitchFamily="18" charset="0"/>
                <a:cs typeface="Calibri" panose="020F0502020204030204" pitchFamily="34" charset="0"/>
              </a:rPr>
              <a:t>C</a:t>
            </a:r>
            <a:r>
              <a:rPr lang="en-IE" sz="3200" b="1" kern="0" dirty="0">
                <a:effectLst/>
                <a:latin typeface="+mj-lt"/>
                <a:ea typeface="Times New Roman" panose="02020603050405020304" pitchFamily="18" charset="0"/>
                <a:cs typeface="Calibri" panose="020F0502020204030204" pitchFamily="34" charset="0"/>
              </a:rPr>
              <a:t>ommitments</a:t>
            </a:r>
            <a:endParaRPr lang="en-US" sz="3200" b="1" dirty="0">
              <a:latin typeface="+mj-lt"/>
            </a:endParaRPr>
          </a:p>
        </p:txBody>
      </p:sp>
      <p:sp>
        <p:nvSpPr>
          <p:cNvPr id="3" name="Text Placeholder 2">
            <a:extLst>
              <a:ext uri="{FF2B5EF4-FFF2-40B4-BE49-F238E27FC236}">
                <a16:creationId xmlns:a16="http://schemas.microsoft.com/office/drawing/2014/main" id="{446367DF-DA8E-7B57-8BF6-E06621659B79}"/>
              </a:ext>
            </a:extLst>
          </p:cNvPr>
          <p:cNvSpPr>
            <a:spLocks noGrp="1"/>
          </p:cNvSpPr>
          <p:nvPr>
            <p:ph type="body" idx="1"/>
          </p:nvPr>
        </p:nvSpPr>
        <p:spPr>
          <a:xfrm>
            <a:off x="443372" y="1196752"/>
            <a:ext cx="11305256" cy="5040560"/>
          </a:xfrm>
        </p:spPr>
        <p:txBody>
          <a:bodyPr>
            <a:normAutofit/>
          </a:bodyPr>
          <a:lstStyle/>
          <a:p>
            <a:pPr marL="625475" lvl="0" indent="-538163">
              <a:buFont typeface="+mj-lt"/>
              <a:buAutoNum type="arabicPeriod"/>
            </a:pPr>
            <a:r>
              <a:rPr lang="en-IE" sz="2400" dirty="0">
                <a:effectLst/>
                <a:ea typeface="Times New Roman" panose="02020603050405020304" pitchFamily="18" charset="0"/>
                <a:cs typeface="Calibri" panose="020F0502020204030204" pitchFamily="34" charset="0"/>
              </a:rPr>
              <a:t>To ensure our residents feel safe and empowered to report </a:t>
            </a:r>
            <a:r>
              <a:rPr lang="en-GB" sz="2400" dirty="0">
                <a:effectLst/>
                <a:ea typeface="Times New Roman" panose="02020603050405020304" pitchFamily="18" charset="0"/>
                <a:cs typeface="Calibri" panose="020F0502020204030204" pitchFamily="34" charset="0"/>
              </a:rPr>
              <a:t>ASB through increased community support and inter-agency cooperation</a:t>
            </a:r>
            <a:endParaRPr lang="en-IE" sz="2400" dirty="0">
              <a:effectLst/>
              <a:ea typeface="Times New Roman" panose="02020603050405020304" pitchFamily="18" charset="0"/>
            </a:endParaRPr>
          </a:p>
          <a:p>
            <a:pPr marL="625475" lvl="0" indent="-538163">
              <a:buFont typeface="+mj-lt"/>
              <a:buAutoNum type="arabicPeriod"/>
            </a:pPr>
            <a:r>
              <a:rPr lang="en-GB" sz="2400" dirty="0">
                <a:effectLst/>
                <a:ea typeface="Times New Roman" panose="02020603050405020304" pitchFamily="18" charset="0"/>
                <a:cs typeface="Calibri" panose="020F0502020204030204" pitchFamily="34" charset="0"/>
              </a:rPr>
              <a:t>To </a:t>
            </a:r>
            <a:r>
              <a:rPr lang="en-IE" sz="2400" dirty="0">
                <a:effectLst/>
                <a:ea typeface="Times New Roman" panose="02020603050405020304" pitchFamily="18" charset="0"/>
                <a:cs typeface="Calibri" panose="020F0502020204030204" pitchFamily="34" charset="0"/>
              </a:rPr>
              <a:t>deliver projects and initiatives across the county with the aim of designing out ASB hotspots in our estates</a:t>
            </a:r>
            <a:endParaRPr lang="en-IE" sz="2400" dirty="0">
              <a:effectLst/>
              <a:ea typeface="Times New Roman" panose="02020603050405020304" pitchFamily="18" charset="0"/>
            </a:endParaRPr>
          </a:p>
          <a:p>
            <a:pPr marL="625475" lvl="0" indent="-538163">
              <a:buFont typeface="+mj-lt"/>
              <a:buAutoNum type="arabicPeriod"/>
            </a:pPr>
            <a:r>
              <a:rPr lang="en-GB" sz="2400" dirty="0">
                <a:effectLst/>
                <a:ea typeface="Times New Roman" panose="02020603050405020304" pitchFamily="18" charset="0"/>
                <a:cs typeface="Calibri" panose="020F0502020204030204" pitchFamily="34" charset="0"/>
              </a:rPr>
              <a:t>To assist victims of ASB to reduce the impact on their quality of life and to help perpetrators of ASB with the aim of preventing ASB from reoccurring</a:t>
            </a:r>
            <a:endParaRPr lang="en-IE" sz="2400" dirty="0">
              <a:effectLst/>
              <a:ea typeface="Times New Roman" panose="02020603050405020304" pitchFamily="18" charset="0"/>
            </a:endParaRPr>
          </a:p>
          <a:p>
            <a:pPr marL="625475" lvl="0" indent="-538163">
              <a:buFont typeface="+mj-lt"/>
              <a:buAutoNum type="arabicPeriod"/>
            </a:pPr>
            <a:r>
              <a:rPr lang="en-IE" sz="2400" dirty="0">
                <a:effectLst/>
                <a:ea typeface="Times New Roman" panose="02020603050405020304" pitchFamily="18" charset="0"/>
                <a:cs typeface="Calibri" panose="020F0502020204030204" pitchFamily="34" charset="0"/>
              </a:rPr>
              <a:t>To produce a Tenant Participation Strategy </a:t>
            </a:r>
            <a:r>
              <a:rPr lang="en-GB" sz="2400" dirty="0">
                <a:effectLst/>
                <a:ea typeface="Times New Roman" panose="02020603050405020304" pitchFamily="18" charset="0"/>
                <a:cs typeface="Calibri" panose="020F0502020204030204" pitchFamily="34" charset="0"/>
              </a:rPr>
              <a:t>to ensure we involve tenants in decisions about their homes and their neighbourhoods</a:t>
            </a:r>
            <a:endParaRPr lang="en-IE" sz="2400" dirty="0">
              <a:effectLst/>
              <a:ea typeface="Times New Roman" panose="02020603050405020304" pitchFamily="18" charset="0"/>
            </a:endParaRPr>
          </a:p>
          <a:p>
            <a:pPr marL="625475" lvl="0" indent="-538163">
              <a:buFont typeface="+mj-lt"/>
              <a:buAutoNum type="arabicPeriod"/>
            </a:pPr>
            <a:r>
              <a:rPr lang="en-IE" sz="2400" dirty="0">
                <a:effectLst/>
                <a:ea typeface="Times New Roman" panose="02020603050405020304" pitchFamily="18" charset="0"/>
                <a:cs typeface="Calibri" panose="020F0502020204030204" pitchFamily="34" charset="0"/>
              </a:rPr>
              <a:t>To enhance and upskill our </a:t>
            </a:r>
            <a:r>
              <a:rPr lang="en-GB" sz="2400" dirty="0">
                <a:effectLst/>
                <a:ea typeface="Times New Roman" panose="02020603050405020304" pitchFamily="18" charset="0"/>
                <a:cs typeface="Calibri" panose="020F0502020204030204" pitchFamily="34" charset="0"/>
              </a:rPr>
              <a:t>Estate Management Team to manage reports of ASB proactively and effectively.</a:t>
            </a:r>
            <a:endParaRPr lang="en-US" dirty="0"/>
          </a:p>
        </p:txBody>
      </p:sp>
    </p:spTree>
    <p:extLst>
      <p:ext uri="{BB962C8B-B14F-4D97-AF65-F5344CB8AC3E}">
        <p14:creationId xmlns:p14="http://schemas.microsoft.com/office/powerpoint/2010/main" val="401537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57772-91DC-D71C-1E64-2C8EC1CBCF4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19F2412-9960-DBE3-B7D4-E32965878477}"/>
              </a:ext>
            </a:extLst>
          </p:cNvPr>
          <p:cNvSpPr>
            <a:spLocks noGrp="1"/>
          </p:cNvSpPr>
          <p:nvPr>
            <p:ph type="body" idx="1"/>
          </p:nvPr>
        </p:nvSpPr>
        <p:spPr>
          <a:xfrm>
            <a:off x="520912" y="1412776"/>
            <a:ext cx="4062919" cy="4208255"/>
          </a:xfrm>
        </p:spPr>
        <p:txBody>
          <a:bodyPr>
            <a:normAutofit fontScale="25000" lnSpcReduction="20000"/>
          </a:bodyPr>
          <a:lstStyle/>
          <a:p>
            <a:r>
              <a:rPr lang="en-GB" sz="7200" b="1" dirty="0"/>
              <a:t>Complaints</a:t>
            </a:r>
          </a:p>
          <a:p>
            <a:pPr>
              <a:lnSpc>
                <a:spcPct val="150000"/>
              </a:lnSpc>
            </a:pPr>
            <a:r>
              <a:rPr lang="en-GB" sz="7200" dirty="0"/>
              <a:t>Category A: 212</a:t>
            </a:r>
          </a:p>
          <a:p>
            <a:pPr>
              <a:lnSpc>
                <a:spcPct val="150000"/>
              </a:lnSpc>
            </a:pPr>
            <a:r>
              <a:rPr lang="en-IE" sz="7200" dirty="0"/>
              <a:t>Category B: 330</a:t>
            </a:r>
          </a:p>
          <a:p>
            <a:pPr>
              <a:lnSpc>
                <a:spcPct val="150000"/>
              </a:lnSpc>
            </a:pPr>
            <a:r>
              <a:rPr lang="en-IE" sz="7200" dirty="0"/>
              <a:t>Category C: 81</a:t>
            </a:r>
          </a:p>
          <a:p>
            <a:pPr>
              <a:lnSpc>
                <a:spcPct val="150000"/>
              </a:lnSpc>
            </a:pPr>
            <a:r>
              <a:rPr lang="en-GB" sz="7200" b="1" dirty="0"/>
              <a:t>Most Frequent </a:t>
            </a:r>
            <a:r>
              <a:rPr lang="en-IE" sz="7200" b="1" dirty="0"/>
              <a:t>Incidents of ASB</a:t>
            </a:r>
          </a:p>
          <a:p>
            <a:pPr marL="354013" indent="-217488">
              <a:lnSpc>
                <a:spcPct val="120000"/>
              </a:lnSpc>
              <a:spcAft>
                <a:spcPts val="600"/>
              </a:spcAft>
              <a:buFont typeface="Arial" panose="020B0604020202020204" pitchFamily="34" charset="0"/>
              <a:buChar char="•"/>
            </a:pPr>
            <a:r>
              <a:rPr lang="en-GB" sz="7200" dirty="0"/>
              <a:t>Neighbour disputes</a:t>
            </a:r>
          </a:p>
          <a:p>
            <a:pPr marL="354013" indent="-217488">
              <a:lnSpc>
                <a:spcPct val="120000"/>
              </a:lnSpc>
              <a:spcAft>
                <a:spcPts val="600"/>
              </a:spcAft>
              <a:buFont typeface="Arial" panose="020B0604020202020204" pitchFamily="34" charset="0"/>
              <a:buChar char="•"/>
            </a:pPr>
            <a:r>
              <a:rPr lang="en-GB" sz="7200" dirty="0"/>
              <a:t>Condition of property</a:t>
            </a:r>
          </a:p>
          <a:p>
            <a:pPr marL="354013" indent="-217488">
              <a:lnSpc>
                <a:spcPct val="120000"/>
              </a:lnSpc>
              <a:spcAft>
                <a:spcPts val="600"/>
              </a:spcAft>
              <a:buFont typeface="Arial" panose="020B0604020202020204" pitchFamily="34" charset="0"/>
              <a:buChar char="•"/>
            </a:pPr>
            <a:r>
              <a:rPr lang="en-GB" sz="7200" dirty="0"/>
              <a:t>Noise complaints</a:t>
            </a:r>
          </a:p>
          <a:p>
            <a:pPr marL="354013" indent="-217488">
              <a:lnSpc>
                <a:spcPct val="120000"/>
              </a:lnSpc>
              <a:spcAft>
                <a:spcPts val="600"/>
              </a:spcAft>
              <a:buFont typeface="Arial" panose="020B0604020202020204" pitchFamily="34" charset="0"/>
              <a:buChar char="•"/>
            </a:pPr>
            <a:r>
              <a:rPr lang="en-GB" sz="7200" dirty="0"/>
              <a:t>Drug dealing</a:t>
            </a:r>
          </a:p>
          <a:p>
            <a:pPr marL="354013" indent="-217488">
              <a:lnSpc>
                <a:spcPct val="120000"/>
              </a:lnSpc>
              <a:spcAft>
                <a:spcPts val="600"/>
              </a:spcAft>
              <a:buFont typeface="Arial" panose="020B0604020202020204" pitchFamily="34" charset="0"/>
              <a:buChar char="•"/>
            </a:pPr>
            <a:r>
              <a:rPr lang="en-GB" sz="7200" dirty="0"/>
              <a:t>Vacant properties</a:t>
            </a:r>
          </a:p>
          <a:p>
            <a:pPr marL="354013" indent="-217488">
              <a:lnSpc>
                <a:spcPct val="120000"/>
              </a:lnSpc>
              <a:spcAft>
                <a:spcPts val="600"/>
              </a:spcAft>
              <a:buFont typeface="Arial" panose="020B0604020202020204" pitchFamily="34" charset="0"/>
              <a:buChar char="•"/>
            </a:pPr>
            <a:r>
              <a:rPr lang="en-GB" sz="7200" dirty="0"/>
              <a:t>Sub-letting/illegal occupants</a:t>
            </a:r>
          </a:p>
          <a:p>
            <a:pPr marL="354013" indent="-217488">
              <a:lnSpc>
                <a:spcPct val="120000"/>
              </a:lnSpc>
              <a:spcAft>
                <a:spcPts val="600"/>
              </a:spcAft>
              <a:buFont typeface="Arial" panose="020B0604020202020204" pitchFamily="34" charset="0"/>
              <a:buChar char="•"/>
            </a:pPr>
            <a:r>
              <a:rPr lang="en-GB" sz="7200" dirty="0"/>
              <a:t>Scramblers</a:t>
            </a:r>
          </a:p>
          <a:p>
            <a:pPr marL="354013" indent="-217488">
              <a:lnSpc>
                <a:spcPct val="120000"/>
              </a:lnSpc>
              <a:spcAft>
                <a:spcPts val="600"/>
              </a:spcAft>
              <a:buFont typeface="Arial" panose="020B0604020202020204" pitchFamily="34" charset="0"/>
              <a:buChar char="•"/>
            </a:pPr>
            <a:r>
              <a:rPr lang="en-GB" sz="7200" dirty="0"/>
              <a:t>Feuding</a:t>
            </a:r>
            <a:endParaRPr lang="en-IE" sz="7200" dirty="0"/>
          </a:p>
          <a:p>
            <a:pPr>
              <a:lnSpc>
                <a:spcPct val="150000"/>
              </a:lnSpc>
            </a:pPr>
            <a:endParaRPr lang="en-IE" sz="3600" dirty="0">
              <a:effectLst/>
            </a:endParaRPr>
          </a:p>
          <a:p>
            <a:pPr marL="457200" indent="-457200">
              <a:buFont typeface="Wingdings" panose="05000000000000000000" pitchFamily="2" charset="2"/>
              <a:buChar char="Ø"/>
            </a:pPr>
            <a:endParaRPr lang="en-IE" dirty="0">
              <a:effectLst/>
            </a:endParaRPr>
          </a:p>
          <a:p>
            <a:endParaRPr lang="en-US" dirty="0"/>
          </a:p>
        </p:txBody>
      </p:sp>
      <p:sp>
        <p:nvSpPr>
          <p:cNvPr id="2" name="Title 1">
            <a:extLst>
              <a:ext uri="{FF2B5EF4-FFF2-40B4-BE49-F238E27FC236}">
                <a16:creationId xmlns:a16="http://schemas.microsoft.com/office/drawing/2014/main" id="{AA348274-BBC1-8A17-8BD7-4DA5BCBD9F38}"/>
              </a:ext>
            </a:extLst>
          </p:cNvPr>
          <p:cNvSpPr>
            <a:spLocks noGrp="1"/>
          </p:cNvSpPr>
          <p:nvPr>
            <p:ph type="title"/>
          </p:nvPr>
        </p:nvSpPr>
        <p:spPr>
          <a:xfrm>
            <a:off x="504470" y="332656"/>
            <a:ext cx="6383619" cy="856798"/>
          </a:xfrm>
        </p:spPr>
        <p:txBody>
          <a:bodyPr anchor="ctr">
            <a:normAutofit/>
          </a:bodyPr>
          <a:lstStyle/>
          <a:p>
            <a:r>
              <a:rPr lang="en-IE" sz="3200" b="1" dirty="0"/>
              <a:t>ASB Complaints &amp; Actions 2024</a:t>
            </a:r>
            <a:endParaRPr lang="en-US" sz="3200" dirty="0"/>
          </a:p>
        </p:txBody>
      </p:sp>
      <p:graphicFrame>
        <p:nvGraphicFramePr>
          <p:cNvPr id="6" name="Table 5">
            <a:extLst>
              <a:ext uri="{FF2B5EF4-FFF2-40B4-BE49-F238E27FC236}">
                <a16:creationId xmlns:a16="http://schemas.microsoft.com/office/drawing/2014/main" id="{922A857A-E5F3-67BC-9298-3070C9AECC88}"/>
              </a:ext>
            </a:extLst>
          </p:cNvPr>
          <p:cNvGraphicFramePr>
            <a:graphicFrameLocks noGrp="1"/>
          </p:cNvGraphicFramePr>
          <p:nvPr>
            <p:extLst>
              <p:ext uri="{D42A27DB-BD31-4B8C-83A1-F6EECF244321}">
                <p14:modId xmlns:p14="http://schemas.microsoft.com/office/powerpoint/2010/main" val="2402573847"/>
              </p:ext>
            </p:extLst>
          </p:nvPr>
        </p:nvGraphicFramePr>
        <p:xfrm>
          <a:off x="4871864" y="1340768"/>
          <a:ext cx="6942014" cy="5184579"/>
        </p:xfrm>
        <a:graphic>
          <a:graphicData uri="http://schemas.openxmlformats.org/drawingml/2006/table">
            <a:tbl>
              <a:tblPr firstRow="1" firstCol="1" bandRow="1">
                <a:tableStyleId>{5C22544A-7EE6-4342-B048-85BDC9FD1C3A}</a:tableStyleId>
              </a:tblPr>
              <a:tblGrid>
                <a:gridCol w="5112799">
                  <a:extLst>
                    <a:ext uri="{9D8B030D-6E8A-4147-A177-3AD203B41FA5}">
                      <a16:colId xmlns:a16="http://schemas.microsoft.com/office/drawing/2014/main" val="762064411"/>
                    </a:ext>
                  </a:extLst>
                </a:gridCol>
                <a:gridCol w="1829215">
                  <a:extLst>
                    <a:ext uri="{9D8B030D-6E8A-4147-A177-3AD203B41FA5}">
                      <a16:colId xmlns:a16="http://schemas.microsoft.com/office/drawing/2014/main" val="229675953"/>
                    </a:ext>
                  </a:extLst>
                </a:gridCol>
              </a:tblGrid>
              <a:tr h="600097">
                <a:tc gridSpan="2">
                  <a:txBody>
                    <a:bodyPr/>
                    <a:lstStyle/>
                    <a:p>
                      <a:pPr algn="ctr">
                        <a:lnSpc>
                          <a:spcPct val="115000"/>
                        </a:lnSpc>
                        <a:spcAft>
                          <a:spcPts val="800"/>
                        </a:spcAft>
                        <a:buNone/>
                      </a:pPr>
                      <a:r>
                        <a:rPr lang="en-IE" sz="1800" kern="100" dirty="0">
                          <a:effectLst/>
                        </a:rPr>
                        <a:t>Actions &amp; Responses</a:t>
                      </a:r>
                      <a:endParaRPr lang="en-IE" sz="1800" kern="100" dirty="0">
                        <a:effectLst/>
                        <a:latin typeface="Aptos" panose="020B0004020202020204" pitchFamily="34" charset="0"/>
                        <a:cs typeface="Times New Roman" panose="02020603050405020304" pitchFamily="18" charset="0"/>
                      </a:endParaRPr>
                    </a:p>
                  </a:txBody>
                  <a:tcPr marL="53091" marR="53091" marT="53091" marB="53091" anchor="ctr"/>
                </a:tc>
                <a:tc hMerge="1">
                  <a:txBody>
                    <a:bodyPr/>
                    <a:lstStyle/>
                    <a:p>
                      <a:endParaRPr dirty="0"/>
                    </a:p>
                  </a:txBody>
                  <a:tcPr marL="53091" marR="53091" marT="53091" marB="53091" anchor="ctr"/>
                </a:tc>
                <a:extLst>
                  <a:ext uri="{0D108BD9-81ED-4DB2-BD59-A6C34878D82A}">
                    <a16:rowId xmlns:a16="http://schemas.microsoft.com/office/drawing/2014/main" val="579615015"/>
                  </a:ext>
                </a:extLst>
              </a:tr>
              <a:tr h="600097">
                <a:tc>
                  <a:txBody>
                    <a:bodyPr/>
                    <a:lstStyle/>
                    <a:p>
                      <a:pPr>
                        <a:lnSpc>
                          <a:spcPct val="115000"/>
                        </a:lnSpc>
                        <a:spcAft>
                          <a:spcPts val="800"/>
                        </a:spcAft>
                        <a:buNone/>
                      </a:pPr>
                      <a:r>
                        <a:rPr lang="en-IE" sz="1800" kern="100" dirty="0">
                          <a:effectLst/>
                        </a:rPr>
                        <a:t>House calls / inspections</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3091" marR="53091" marT="53091" marB="53091" anchor="ctr"/>
                </a:tc>
                <a:tc>
                  <a:txBody>
                    <a:bodyPr/>
                    <a:lstStyle/>
                    <a:p>
                      <a:pPr marL="0" marR="0" lvl="0" indent="0" algn="ctr" defTabSz="914400" eaLnBrk="1" fontAlgn="auto" latinLnBrk="0" hangingPunct="1">
                        <a:lnSpc>
                          <a:spcPct val="115000"/>
                        </a:lnSpc>
                        <a:spcBef>
                          <a:spcPts val="0"/>
                        </a:spcBef>
                        <a:spcAft>
                          <a:spcPts val="800"/>
                        </a:spcAft>
                        <a:buClrTx/>
                        <a:buSzTx/>
                        <a:buFontTx/>
                        <a:buNone/>
                        <a:tabLst/>
                        <a:defRPr/>
                      </a:pPr>
                      <a:r>
                        <a:rPr lang="en-IE" sz="1800" kern="100" dirty="0">
                          <a:solidFill>
                            <a:srgbClr val="363A92"/>
                          </a:solidFill>
                          <a:effectLst/>
                        </a:rPr>
                        <a:t>415</a:t>
                      </a:r>
                      <a:endParaRPr lang="en-IE" sz="1800" kern="100" dirty="0">
                        <a:solidFill>
                          <a:srgbClr val="363A92"/>
                        </a:solidFill>
                        <a:effectLst/>
                        <a:latin typeface="Aptos" panose="020B0004020202020204" pitchFamily="34" charset="0"/>
                        <a:ea typeface="Aptos" panose="020B0004020202020204" pitchFamily="34" charset="0"/>
                        <a:cs typeface="Times New Roman" panose="02020603050405020304" pitchFamily="18" charset="0"/>
                      </a:endParaRPr>
                    </a:p>
                  </a:txBody>
                  <a:tcPr marL="53091" marR="53091" marT="53091" marB="53091" anchor="ctr"/>
                </a:tc>
                <a:extLst>
                  <a:ext uri="{0D108BD9-81ED-4DB2-BD59-A6C34878D82A}">
                    <a16:rowId xmlns:a16="http://schemas.microsoft.com/office/drawing/2014/main" val="1939257817"/>
                  </a:ext>
                </a:extLst>
              </a:tr>
              <a:tr h="600097">
                <a:tc>
                  <a:txBody>
                    <a:bodyPr/>
                    <a:lstStyle/>
                    <a:p>
                      <a:pPr>
                        <a:lnSpc>
                          <a:spcPct val="115000"/>
                        </a:lnSpc>
                        <a:spcAft>
                          <a:spcPts val="800"/>
                        </a:spcAft>
                        <a:buNone/>
                      </a:pPr>
                      <a:r>
                        <a:rPr lang="en-IE" sz="1800" kern="100" dirty="0">
                          <a:effectLst/>
                        </a:rPr>
                        <a:t>Demand for Possession (Section 15 &amp; 17)</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3091" marR="53091" marT="53091" marB="53091" anchor="ctr"/>
                </a:tc>
                <a:tc>
                  <a:txBody>
                    <a:bodyPr/>
                    <a:lstStyle/>
                    <a:p>
                      <a:pPr algn="ctr">
                        <a:lnSpc>
                          <a:spcPct val="115000"/>
                        </a:lnSpc>
                        <a:spcAft>
                          <a:spcPts val="800"/>
                        </a:spcAft>
                        <a:buNone/>
                      </a:pPr>
                      <a:r>
                        <a:rPr lang="en-IE" sz="1800" kern="100">
                          <a:solidFill>
                            <a:srgbClr val="363A92"/>
                          </a:solidFill>
                          <a:effectLst/>
                        </a:rPr>
                        <a:t>3</a:t>
                      </a:r>
                      <a:endParaRPr lang="en-IE" sz="1800" kern="100">
                        <a:solidFill>
                          <a:srgbClr val="363A92"/>
                        </a:solidFill>
                        <a:effectLst/>
                        <a:latin typeface="Aptos" panose="020B0004020202020204" pitchFamily="34" charset="0"/>
                        <a:ea typeface="Aptos" panose="020B0004020202020204" pitchFamily="34" charset="0"/>
                        <a:cs typeface="Times New Roman" panose="02020603050405020304" pitchFamily="18" charset="0"/>
                      </a:endParaRPr>
                    </a:p>
                  </a:txBody>
                  <a:tcPr marL="53091" marR="53091" marT="53091" marB="53091" anchor="ctr"/>
                </a:tc>
                <a:extLst>
                  <a:ext uri="{0D108BD9-81ED-4DB2-BD59-A6C34878D82A}">
                    <a16:rowId xmlns:a16="http://schemas.microsoft.com/office/drawing/2014/main" val="623511247"/>
                  </a:ext>
                </a:extLst>
              </a:tr>
              <a:tr h="600097">
                <a:tc>
                  <a:txBody>
                    <a:bodyPr/>
                    <a:lstStyle/>
                    <a:p>
                      <a:pPr>
                        <a:lnSpc>
                          <a:spcPct val="115000"/>
                        </a:lnSpc>
                        <a:spcAft>
                          <a:spcPts val="800"/>
                        </a:spcAft>
                        <a:buNone/>
                      </a:pPr>
                      <a:r>
                        <a:rPr lang="en-IE" sz="1800" kern="100" dirty="0">
                          <a:effectLst/>
                        </a:rPr>
                        <a:t>Abandonment notice served</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3091" marR="53091" marT="53091" marB="53091" anchor="ctr"/>
                </a:tc>
                <a:tc>
                  <a:txBody>
                    <a:bodyPr/>
                    <a:lstStyle/>
                    <a:p>
                      <a:pPr algn="ctr">
                        <a:lnSpc>
                          <a:spcPct val="115000"/>
                        </a:lnSpc>
                        <a:spcAft>
                          <a:spcPts val="800"/>
                        </a:spcAft>
                        <a:buNone/>
                      </a:pPr>
                      <a:r>
                        <a:rPr lang="en-IE" sz="1800" kern="100" dirty="0">
                          <a:solidFill>
                            <a:srgbClr val="363A92"/>
                          </a:solidFill>
                          <a:effectLst/>
                        </a:rPr>
                        <a:t>51</a:t>
                      </a:r>
                      <a:endParaRPr lang="en-IE" sz="1800" kern="100" dirty="0">
                        <a:solidFill>
                          <a:srgbClr val="363A92"/>
                        </a:solidFill>
                        <a:effectLst/>
                        <a:latin typeface="Aptos" panose="020B0004020202020204" pitchFamily="34" charset="0"/>
                        <a:ea typeface="Aptos" panose="020B0004020202020204" pitchFamily="34" charset="0"/>
                        <a:cs typeface="Times New Roman" panose="02020603050405020304" pitchFamily="18" charset="0"/>
                      </a:endParaRPr>
                    </a:p>
                  </a:txBody>
                  <a:tcPr marL="53091" marR="53091" marT="53091" marB="53091" anchor="ctr"/>
                </a:tc>
                <a:extLst>
                  <a:ext uri="{0D108BD9-81ED-4DB2-BD59-A6C34878D82A}">
                    <a16:rowId xmlns:a16="http://schemas.microsoft.com/office/drawing/2014/main" val="2369870845"/>
                  </a:ext>
                </a:extLst>
              </a:tr>
              <a:tr h="1005878">
                <a:tc>
                  <a:txBody>
                    <a:bodyPr/>
                    <a:lstStyle/>
                    <a:p>
                      <a:pPr>
                        <a:lnSpc>
                          <a:spcPct val="115000"/>
                        </a:lnSpc>
                        <a:spcAft>
                          <a:spcPts val="800"/>
                        </a:spcAft>
                        <a:buNone/>
                      </a:pPr>
                      <a:r>
                        <a:rPr lang="en-IE" sz="1800" kern="100" dirty="0">
                          <a:effectLst/>
                        </a:rPr>
                        <a:t>Surrenders Obtained (including Termination of Tenancy under Section 15)</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3091" marR="53091" marT="53091" marB="53091" anchor="ctr"/>
                </a:tc>
                <a:tc>
                  <a:txBody>
                    <a:bodyPr/>
                    <a:lstStyle/>
                    <a:p>
                      <a:pPr algn="ctr">
                        <a:lnSpc>
                          <a:spcPct val="115000"/>
                        </a:lnSpc>
                        <a:spcAft>
                          <a:spcPts val="800"/>
                        </a:spcAft>
                        <a:buNone/>
                      </a:pPr>
                      <a:r>
                        <a:rPr lang="en-IE" sz="1800" kern="100">
                          <a:solidFill>
                            <a:srgbClr val="363A92"/>
                          </a:solidFill>
                          <a:effectLst/>
                        </a:rPr>
                        <a:t>69</a:t>
                      </a:r>
                      <a:endParaRPr lang="en-IE" sz="1800" kern="100">
                        <a:solidFill>
                          <a:srgbClr val="363A92"/>
                        </a:solidFill>
                        <a:effectLst/>
                        <a:latin typeface="Aptos" panose="020B0004020202020204" pitchFamily="34" charset="0"/>
                        <a:ea typeface="Aptos" panose="020B0004020202020204" pitchFamily="34" charset="0"/>
                        <a:cs typeface="Times New Roman" panose="02020603050405020304" pitchFamily="18" charset="0"/>
                      </a:endParaRPr>
                    </a:p>
                  </a:txBody>
                  <a:tcPr marL="53091" marR="53091" marT="53091" marB="53091" anchor="ctr"/>
                </a:tc>
                <a:extLst>
                  <a:ext uri="{0D108BD9-81ED-4DB2-BD59-A6C34878D82A}">
                    <a16:rowId xmlns:a16="http://schemas.microsoft.com/office/drawing/2014/main" val="890610272"/>
                  </a:ext>
                </a:extLst>
              </a:tr>
              <a:tr h="600097">
                <a:tc>
                  <a:txBody>
                    <a:bodyPr/>
                    <a:lstStyle/>
                    <a:p>
                      <a:pPr>
                        <a:lnSpc>
                          <a:spcPct val="115000"/>
                        </a:lnSpc>
                        <a:spcAft>
                          <a:spcPts val="800"/>
                        </a:spcAft>
                        <a:buNone/>
                      </a:pPr>
                      <a:r>
                        <a:rPr lang="en-IE" sz="1800" kern="100" dirty="0">
                          <a:effectLst/>
                        </a:rPr>
                        <a:t>Warnings issued</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3091" marR="53091" marT="53091" marB="53091" anchor="ctr"/>
                </a:tc>
                <a:tc>
                  <a:txBody>
                    <a:bodyPr/>
                    <a:lstStyle/>
                    <a:p>
                      <a:pPr algn="ctr">
                        <a:lnSpc>
                          <a:spcPct val="115000"/>
                        </a:lnSpc>
                        <a:spcAft>
                          <a:spcPts val="800"/>
                        </a:spcAft>
                        <a:buNone/>
                      </a:pPr>
                      <a:r>
                        <a:rPr lang="en-IE" sz="1800" kern="100" dirty="0">
                          <a:solidFill>
                            <a:srgbClr val="363A92"/>
                          </a:solidFill>
                          <a:effectLst/>
                        </a:rPr>
                        <a:t>74</a:t>
                      </a:r>
                      <a:endParaRPr lang="en-IE" sz="1800" kern="100" dirty="0">
                        <a:solidFill>
                          <a:srgbClr val="363A92"/>
                        </a:solidFill>
                        <a:effectLst/>
                        <a:latin typeface="Aptos" panose="020B0004020202020204" pitchFamily="34" charset="0"/>
                        <a:ea typeface="Aptos" panose="020B0004020202020204" pitchFamily="34" charset="0"/>
                        <a:cs typeface="Times New Roman" panose="02020603050405020304" pitchFamily="18" charset="0"/>
                      </a:endParaRPr>
                    </a:p>
                  </a:txBody>
                  <a:tcPr marL="53091" marR="53091" marT="53091" marB="53091" anchor="ctr"/>
                </a:tc>
                <a:extLst>
                  <a:ext uri="{0D108BD9-81ED-4DB2-BD59-A6C34878D82A}">
                    <a16:rowId xmlns:a16="http://schemas.microsoft.com/office/drawing/2014/main" val="948824293"/>
                  </a:ext>
                </a:extLst>
              </a:tr>
              <a:tr h="600097">
                <a:tc>
                  <a:txBody>
                    <a:bodyPr/>
                    <a:lstStyle/>
                    <a:p>
                      <a:pPr marL="0" eaLnBrk="1" hangingPunct="1">
                        <a:lnSpc>
                          <a:spcPct val="115000"/>
                        </a:lnSpc>
                        <a:spcAft>
                          <a:spcPts val="800"/>
                        </a:spcAft>
                        <a:buNone/>
                      </a:pPr>
                      <a:r>
                        <a:rPr lang="en-IE" sz="1800" b="1" kern="100" dirty="0">
                          <a:solidFill>
                            <a:schemeClr val="lt1"/>
                          </a:solidFill>
                          <a:effectLst/>
                          <a:latin typeface="+mn-lt"/>
                          <a:ea typeface="+mn-ea"/>
                          <a:cs typeface="+mn-cs"/>
                        </a:rPr>
                        <a:t>Interviews held (formal in office or by phone)</a:t>
                      </a:r>
                    </a:p>
                  </a:txBody>
                  <a:tcPr marL="53091" marR="53091" marT="53091" marB="53091" anchor="ctr"/>
                </a:tc>
                <a:tc>
                  <a:txBody>
                    <a:bodyPr/>
                    <a:lstStyle/>
                    <a:p>
                      <a:pPr algn="ctr">
                        <a:lnSpc>
                          <a:spcPct val="115000"/>
                        </a:lnSpc>
                        <a:spcAft>
                          <a:spcPts val="800"/>
                        </a:spcAft>
                        <a:buNone/>
                      </a:pPr>
                      <a:r>
                        <a:rPr lang="en-IE" sz="1800" kern="100" dirty="0">
                          <a:solidFill>
                            <a:srgbClr val="363A92"/>
                          </a:solidFill>
                          <a:effectLst/>
                        </a:rPr>
                        <a:t>514</a:t>
                      </a:r>
                      <a:endParaRPr lang="en-IE" sz="1800" kern="100" dirty="0">
                        <a:solidFill>
                          <a:srgbClr val="363A92"/>
                        </a:solidFill>
                        <a:effectLst/>
                        <a:latin typeface="Aptos" panose="020B0004020202020204" pitchFamily="34" charset="0"/>
                        <a:ea typeface="Aptos" panose="020B0004020202020204" pitchFamily="34" charset="0"/>
                        <a:cs typeface="Times New Roman" panose="02020603050405020304" pitchFamily="18" charset="0"/>
                      </a:endParaRPr>
                    </a:p>
                  </a:txBody>
                  <a:tcPr marL="53091" marR="53091" marT="53091" marB="53091" anchor="ctr"/>
                </a:tc>
                <a:extLst>
                  <a:ext uri="{0D108BD9-81ED-4DB2-BD59-A6C34878D82A}">
                    <a16:rowId xmlns:a16="http://schemas.microsoft.com/office/drawing/2014/main" val="16646670"/>
                  </a:ext>
                </a:extLst>
              </a:tr>
              <a:tr h="578119">
                <a:tc>
                  <a:txBody>
                    <a:bodyPr/>
                    <a:lstStyle/>
                    <a:p>
                      <a:pPr marL="0" algn="l" eaLnBrk="1" hangingPunct="1">
                        <a:lnSpc>
                          <a:spcPct val="115000"/>
                        </a:lnSpc>
                        <a:spcAft>
                          <a:spcPts val="800"/>
                        </a:spcAft>
                        <a:buNone/>
                      </a:pPr>
                      <a:r>
                        <a:rPr lang="en-IE" sz="1800" b="1" kern="100" dirty="0">
                          <a:solidFill>
                            <a:schemeClr val="lt1"/>
                          </a:solidFill>
                          <a:effectLst/>
                          <a:latin typeface="+mn-lt"/>
                          <a:ea typeface="+mn-ea"/>
                          <a:cs typeface="+mn-cs"/>
                        </a:rPr>
                        <a:t>Pre-Tenancy Meetings</a:t>
                      </a:r>
                    </a:p>
                  </a:txBody>
                  <a:tcPr marL="53091" marR="53091" marT="53091" marB="53091" anchor="ctr"/>
                </a:tc>
                <a:tc>
                  <a:txBody>
                    <a:bodyPr/>
                    <a:lstStyle/>
                    <a:p>
                      <a:pPr marL="0" algn="ctr" eaLnBrk="1" hangingPunct="1">
                        <a:lnSpc>
                          <a:spcPct val="115000"/>
                        </a:lnSpc>
                        <a:spcAft>
                          <a:spcPts val="800"/>
                        </a:spcAft>
                        <a:buNone/>
                      </a:pPr>
                      <a:r>
                        <a:rPr lang="en-IE" sz="1800" kern="100" dirty="0">
                          <a:solidFill>
                            <a:srgbClr val="363A92"/>
                          </a:solidFill>
                          <a:effectLst/>
                          <a:latin typeface="+mn-lt"/>
                          <a:ea typeface="+mn-ea"/>
                          <a:cs typeface="+mn-cs"/>
                        </a:rPr>
                        <a:t>357</a:t>
                      </a:r>
                    </a:p>
                  </a:txBody>
                  <a:tcPr marL="53091" marR="53091" marT="53091" marB="53091" anchor="ctr"/>
                </a:tc>
                <a:extLst>
                  <a:ext uri="{0D108BD9-81ED-4DB2-BD59-A6C34878D82A}">
                    <a16:rowId xmlns:a16="http://schemas.microsoft.com/office/drawing/2014/main" val="1460232607"/>
                  </a:ext>
                </a:extLst>
              </a:tr>
            </a:tbl>
          </a:graphicData>
        </a:graphic>
      </p:graphicFrame>
    </p:spTree>
    <p:extLst>
      <p:ext uri="{BB962C8B-B14F-4D97-AF65-F5344CB8AC3E}">
        <p14:creationId xmlns:p14="http://schemas.microsoft.com/office/powerpoint/2010/main" val="41032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43B7E-04FA-F70C-5764-3FFBC5CD0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9D9A7-BC94-4FAF-1CED-452ABE98FAE4}"/>
              </a:ext>
            </a:extLst>
          </p:cNvPr>
          <p:cNvSpPr>
            <a:spLocks noGrp="1"/>
          </p:cNvSpPr>
          <p:nvPr>
            <p:ph type="title"/>
          </p:nvPr>
        </p:nvSpPr>
        <p:spPr>
          <a:xfrm>
            <a:off x="551384" y="260072"/>
            <a:ext cx="9073008" cy="856798"/>
          </a:xfrm>
        </p:spPr>
        <p:txBody>
          <a:bodyPr anchor="ctr">
            <a:normAutofit fontScale="90000"/>
          </a:bodyPr>
          <a:lstStyle/>
          <a:p>
            <a:pPr>
              <a:lnSpc>
                <a:spcPct val="90000"/>
              </a:lnSpc>
            </a:pPr>
            <a:r>
              <a:rPr lang="en-IE" sz="3200" b="1" dirty="0"/>
              <a:t>Proactive Estate Management Works &amp; Initiatives </a:t>
            </a:r>
            <a:endParaRPr lang="en-US" sz="3200" b="1" dirty="0"/>
          </a:p>
        </p:txBody>
      </p:sp>
      <p:pic>
        <p:nvPicPr>
          <p:cNvPr id="5" name="Picture 4" descr="A group of people walking on a sidewalk&#10;&#10;AI-generated content may be incorrect.">
            <a:extLst>
              <a:ext uri="{FF2B5EF4-FFF2-40B4-BE49-F238E27FC236}">
                <a16:creationId xmlns:a16="http://schemas.microsoft.com/office/drawing/2014/main" id="{F1CDE2F2-744F-AB5A-2655-BB9ED79645AD}"/>
              </a:ext>
            </a:extLst>
          </p:cNvPr>
          <p:cNvPicPr>
            <a:picLocks noChangeAspect="1"/>
          </p:cNvPicPr>
          <p:nvPr/>
        </p:nvPicPr>
        <p:blipFill>
          <a:blip r:embed="rId2"/>
          <a:srcRect t="6723" r="-2" b="-2"/>
          <a:stretch>
            <a:fillRect/>
          </a:stretch>
        </p:blipFill>
        <p:spPr>
          <a:xfrm>
            <a:off x="3215680" y="1700808"/>
            <a:ext cx="2520280" cy="1951335"/>
          </a:xfrm>
          <a:prstGeom prst="roundRect">
            <a:avLst>
              <a:gd name="adj" fmla="val 10141"/>
            </a:avLst>
          </a:prstGeom>
          <a:noFill/>
        </p:spPr>
      </p:pic>
      <p:pic>
        <p:nvPicPr>
          <p:cNvPr id="3" name="Picture 2" descr="A road with grass and trees&#10;&#10;AI-generated content may be incorrect.">
            <a:extLst>
              <a:ext uri="{FF2B5EF4-FFF2-40B4-BE49-F238E27FC236}">
                <a16:creationId xmlns:a16="http://schemas.microsoft.com/office/drawing/2014/main" id="{FFE8A38B-CDC4-14B1-B829-B2EAB54DEF00}"/>
              </a:ext>
            </a:extLst>
          </p:cNvPr>
          <p:cNvPicPr>
            <a:picLocks noChangeAspect="1"/>
          </p:cNvPicPr>
          <p:nvPr/>
        </p:nvPicPr>
        <p:blipFill>
          <a:blip r:embed="rId3"/>
          <a:srcRect l="12806" r="35330" b="2"/>
          <a:stretch>
            <a:fillRect/>
          </a:stretch>
        </p:blipFill>
        <p:spPr>
          <a:xfrm>
            <a:off x="551384" y="1700808"/>
            <a:ext cx="2520280" cy="1951335"/>
          </a:xfrm>
          <a:prstGeom prst="roundRect">
            <a:avLst>
              <a:gd name="adj" fmla="val 9954"/>
            </a:avLst>
          </a:prstGeom>
          <a:noFill/>
        </p:spPr>
      </p:pic>
      <p:sp>
        <p:nvSpPr>
          <p:cNvPr id="6" name="TextBox 5">
            <a:extLst>
              <a:ext uri="{FF2B5EF4-FFF2-40B4-BE49-F238E27FC236}">
                <a16:creationId xmlns:a16="http://schemas.microsoft.com/office/drawing/2014/main" id="{E010C5CC-C51B-5EF5-E322-15220FBCF560}"/>
              </a:ext>
            </a:extLst>
          </p:cNvPr>
          <p:cNvSpPr txBox="1"/>
          <p:nvPr/>
        </p:nvSpPr>
        <p:spPr>
          <a:xfrm>
            <a:off x="551384" y="1700808"/>
            <a:ext cx="1656184" cy="646331"/>
          </a:xfrm>
          <a:prstGeom prst="rect">
            <a:avLst/>
          </a:prstGeom>
          <a:noFill/>
        </p:spPr>
        <p:txBody>
          <a:bodyPr wrap="square" rtlCol="0">
            <a:spAutoFit/>
          </a:bodyPr>
          <a:lstStyle/>
          <a:p>
            <a:r>
              <a:rPr lang="en-IE" b="1" dirty="0">
                <a:solidFill>
                  <a:schemeClr val="bg1"/>
                </a:solidFill>
                <a:effectLst>
                  <a:outerShdw blurRad="38100" dist="38100" dir="2700000" algn="tl">
                    <a:srgbClr val="000000">
                      <a:alpha val="43137"/>
                    </a:srgbClr>
                  </a:outerShdw>
                </a:effectLst>
                <a:latin typeface="+mn-lt"/>
              </a:rPr>
              <a:t>The Alcoves</a:t>
            </a:r>
          </a:p>
          <a:p>
            <a:r>
              <a:rPr lang="en-IE" b="1" dirty="0">
                <a:solidFill>
                  <a:schemeClr val="bg1"/>
                </a:solidFill>
                <a:effectLst>
                  <a:outerShdw blurRad="38100" dist="38100" dir="2700000" algn="tl">
                    <a:srgbClr val="000000">
                      <a:alpha val="43137"/>
                    </a:srgbClr>
                  </a:outerShdw>
                </a:effectLst>
                <a:latin typeface="+mn-lt"/>
              </a:rPr>
              <a:t>Whitechurch</a:t>
            </a:r>
            <a:endParaRPr lang="en-IE" dirty="0">
              <a:solidFill>
                <a:schemeClr val="bg1"/>
              </a:solidFill>
              <a:effectLst>
                <a:outerShdw blurRad="38100" dist="38100" dir="2700000" algn="tl">
                  <a:srgbClr val="000000">
                    <a:alpha val="43137"/>
                  </a:srgbClr>
                </a:outerShdw>
              </a:effectLst>
              <a:latin typeface="+mn-lt"/>
            </a:endParaRPr>
          </a:p>
        </p:txBody>
      </p:sp>
      <p:pic>
        <p:nvPicPr>
          <p:cNvPr id="7" name="Picture 6">
            <a:extLst>
              <a:ext uri="{FF2B5EF4-FFF2-40B4-BE49-F238E27FC236}">
                <a16:creationId xmlns:a16="http://schemas.microsoft.com/office/drawing/2014/main" id="{3C48ECF6-7DD7-593A-474F-3FD3E7453D1C}"/>
              </a:ext>
            </a:extLst>
          </p:cNvPr>
          <p:cNvPicPr>
            <a:picLocks noChangeAspect="1"/>
          </p:cNvPicPr>
          <p:nvPr/>
        </p:nvPicPr>
        <p:blipFill>
          <a:blip r:embed="rId4"/>
          <a:srcRect r="-2" b="12070"/>
          <a:stretch>
            <a:fillRect/>
          </a:stretch>
        </p:blipFill>
        <p:spPr>
          <a:xfrm>
            <a:off x="551384" y="3791524"/>
            <a:ext cx="5184576" cy="2557726"/>
          </a:xfrm>
          <a:prstGeom prst="roundRect">
            <a:avLst>
              <a:gd name="adj" fmla="val 10141"/>
            </a:avLst>
          </a:prstGeom>
          <a:noFill/>
        </p:spPr>
      </p:pic>
      <p:sp>
        <p:nvSpPr>
          <p:cNvPr id="8" name="TextBox 7">
            <a:extLst>
              <a:ext uri="{FF2B5EF4-FFF2-40B4-BE49-F238E27FC236}">
                <a16:creationId xmlns:a16="http://schemas.microsoft.com/office/drawing/2014/main" id="{6596C51E-27E4-BCFF-FCCC-0BFCC7114CDE}"/>
              </a:ext>
            </a:extLst>
          </p:cNvPr>
          <p:cNvSpPr txBox="1"/>
          <p:nvPr/>
        </p:nvSpPr>
        <p:spPr>
          <a:xfrm>
            <a:off x="619067" y="5626628"/>
            <a:ext cx="2820487" cy="646331"/>
          </a:xfrm>
          <a:prstGeom prst="rect">
            <a:avLst/>
          </a:prstGeom>
          <a:noFill/>
        </p:spPr>
        <p:txBody>
          <a:bodyPr wrap="square" rtlCol="0">
            <a:spAutoFit/>
          </a:bodyPr>
          <a:lstStyle/>
          <a:p>
            <a:r>
              <a:rPr lang="en-IE" b="1" dirty="0">
                <a:solidFill>
                  <a:schemeClr val="bg1"/>
                </a:solidFill>
                <a:effectLst>
                  <a:outerShdw blurRad="38100" dist="38100" dir="2700000" algn="tl">
                    <a:srgbClr val="000000">
                      <a:alpha val="43137"/>
                    </a:srgbClr>
                  </a:outerShdw>
                </a:effectLst>
                <a:latin typeface="+mn-lt"/>
              </a:rPr>
              <a:t>New MUGA</a:t>
            </a:r>
          </a:p>
          <a:p>
            <a:r>
              <a:rPr lang="en-IE" b="1" dirty="0">
                <a:solidFill>
                  <a:schemeClr val="bg1"/>
                </a:solidFill>
                <a:effectLst>
                  <a:outerShdw blurRad="38100" dist="38100" dir="2700000" algn="tl">
                    <a:srgbClr val="000000">
                      <a:alpha val="43137"/>
                    </a:srgbClr>
                  </a:outerShdw>
                </a:effectLst>
                <a:latin typeface="+mn-lt"/>
              </a:rPr>
              <a:t>Mac Uilliam Estate</a:t>
            </a:r>
            <a:endParaRPr lang="en-IE" dirty="0">
              <a:solidFill>
                <a:schemeClr val="bg1"/>
              </a:solidFill>
              <a:effectLst>
                <a:outerShdw blurRad="38100" dist="38100" dir="2700000" algn="tl">
                  <a:srgbClr val="000000">
                    <a:alpha val="43137"/>
                  </a:srgbClr>
                </a:outerShdw>
              </a:effectLst>
              <a:latin typeface="+mn-lt"/>
            </a:endParaRPr>
          </a:p>
        </p:txBody>
      </p:sp>
      <p:sp>
        <p:nvSpPr>
          <p:cNvPr id="10" name="TextBox 9">
            <a:extLst>
              <a:ext uri="{FF2B5EF4-FFF2-40B4-BE49-F238E27FC236}">
                <a16:creationId xmlns:a16="http://schemas.microsoft.com/office/drawing/2014/main" id="{7407B509-A1A6-9FEE-C9F9-8CA1CB85ABAA}"/>
              </a:ext>
            </a:extLst>
          </p:cNvPr>
          <p:cNvSpPr txBox="1"/>
          <p:nvPr/>
        </p:nvSpPr>
        <p:spPr>
          <a:xfrm>
            <a:off x="4195191" y="3244334"/>
            <a:ext cx="1931825" cy="369332"/>
          </a:xfrm>
          <a:prstGeom prst="rect">
            <a:avLst/>
          </a:prstGeom>
          <a:noFill/>
        </p:spPr>
        <p:txBody>
          <a:bodyPr wrap="square">
            <a:spAutoFit/>
          </a:bodyPr>
          <a:lstStyle/>
          <a:p>
            <a:r>
              <a:rPr lang="en-IE" b="1" dirty="0">
                <a:solidFill>
                  <a:schemeClr val="bg1"/>
                </a:solidFill>
                <a:effectLst>
                  <a:outerShdw blurRad="38100" dist="38100" dir="2700000" algn="tl">
                    <a:srgbClr val="000000">
                      <a:alpha val="43137"/>
                    </a:srgbClr>
                  </a:outerShdw>
                </a:effectLst>
              </a:rPr>
              <a:t>Walk &amp; Talk</a:t>
            </a:r>
            <a:endParaRPr lang="en-IE" dirty="0">
              <a:solidFill>
                <a:schemeClr val="bg1"/>
              </a:solidFill>
              <a:effectLst>
                <a:outerShdw blurRad="38100" dist="38100" dir="2700000" algn="tl">
                  <a:srgbClr val="000000">
                    <a:alpha val="43137"/>
                  </a:srgbClr>
                </a:outerShdw>
              </a:effectLst>
            </a:endParaRPr>
          </a:p>
        </p:txBody>
      </p:sp>
      <p:pic>
        <p:nvPicPr>
          <p:cNvPr id="11" name="Picture Placeholder 7">
            <a:extLst>
              <a:ext uri="{FF2B5EF4-FFF2-40B4-BE49-F238E27FC236}">
                <a16:creationId xmlns:a16="http://schemas.microsoft.com/office/drawing/2014/main" id="{072334CF-8AD6-8C0A-45D3-029959E3F044}"/>
              </a:ext>
            </a:extLst>
          </p:cNvPr>
          <p:cNvPicPr>
            <a:picLocks noGrp="1" noChangeAspect="1"/>
          </p:cNvPicPr>
          <p:nvPr>
            <p:ph type="pic" sz="quarter" idx="10"/>
          </p:nvPr>
        </p:nvPicPr>
        <p:blipFill>
          <a:blip r:embed="rId5"/>
          <a:srcRect l="10240" r="10240"/>
          <a:stretch/>
        </p:blipFill>
        <p:spPr>
          <a:xfrm>
            <a:off x="5875040" y="1700808"/>
            <a:ext cx="5765576" cy="4648442"/>
          </a:xfrm>
        </p:spPr>
      </p:pic>
      <p:sp>
        <p:nvSpPr>
          <p:cNvPr id="12" name="TextBox 11">
            <a:extLst>
              <a:ext uri="{FF2B5EF4-FFF2-40B4-BE49-F238E27FC236}">
                <a16:creationId xmlns:a16="http://schemas.microsoft.com/office/drawing/2014/main" id="{2CE32CD7-24E7-E3C0-4F90-0C6A52A3E856}"/>
              </a:ext>
            </a:extLst>
          </p:cNvPr>
          <p:cNvSpPr txBox="1"/>
          <p:nvPr/>
        </p:nvSpPr>
        <p:spPr>
          <a:xfrm>
            <a:off x="7963272" y="5626628"/>
            <a:ext cx="3816424" cy="461665"/>
          </a:xfrm>
          <a:prstGeom prst="rect">
            <a:avLst/>
          </a:prstGeom>
          <a:noFill/>
        </p:spPr>
        <p:txBody>
          <a:bodyPr wrap="square" rtlCol="0">
            <a:spAutoFit/>
          </a:bodyPr>
          <a:lstStyle/>
          <a:p>
            <a:r>
              <a:rPr lang="en-IE" sz="2400" b="1" dirty="0" err="1">
                <a:solidFill>
                  <a:schemeClr val="bg1"/>
                </a:solidFill>
                <a:effectLst>
                  <a:outerShdw blurRad="38100" dist="38100" dir="2700000" algn="tl">
                    <a:srgbClr val="000000">
                      <a:alpha val="43137"/>
                    </a:srgbClr>
                  </a:outerShdw>
                </a:effectLst>
                <a:latin typeface="+mn-lt"/>
              </a:rPr>
              <a:t>Balgaddy</a:t>
            </a:r>
            <a:r>
              <a:rPr lang="en-IE" sz="2400" b="1" dirty="0">
                <a:solidFill>
                  <a:schemeClr val="bg1"/>
                </a:solidFill>
                <a:effectLst>
                  <a:outerShdw blurRad="38100" dist="38100" dir="2700000" algn="tl">
                    <a:srgbClr val="000000">
                      <a:alpha val="43137"/>
                    </a:srgbClr>
                  </a:outerShdw>
                </a:effectLst>
                <a:latin typeface="+mn-lt"/>
              </a:rPr>
              <a:t> Better Blocks</a:t>
            </a:r>
            <a:endParaRPr lang="en-IE" sz="24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67174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9D618-5F9A-4AC9-BF69-3E4E195EAB09}"/>
            </a:ext>
          </a:extLst>
        </p:cNvPr>
        <p:cNvGrpSpPr/>
        <p:nvPr/>
      </p:nvGrpSpPr>
      <p:grpSpPr>
        <a:xfrm>
          <a:off x="0" y="0"/>
          <a:ext cx="0" cy="0"/>
          <a:chOff x="0" y="0"/>
          <a:chExt cx="0" cy="0"/>
        </a:xfrm>
      </p:grpSpPr>
      <p:sp>
        <p:nvSpPr>
          <p:cNvPr id="4" name="Chart Placeholder 3">
            <a:extLst>
              <a:ext uri="{FF2B5EF4-FFF2-40B4-BE49-F238E27FC236}">
                <a16:creationId xmlns:a16="http://schemas.microsoft.com/office/drawing/2014/main" id="{D91CC2B7-165E-6496-4F0B-682ADFA4B272}"/>
              </a:ext>
            </a:extLst>
          </p:cNvPr>
          <p:cNvSpPr>
            <a:spLocks noGrp="1"/>
          </p:cNvSpPr>
          <p:nvPr>
            <p:ph type="chart" sz="quarter" idx="11"/>
          </p:nvPr>
        </p:nvSpPr>
        <p:spPr>
          <a:xfrm>
            <a:off x="599084" y="1772816"/>
            <a:ext cx="6617621" cy="4346416"/>
          </a:xfrm>
        </p:spPr>
        <p:txBody>
          <a:bodyPr>
            <a:normAutofit/>
          </a:bodyPr>
          <a:lstStyle/>
          <a:p>
            <a:pPr algn="l">
              <a:spcBef>
                <a:spcPts val="600"/>
              </a:spcBef>
              <a:spcAft>
                <a:spcPts val="600"/>
              </a:spcAft>
            </a:pPr>
            <a:r>
              <a:rPr lang="en-GB" sz="2400" dirty="0">
                <a:effectLst/>
                <a:ea typeface="Times New Roman" panose="02020603050405020304" pitchFamily="18" charset="0"/>
                <a:cs typeface="Calibri" panose="020F0502020204030204" pitchFamily="34" charset="0"/>
              </a:rPr>
              <a:t>Director of Housing, in conjunction with Housing Strategic Policy Committee, will be responsible for this strategy</a:t>
            </a:r>
          </a:p>
          <a:p>
            <a:pPr algn="l">
              <a:spcBef>
                <a:spcPts val="600"/>
              </a:spcBef>
              <a:spcAft>
                <a:spcPts val="600"/>
              </a:spcAft>
            </a:pPr>
            <a:r>
              <a:rPr lang="en-GB" sz="2400" dirty="0">
                <a:ea typeface="Times New Roman" panose="02020603050405020304" pitchFamily="18" charset="0"/>
                <a:cs typeface="Calibri" panose="020F0502020204030204" pitchFamily="34" charset="0"/>
              </a:rPr>
              <a:t>Annual estate management action plan to support strategy implementation</a:t>
            </a:r>
          </a:p>
          <a:p>
            <a:pPr algn="l">
              <a:spcBef>
                <a:spcPts val="600"/>
              </a:spcBef>
              <a:spcAft>
                <a:spcPts val="600"/>
              </a:spcAft>
            </a:pPr>
            <a:r>
              <a:rPr lang="en-GB" sz="2400" dirty="0">
                <a:ea typeface="Times New Roman" panose="02020603050405020304" pitchFamily="18" charset="0"/>
                <a:cs typeface="Calibri" panose="020F0502020204030204" pitchFamily="34" charset="0"/>
              </a:rPr>
              <a:t>Quarterly reporting to local area committees on key performance indicators</a:t>
            </a:r>
          </a:p>
          <a:p>
            <a:pPr algn="l">
              <a:spcBef>
                <a:spcPts val="600"/>
              </a:spcBef>
              <a:spcAft>
                <a:spcPts val="600"/>
              </a:spcAft>
            </a:pPr>
            <a:r>
              <a:rPr lang="en-IE" sz="2400" dirty="0">
                <a:ea typeface="Times New Roman" panose="02020603050405020304" pitchFamily="18" charset="0"/>
              </a:rPr>
              <a:t>Feedback from tenants will be used to inform and improve </a:t>
            </a:r>
            <a:r>
              <a:rPr lang="en-GB" sz="2400" spc="-10" dirty="0">
                <a:effectLst/>
                <a:ea typeface="Times New Roman" panose="02020603050405020304" pitchFamily="18" charset="0"/>
                <a:cs typeface="Calibri" panose="020F0502020204030204" pitchFamily="34" charset="0"/>
              </a:rPr>
              <a:t>our performance</a:t>
            </a:r>
          </a:p>
          <a:p>
            <a:pPr algn="l"/>
            <a:endParaRPr lang="en-IE" dirty="0"/>
          </a:p>
        </p:txBody>
      </p:sp>
      <p:sp>
        <p:nvSpPr>
          <p:cNvPr id="2" name="Title 1">
            <a:extLst>
              <a:ext uri="{FF2B5EF4-FFF2-40B4-BE49-F238E27FC236}">
                <a16:creationId xmlns:a16="http://schemas.microsoft.com/office/drawing/2014/main" id="{13A1320A-4706-6694-10A9-3D70BFFDC19F}"/>
              </a:ext>
            </a:extLst>
          </p:cNvPr>
          <p:cNvSpPr>
            <a:spLocks noGrp="1"/>
          </p:cNvSpPr>
          <p:nvPr>
            <p:ph type="title"/>
          </p:nvPr>
        </p:nvSpPr>
        <p:spPr>
          <a:xfrm>
            <a:off x="482935" y="649119"/>
            <a:ext cx="8633845" cy="581032"/>
          </a:xfrm>
        </p:spPr>
        <p:txBody>
          <a:bodyPr anchor="ctr">
            <a:noAutofit/>
          </a:bodyPr>
          <a:lstStyle/>
          <a:p>
            <a:r>
              <a:rPr lang="en-IE" sz="3600" b="1" dirty="0">
                <a:effectLst/>
                <a:ea typeface="Times New Roman" panose="02020603050405020304" pitchFamily="18" charset="0"/>
                <a:cs typeface="Calibri" panose="020F0502020204030204" pitchFamily="34" charset="0"/>
              </a:rPr>
              <a:t>Implementation, Monit</a:t>
            </a:r>
            <a:r>
              <a:rPr lang="en-IE" sz="3600" b="1" dirty="0">
                <a:ea typeface="Times New Roman" panose="02020603050405020304" pitchFamily="18" charset="0"/>
                <a:cs typeface="Calibri" panose="020F0502020204030204" pitchFamily="34" charset="0"/>
              </a:rPr>
              <a:t>oring &amp; Improvement</a:t>
            </a:r>
            <a:br>
              <a:rPr lang="en-IE" sz="3200" dirty="0">
                <a:effectLst/>
                <a:latin typeface="Aptos" panose="020B0004020202020204" pitchFamily="34" charset="0"/>
                <a:ea typeface="Times New Roman" panose="02020603050405020304" pitchFamily="18" charset="0"/>
              </a:rPr>
            </a:br>
            <a:endParaRPr lang="en-US" sz="3200" b="1" dirty="0"/>
          </a:p>
        </p:txBody>
      </p:sp>
      <p:sp>
        <p:nvSpPr>
          <p:cNvPr id="5" name="Rectangle: Rounded Corners 4">
            <a:extLst>
              <a:ext uri="{FF2B5EF4-FFF2-40B4-BE49-F238E27FC236}">
                <a16:creationId xmlns:a16="http://schemas.microsoft.com/office/drawing/2014/main" id="{42C82E53-17C9-353A-64D1-1D210D0F1083}"/>
              </a:ext>
            </a:extLst>
          </p:cNvPr>
          <p:cNvSpPr/>
          <p:nvPr/>
        </p:nvSpPr>
        <p:spPr>
          <a:xfrm>
            <a:off x="7216705" y="1556792"/>
            <a:ext cx="4536504" cy="424350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 Placeholder 8">
            <a:extLst>
              <a:ext uri="{FF2B5EF4-FFF2-40B4-BE49-F238E27FC236}">
                <a16:creationId xmlns:a16="http://schemas.microsoft.com/office/drawing/2014/main" id="{C8766692-963B-EAC8-AA9B-735303AB31D2}"/>
              </a:ext>
            </a:extLst>
          </p:cNvPr>
          <p:cNvSpPr>
            <a:spLocks noGrp="1"/>
          </p:cNvSpPr>
          <p:nvPr>
            <p:ph type="body" idx="1"/>
          </p:nvPr>
        </p:nvSpPr>
        <p:spPr>
          <a:xfrm>
            <a:off x="7647170" y="1772816"/>
            <a:ext cx="3675573" cy="3829392"/>
          </a:xfrm>
        </p:spPr>
        <p:txBody>
          <a:bodyPr>
            <a:normAutofit fontScale="92500" lnSpcReduction="20000"/>
          </a:bodyPr>
          <a:lstStyle/>
          <a:p>
            <a:pPr algn="ctr">
              <a:buNone/>
            </a:pPr>
            <a:r>
              <a:rPr lang="en-GB" sz="1600" b="1" spc="-10" dirty="0">
                <a:latin typeface="Aptos" panose="020B0004020202020204" pitchFamily="34" charset="0"/>
                <a:ea typeface="Times New Roman" panose="02020603050405020304" pitchFamily="18" charset="0"/>
                <a:cs typeface="Calibri" panose="020F0502020204030204" pitchFamily="34" charset="0"/>
              </a:rPr>
              <a:t>Key Performance Indicators </a:t>
            </a:r>
          </a:p>
          <a:p>
            <a:pPr marL="342900" indent="-342900">
              <a:buFont typeface="Symbol" panose="05050102010706020507" pitchFamily="18" charset="2"/>
              <a:buChar char=""/>
            </a:pPr>
            <a:r>
              <a:rPr lang="en-GB" sz="1600" dirty="0">
                <a:latin typeface="Aptos" panose="020B0004020202020204" pitchFamily="34" charset="0"/>
                <a:ea typeface="Times New Roman" panose="02020603050405020304" pitchFamily="18" charset="0"/>
                <a:cs typeface="Calibri" panose="020F0502020204030204" pitchFamily="34" charset="0"/>
              </a:rPr>
              <a:t>Number</a:t>
            </a:r>
            <a:r>
              <a:rPr lang="en-GB" sz="1600" spc="-85"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of</a:t>
            </a:r>
            <a:r>
              <a:rPr lang="en-GB" sz="1600" spc="-80"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anti-social</a:t>
            </a:r>
            <a:r>
              <a:rPr lang="en-GB" sz="1600" spc="-85"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incidents</a:t>
            </a:r>
            <a:r>
              <a:rPr lang="en-GB" sz="1600" spc="-80" dirty="0">
                <a:latin typeface="Aptos" panose="020B0004020202020204" pitchFamily="34" charset="0"/>
                <a:ea typeface="Times New Roman" panose="02020603050405020304" pitchFamily="18" charset="0"/>
                <a:cs typeface="Calibri" panose="020F0502020204030204" pitchFamily="34" charset="0"/>
              </a:rPr>
              <a:t> </a:t>
            </a:r>
            <a:r>
              <a:rPr lang="en-GB" sz="1600" spc="-10" dirty="0">
                <a:latin typeface="Aptos" panose="020B0004020202020204" pitchFamily="34" charset="0"/>
                <a:ea typeface="Times New Roman" panose="02020603050405020304" pitchFamily="18" charset="0"/>
                <a:cs typeface="Calibri" panose="020F0502020204030204" pitchFamily="34" charset="0"/>
              </a:rPr>
              <a:t>reported</a:t>
            </a:r>
            <a:endParaRPr lang="en-IE" sz="16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latin typeface="Aptos" panose="020B0004020202020204" pitchFamily="34" charset="0"/>
                <a:ea typeface="Times New Roman" panose="02020603050405020304" pitchFamily="18" charset="0"/>
                <a:cs typeface="Calibri" panose="020F0502020204030204" pitchFamily="34" charset="0"/>
              </a:rPr>
              <a:t>Number</a:t>
            </a:r>
            <a:r>
              <a:rPr lang="en-GB" sz="1600" spc="50"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of</a:t>
            </a:r>
            <a:r>
              <a:rPr lang="en-GB" sz="1600" spc="55"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complaints</a:t>
            </a:r>
            <a:r>
              <a:rPr lang="en-GB" sz="1600" spc="55" dirty="0">
                <a:latin typeface="Aptos" panose="020B0004020202020204" pitchFamily="34" charset="0"/>
                <a:ea typeface="Times New Roman" panose="02020603050405020304" pitchFamily="18" charset="0"/>
                <a:cs typeface="Calibri" panose="020F0502020204030204" pitchFamily="34" charset="0"/>
              </a:rPr>
              <a:t> </a:t>
            </a:r>
            <a:r>
              <a:rPr lang="en-GB" sz="1600" spc="-10" dirty="0">
                <a:latin typeface="Aptos" panose="020B0004020202020204" pitchFamily="34" charset="0"/>
                <a:ea typeface="Times New Roman" panose="02020603050405020304" pitchFamily="18" charset="0"/>
                <a:cs typeface="Calibri" panose="020F0502020204030204" pitchFamily="34" charset="0"/>
              </a:rPr>
              <a:t>received</a:t>
            </a:r>
            <a:endParaRPr lang="en-IE" sz="16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latin typeface="Aptos" panose="020B0004020202020204" pitchFamily="34" charset="0"/>
                <a:ea typeface="Times New Roman" panose="02020603050405020304" pitchFamily="18" charset="0"/>
                <a:cs typeface="Calibri" panose="020F0502020204030204" pitchFamily="34" charset="0"/>
              </a:rPr>
              <a:t>Number</a:t>
            </a:r>
            <a:r>
              <a:rPr lang="en-GB" sz="1600" spc="45"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of</a:t>
            </a:r>
            <a:r>
              <a:rPr lang="en-GB" sz="1600" spc="50"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house</a:t>
            </a:r>
            <a:r>
              <a:rPr lang="en-GB" sz="1600" spc="50" dirty="0">
                <a:latin typeface="Aptos" panose="020B0004020202020204" pitchFamily="34" charset="0"/>
                <a:ea typeface="Times New Roman" panose="02020603050405020304" pitchFamily="18" charset="0"/>
                <a:cs typeface="Calibri" panose="020F0502020204030204" pitchFamily="34" charset="0"/>
              </a:rPr>
              <a:t> </a:t>
            </a:r>
            <a:r>
              <a:rPr lang="en-GB" sz="1600" spc="-10" dirty="0">
                <a:latin typeface="Aptos" panose="020B0004020202020204" pitchFamily="34" charset="0"/>
                <a:ea typeface="Times New Roman" panose="02020603050405020304" pitchFamily="18" charset="0"/>
                <a:cs typeface="Calibri" panose="020F0502020204030204" pitchFamily="34" charset="0"/>
              </a:rPr>
              <a:t>calls/inspections</a:t>
            </a:r>
            <a:endParaRPr lang="en-IE" sz="16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latin typeface="Aptos" panose="020B0004020202020204" pitchFamily="34" charset="0"/>
                <a:ea typeface="Times New Roman" panose="02020603050405020304" pitchFamily="18" charset="0"/>
                <a:cs typeface="Calibri" panose="020F0502020204030204" pitchFamily="34" charset="0"/>
              </a:rPr>
              <a:t>Number</a:t>
            </a:r>
            <a:r>
              <a:rPr lang="en-GB" sz="1600" spc="35"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of</a:t>
            </a:r>
            <a:r>
              <a:rPr lang="en-GB" sz="1600" spc="40"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demands</a:t>
            </a:r>
            <a:r>
              <a:rPr lang="en-GB" sz="1600" spc="40"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for</a:t>
            </a:r>
            <a:r>
              <a:rPr lang="en-GB" sz="1600" spc="40" dirty="0">
                <a:latin typeface="Aptos" panose="020B0004020202020204" pitchFamily="34" charset="0"/>
                <a:ea typeface="Times New Roman" panose="02020603050405020304" pitchFamily="18" charset="0"/>
                <a:cs typeface="Calibri" panose="020F0502020204030204" pitchFamily="34" charset="0"/>
              </a:rPr>
              <a:t> </a:t>
            </a:r>
            <a:r>
              <a:rPr lang="en-GB" sz="1600" spc="-10" dirty="0">
                <a:latin typeface="Aptos" panose="020B0004020202020204" pitchFamily="34" charset="0"/>
                <a:ea typeface="Times New Roman" panose="02020603050405020304" pitchFamily="18" charset="0"/>
                <a:cs typeface="Calibri" panose="020F0502020204030204" pitchFamily="34" charset="0"/>
              </a:rPr>
              <a:t>possession</a:t>
            </a:r>
            <a:endParaRPr lang="en-IE" sz="16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latin typeface="Aptos" panose="020B0004020202020204" pitchFamily="34" charset="0"/>
                <a:ea typeface="Times New Roman" panose="02020603050405020304" pitchFamily="18" charset="0"/>
                <a:cs typeface="Calibri" panose="020F0502020204030204" pitchFamily="34" charset="0"/>
              </a:rPr>
              <a:t>Number</a:t>
            </a:r>
            <a:r>
              <a:rPr lang="en-GB" sz="1600" spc="115"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of</a:t>
            </a:r>
            <a:r>
              <a:rPr lang="en-GB" sz="1600" spc="115"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abandonment</a:t>
            </a:r>
            <a:r>
              <a:rPr lang="en-GB" sz="1600" spc="120" dirty="0">
                <a:latin typeface="Aptos" panose="020B0004020202020204" pitchFamily="34" charset="0"/>
                <a:ea typeface="Times New Roman" panose="02020603050405020304" pitchFamily="18" charset="0"/>
                <a:cs typeface="Calibri" panose="020F0502020204030204" pitchFamily="34" charset="0"/>
              </a:rPr>
              <a:t> n</a:t>
            </a:r>
            <a:r>
              <a:rPr lang="en-GB" sz="1600" dirty="0">
                <a:latin typeface="Aptos" panose="020B0004020202020204" pitchFamily="34" charset="0"/>
                <a:ea typeface="Times New Roman" panose="02020603050405020304" pitchFamily="18" charset="0"/>
                <a:cs typeface="Calibri" panose="020F0502020204030204" pitchFamily="34" charset="0"/>
              </a:rPr>
              <a:t>otices</a:t>
            </a:r>
            <a:r>
              <a:rPr lang="en-GB" sz="1600" spc="115" dirty="0">
                <a:latin typeface="Aptos" panose="020B0004020202020204" pitchFamily="34" charset="0"/>
                <a:ea typeface="Times New Roman" panose="02020603050405020304" pitchFamily="18" charset="0"/>
                <a:cs typeface="Calibri" panose="020F0502020204030204" pitchFamily="34" charset="0"/>
              </a:rPr>
              <a:t> </a:t>
            </a:r>
            <a:r>
              <a:rPr lang="en-GB" sz="1600" spc="-10" dirty="0">
                <a:latin typeface="Aptos" panose="020B0004020202020204" pitchFamily="34" charset="0"/>
                <a:ea typeface="Times New Roman" panose="02020603050405020304" pitchFamily="18" charset="0"/>
                <a:cs typeface="Calibri" panose="020F0502020204030204" pitchFamily="34" charset="0"/>
              </a:rPr>
              <a:t>served</a:t>
            </a:r>
            <a:endParaRPr lang="en-IE" sz="16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latin typeface="Aptos" panose="020B0004020202020204" pitchFamily="34" charset="0"/>
                <a:ea typeface="Times New Roman" panose="02020603050405020304" pitchFamily="18" charset="0"/>
                <a:cs typeface="Calibri" panose="020F0502020204030204" pitchFamily="34" charset="0"/>
              </a:rPr>
              <a:t>Number</a:t>
            </a:r>
            <a:r>
              <a:rPr lang="en-GB" sz="1600" spc="65"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of</a:t>
            </a:r>
            <a:r>
              <a:rPr lang="en-GB" sz="1600" spc="70"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surrenders</a:t>
            </a:r>
            <a:r>
              <a:rPr lang="en-GB" sz="1600" spc="70" dirty="0">
                <a:latin typeface="Aptos" panose="020B0004020202020204" pitchFamily="34" charset="0"/>
                <a:ea typeface="Times New Roman" panose="02020603050405020304" pitchFamily="18" charset="0"/>
                <a:cs typeface="Calibri" panose="020F0502020204030204" pitchFamily="34" charset="0"/>
              </a:rPr>
              <a:t> </a:t>
            </a:r>
            <a:r>
              <a:rPr lang="en-GB" sz="1600" spc="-10" dirty="0">
                <a:latin typeface="Aptos" panose="020B0004020202020204" pitchFamily="34" charset="0"/>
                <a:ea typeface="Times New Roman" panose="02020603050405020304" pitchFamily="18" charset="0"/>
                <a:cs typeface="Calibri" panose="020F0502020204030204" pitchFamily="34" charset="0"/>
              </a:rPr>
              <a:t>obtained</a:t>
            </a:r>
          </a:p>
          <a:p>
            <a:pPr marL="342900" lvl="0" indent="-342900">
              <a:buFont typeface="Symbol" panose="05050102010706020507" pitchFamily="18" charset="2"/>
              <a:buChar char=""/>
            </a:pPr>
            <a:r>
              <a:rPr lang="en-GB" sz="1600" spc="-10" dirty="0">
                <a:latin typeface="Aptos" panose="020B0004020202020204" pitchFamily="34" charset="0"/>
                <a:ea typeface="Times New Roman" panose="02020603050405020304" pitchFamily="18" charset="0"/>
                <a:cs typeface="Calibri" panose="020F0502020204030204" pitchFamily="34" charset="0"/>
              </a:rPr>
              <a:t>Number of evictions/exclusion orders</a:t>
            </a:r>
            <a:endParaRPr lang="en-IE" sz="16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latin typeface="Aptos" panose="020B0004020202020204" pitchFamily="34" charset="0"/>
                <a:ea typeface="Times New Roman" panose="02020603050405020304" pitchFamily="18" charset="0"/>
                <a:cs typeface="Calibri" panose="020F0502020204030204" pitchFamily="34" charset="0"/>
              </a:rPr>
              <a:t>Number</a:t>
            </a:r>
            <a:r>
              <a:rPr lang="en-GB" sz="1600" spc="70"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of</a:t>
            </a:r>
            <a:r>
              <a:rPr lang="en-GB" sz="1600" spc="75" dirty="0">
                <a:latin typeface="Aptos" panose="020B0004020202020204" pitchFamily="34" charset="0"/>
                <a:ea typeface="Times New Roman" panose="02020603050405020304" pitchFamily="18" charset="0"/>
                <a:cs typeface="Calibri" panose="020F0502020204030204" pitchFamily="34" charset="0"/>
              </a:rPr>
              <a:t> i</a:t>
            </a:r>
            <a:r>
              <a:rPr lang="en-GB" sz="1600" dirty="0">
                <a:latin typeface="Aptos" panose="020B0004020202020204" pitchFamily="34" charset="0"/>
                <a:ea typeface="Times New Roman" panose="02020603050405020304" pitchFamily="18" charset="0"/>
                <a:cs typeface="Calibri" panose="020F0502020204030204" pitchFamily="34" charset="0"/>
              </a:rPr>
              <a:t>nterviews</a:t>
            </a:r>
            <a:r>
              <a:rPr lang="en-GB" sz="1600" spc="70" dirty="0">
                <a:latin typeface="Aptos" panose="020B0004020202020204" pitchFamily="34" charset="0"/>
                <a:ea typeface="Times New Roman" panose="02020603050405020304" pitchFamily="18" charset="0"/>
                <a:cs typeface="Calibri" panose="020F0502020204030204" pitchFamily="34" charset="0"/>
              </a:rPr>
              <a:t> </a:t>
            </a:r>
            <a:r>
              <a:rPr lang="en-GB" sz="1600" spc="-20" dirty="0">
                <a:latin typeface="Aptos" panose="020B0004020202020204" pitchFamily="34" charset="0"/>
                <a:ea typeface="Times New Roman" panose="02020603050405020304" pitchFamily="18" charset="0"/>
                <a:cs typeface="Calibri" panose="020F0502020204030204" pitchFamily="34" charset="0"/>
              </a:rPr>
              <a:t>held	</a:t>
            </a:r>
            <a:endParaRPr lang="en-IE" sz="16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latin typeface="Aptos" panose="020B0004020202020204" pitchFamily="34" charset="0"/>
                <a:ea typeface="Times New Roman" panose="02020603050405020304" pitchFamily="18" charset="0"/>
                <a:cs typeface="Calibri" panose="020F0502020204030204" pitchFamily="34" charset="0"/>
              </a:rPr>
              <a:t>Number</a:t>
            </a:r>
            <a:r>
              <a:rPr lang="en-GB" sz="1600" spc="-75"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of</a:t>
            </a:r>
            <a:r>
              <a:rPr lang="en-GB" sz="1600" spc="-75" dirty="0">
                <a:latin typeface="Aptos" panose="020B0004020202020204" pitchFamily="34" charset="0"/>
                <a:ea typeface="Times New Roman" panose="02020603050405020304" pitchFamily="18" charset="0"/>
                <a:cs typeface="Calibri" panose="020F0502020204030204" pitchFamily="34" charset="0"/>
              </a:rPr>
              <a:t> </a:t>
            </a:r>
            <a:r>
              <a:rPr lang="en-GB" sz="1600" dirty="0">
                <a:latin typeface="Aptos" panose="020B0004020202020204" pitchFamily="34" charset="0"/>
                <a:ea typeface="Times New Roman" panose="02020603050405020304" pitchFamily="18" charset="0"/>
                <a:cs typeface="Calibri" panose="020F0502020204030204" pitchFamily="34" charset="0"/>
              </a:rPr>
              <a:t>pre-tenancy</a:t>
            </a:r>
            <a:r>
              <a:rPr lang="en-GB" sz="1600" spc="-75" dirty="0">
                <a:latin typeface="Aptos" panose="020B0004020202020204" pitchFamily="34" charset="0"/>
                <a:ea typeface="Times New Roman" panose="02020603050405020304" pitchFamily="18" charset="0"/>
                <a:cs typeface="Calibri" panose="020F0502020204030204" pitchFamily="34" charset="0"/>
              </a:rPr>
              <a:t> </a:t>
            </a:r>
            <a:r>
              <a:rPr lang="en-GB" sz="1600" spc="-10" dirty="0">
                <a:latin typeface="Aptos" panose="020B0004020202020204" pitchFamily="34" charset="0"/>
                <a:ea typeface="Times New Roman" panose="02020603050405020304" pitchFamily="18" charset="0"/>
                <a:cs typeface="Calibri" panose="020F0502020204030204" pitchFamily="34" charset="0"/>
              </a:rPr>
              <a:t>courses</a:t>
            </a:r>
          </a:p>
          <a:p>
            <a:pPr marL="342900" lvl="0" indent="-342900">
              <a:buFont typeface="Symbol" panose="05050102010706020507" pitchFamily="18" charset="2"/>
              <a:buChar char=""/>
            </a:pPr>
            <a:r>
              <a:rPr lang="en-GB" sz="1600" spc="-10" dirty="0">
                <a:latin typeface="Aptos" panose="020B0004020202020204" pitchFamily="34" charset="0"/>
                <a:ea typeface="Times New Roman" panose="02020603050405020304" pitchFamily="18" charset="0"/>
                <a:cs typeface="Calibri" panose="020F0502020204030204" pitchFamily="34" charset="0"/>
              </a:rPr>
              <a:t>Number of estate management initiatives</a:t>
            </a:r>
            <a:endParaRPr lang="en-IE" dirty="0"/>
          </a:p>
        </p:txBody>
      </p:sp>
    </p:spTree>
    <p:extLst>
      <p:ext uri="{BB962C8B-B14F-4D97-AF65-F5344CB8AC3E}">
        <p14:creationId xmlns:p14="http://schemas.microsoft.com/office/powerpoint/2010/main" val="35449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724</TotalTime>
  <Words>492</Words>
  <Application>Microsoft Office PowerPoint</Application>
  <PresentationFormat>Widescreen</PresentationFormat>
  <Paragraphs>77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Symbol</vt:lpstr>
      <vt:lpstr>Times New Roman</vt:lpstr>
      <vt:lpstr>Wingdings</vt:lpstr>
      <vt:lpstr>SDCC Master</vt:lpstr>
      <vt:lpstr>Anti-Social Behaviour  Strategy 2025-29 </vt:lpstr>
      <vt:lpstr>Alignment with Corporate Plan 2025-29</vt:lpstr>
      <vt:lpstr>Legislation and Our Approach </vt:lpstr>
      <vt:lpstr>ASB Strategy Commitments</vt:lpstr>
      <vt:lpstr>ASB Complaints &amp; Actions 2024</vt:lpstr>
      <vt:lpstr>Proactive Estate Management Works &amp; Initiatives </vt:lpstr>
      <vt:lpstr>Implementation, Monitoring &amp; Improvement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Elaine Leech</cp:lastModifiedBy>
  <cp:revision>7</cp:revision>
  <cp:lastPrinted>2025-06-03T12:07:48Z</cp:lastPrinted>
  <dcterms:created xsi:type="dcterms:W3CDTF">2025-05-27T21:24:40Z</dcterms:created>
  <dcterms:modified xsi:type="dcterms:W3CDTF">2025-06-05T11:42:29Z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