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44" r:id="rId2"/>
    <p:sldId id="348" r:id="rId3"/>
    <p:sldId id="378" r:id="rId4"/>
    <p:sldId id="258" r:id="rId5"/>
    <p:sldId id="619" r:id="rId6"/>
    <p:sldId id="257" r:id="rId7"/>
    <p:sldId id="62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1T11:43:07.880"/>
    </inkml:context>
    <inkml:brush xml:id="br0">
      <inkml:brushProperty name="width" value="0.1" units="cm"/>
      <inkml:brushProperty name="height" value="0.1" units="cm"/>
      <inkml:brushProperty name="color" value="#333333"/>
      <inkml:brushProperty name="ignorePressure" value="1"/>
    </inkml:brush>
  </inkml:definitions>
  <inkml:trace contextRef="#ctx0" brushRef="#br0">0 10,'0'-4,"0"-2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391D0-4F7A-4E8B-934F-5B65D57ED6DF}" type="datetimeFigureOut">
              <a:rPr lang="en-IE" smtClean="0"/>
              <a:t>29/05/2025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425A3-3B5B-419D-9BB2-9F6A18A3C37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39233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25A3-3B5B-419D-9BB2-9F6A18A3C374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035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D5365-A277-1E03-7F6E-F1B7657B41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126696-4DD4-0794-6A56-6CF21D3BA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783ED-208A-2AEC-57ED-FBCE18149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2946-AE57-46AB-9BB9-1F9F05EAE9D0}" type="datetimeFigureOut">
              <a:rPr lang="en-IE" smtClean="0"/>
              <a:t>29/05/2025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2052A-AC3A-232D-BDF1-DBF07F91F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62898-C0BA-2273-6B10-ABBCED5A6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ED75-8D07-432D-BB7B-20FE5DEAF93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30502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674E9-B521-A9F0-6B90-427739F79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6D3879-BAF0-743B-0576-CDE9DA6F86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D0BB1-EED8-1DA1-F4A9-79F92CB99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2946-AE57-46AB-9BB9-1F9F05EAE9D0}" type="datetimeFigureOut">
              <a:rPr lang="en-IE" smtClean="0"/>
              <a:t>29/05/2025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0A1F9-A28D-0665-5A0A-40753B96A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72E9C-DEBD-FFC9-E351-4414305C8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ED75-8D07-432D-BB7B-20FE5DEAF93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8110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9E067B-7D5A-ECFB-6215-D7317127D7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5D727E-8C2C-73D3-F3B0-5F9027D78F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694FD-7AE2-97DF-DB08-53A893FF2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2946-AE57-46AB-9BB9-1F9F05EAE9D0}" type="datetimeFigureOut">
              <a:rPr lang="en-IE" smtClean="0"/>
              <a:t>29/05/2025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211EB-BC5F-363F-F6E9-69F3308B1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9B089-A1B6-B3D6-183D-3B4FE0575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ED75-8D07-432D-BB7B-20FE5DEAF93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08079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948AD-D9B8-8631-61B3-F5B405DDE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AD08E-F80B-DD36-F5D9-1191BD9CF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A30F1-8E1B-0EAE-DB84-FFA9D8034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2946-AE57-46AB-9BB9-1F9F05EAE9D0}" type="datetimeFigureOut">
              <a:rPr lang="en-IE" smtClean="0"/>
              <a:t>29/05/2025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DC3D1-6B3A-7DB0-8A3D-12396DF40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34506-4510-B0DE-4F65-CA8497020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ED75-8D07-432D-BB7B-20FE5DEAF93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76512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79C9E-083E-62EB-AA84-D4ACC4DE5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B4EF3D-68A5-88FB-0C9A-E3841EF93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64133-CD02-DF7C-EA1A-F59A0C354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2946-AE57-46AB-9BB9-1F9F05EAE9D0}" type="datetimeFigureOut">
              <a:rPr lang="en-IE" smtClean="0"/>
              <a:t>29/05/2025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4A90B-54AD-F890-18D9-D3893AB51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498FE-2845-D7BF-098B-817559980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ED75-8D07-432D-BB7B-20FE5DEAF93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59046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F5F5F-2523-C21D-D041-8540FDA10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808A9-32A1-5E4D-BFE3-AAEBA36872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974B1A-8590-2A0B-A5AC-A8426A1DD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4ED815-5AE5-8455-5B42-1825CCC34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2946-AE57-46AB-9BB9-1F9F05EAE9D0}" type="datetimeFigureOut">
              <a:rPr lang="en-IE" smtClean="0"/>
              <a:t>29/05/2025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A7F1E3-0FBA-CA5F-9AC1-F7FBC791E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41A63-BDED-A0C5-4A3B-6C096B699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ED75-8D07-432D-BB7B-20FE5DEAF93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3233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75DAC-C6ED-5A71-76DD-D6D6FC76E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D3CBD-274E-C275-E02C-FAF6EB1EE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D9B41-BE12-1739-A4EB-2AFDA7F9F4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5FBA4A-2DE8-BF34-FE62-7E67E94745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2A3FEB-38DF-24A0-0E5A-DAD3557011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7DFF44-58B3-FE42-F1B3-4098997B0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2946-AE57-46AB-9BB9-1F9F05EAE9D0}" type="datetimeFigureOut">
              <a:rPr lang="en-IE" smtClean="0"/>
              <a:t>29/05/2025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106D3A-3593-C8E8-36C9-7DCD5FAB0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716D7D-147F-21F5-C5AB-60792DCEF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ED75-8D07-432D-BB7B-20FE5DEAF93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15539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B2BA6-FB07-1CC7-7B12-BD4C17095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E96E39-AAAE-ED4B-3DAC-1719122F7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2946-AE57-46AB-9BB9-1F9F05EAE9D0}" type="datetimeFigureOut">
              <a:rPr lang="en-IE" smtClean="0"/>
              <a:t>29/05/2025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560D67-582C-B540-2A0A-A1F026CAF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183326-1358-90E0-C84A-E4C1F24EE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ED75-8D07-432D-BB7B-20FE5DEAF93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67677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AE2178-1493-78C7-65F3-FFECCB61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2946-AE57-46AB-9BB9-1F9F05EAE9D0}" type="datetimeFigureOut">
              <a:rPr lang="en-IE" smtClean="0"/>
              <a:t>29/05/2025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3162B4-B72B-06C1-54E3-EA5FB7D25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71E0C0-0637-2B03-13FC-4EAADFCBF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ED75-8D07-432D-BB7B-20FE5DEAF93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628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A0696-7966-A418-ED7E-9CFA24C89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DF73A-3688-F675-D730-E3847E4B7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18B6CA-D77B-96EE-E98B-08D5207EEB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7F9276-340C-DB7D-0544-52201FE13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2946-AE57-46AB-9BB9-1F9F05EAE9D0}" type="datetimeFigureOut">
              <a:rPr lang="en-IE" smtClean="0"/>
              <a:t>29/05/2025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90D049-65F5-CE81-F293-5CEB41E40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A64233-950F-DD0F-B782-6820ACFB8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ED75-8D07-432D-BB7B-20FE5DEAF93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89074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4EDD2-E96E-6973-505A-22E7EE379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432986-A530-58C0-63E3-1BA43BB69B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CFB527-FF13-FA68-C52A-F011440064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727F73-C15C-61A9-1EDA-A2D7BD6F6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2946-AE57-46AB-9BB9-1F9F05EAE9D0}" type="datetimeFigureOut">
              <a:rPr lang="en-IE" smtClean="0"/>
              <a:t>29/05/2025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726260-6D1E-329F-953F-1E237B26B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9654D4-7FC9-191F-35BB-F08116356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ED75-8D07-432D-BB7B-20FE5DEAF93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7060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438B71-EC0B-C9C9-BA17-5B3697C61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93427-4A74-734C-68D8-4AC97EE06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D6F21-E36E-6DAA-B2E9-5970C13A0C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842946-AE57-46AB-9BB9-1F9F05EAE9D0}" type="datetimeFigureOut">
              <a:rPr lang="en-IE" smtClean="0"/>
              <a:t>29/05/2025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22CA1-C448-A8A4-DEAB-F6141692E1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99716-D784-E84E-5BAF-DA79B7697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2ED75-8D07-432D-BB7B-20FE5DEAF93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1579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text, hydrozoan&#10;&#10;Description automatically generated">
            <a:extLst>
              <a:ext uri="{FF2B5EF4-FFF2-40B4-BE49-F238E27FC236}">
                <a16:creationId xmlns:a16="http://schemas.microsoft.com/office/drawing/2014/main" id="{84EA274B-DB68-B7F4-BF3D-DF4B0A5BE3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6" b="11015"/>
          <a:stretch/>
        </p:blipFill>
        <p:spPr>
          <a:xfrm>
            <a:off x="0" y="-127221"/>
            <a:ext cx="12176016" cy="6858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D40356A-FC5E-1BDC-33A3-23A261D4F72E}"/>
              </a:ext>
            </a:extLst>
          </p:cNvPr>
          <p:cNvSpPr txBox="1"/>
          <p:nvPr/>
        </p:nvSpPr>
        <p:spPr>
          <a:xfrm>
            <a:off x="237744" y="5437224"/>
            <a:ext cx="228180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727494">
              <a:defRPr/>
            </a:pPr>
            <a:r>
              <a:rPr lang="en-GB" sz="2400" b="1" dirty="0">
                <a:solidFill>
                  <a:srgbClr val="92D050"/>
                </a:solidFill>
                <a:latin typeface="Omnes SemiBold" pitchFamily="50" charset="0"/>
              </a:rPr>
              <a:t>City Edge</a:t>
            </a:r>
          </a:p>
          <a:p>
            <a:pPr defTabSz="727494">
              <a:defRPr/>
            </a:pPr>
            <a:r>
              <a:rPr lang="en-GB" sz="2000" b="1" dirty="0">
                <a:solidFill>
                  <a:srgbClr val="92D050"/>
                </a:solidFill>
                <a:latin typeface="Omnes SemiBold" pitchFamily="50" charset="0"/>
              </a:rPr>
              <a:t>LUPT SPC </a:t>
            </a:r>
          </a:p>
          <a:p>
            <a:pPr defTabSz="727494">
              <a:defRPr/>
            </a:pPr>
            <a:r>
              <a:rPr lang="en-GB" sz="2000" b="1" dirty="0">
                <a:solidFill>
                  <a:srgbClr val="92D050"/>
                </a:solidFill>
                <a:latin typeface="Omnes SemiBold" pitchFamily="50" charset="0"/>
              </a:rPr>
              <a:t>29</a:t>
            </a:r>
            <a:r>
              <a:rPr lang="en-GB" sz="2000" b="1" baseline="30000" dirty="0">
                <a:solidFill>
                  <a:srgbClr val="92D050"/>
                </a:solidFill>
                <a:latin typeface="Omnes SemiBold" pitchFamily="50" charset="0"/>
              </a:rPr>
              <a:t>th</a:t>
            </a:r>
            <a:r>
              <a:rPr lang="en-GB" sz="2000" b="1" dirty="0">
                <a:solidFill>
                  <a:srgbClr val="92D050"/>
                </a:solidFill>
                <a:latin typeface="Omnes SemiBold" pitchFamily="50" charset="0"/>
              </a:rPr>
              <a:t> May 2025</a:t>
            </a:r>
            <a:endParaRPr lang="en-GB" sz="2000" b="1" dirty="0">
              <a:solidFill>
                <a:prstClr val="white"/>
              </a:solidFill>
              <a:latin typeface="Omnes SemiBold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07D0D7-08D7-D438-3270-D605D5E59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5240" y="924934"/>
            <a:ext cx="1819014" cy="237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76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62A80D-4A13-2A2B-01D2-7F388B8292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" t="8688" r="22652" b="11186"/>
          <a:stretch/>
        </p:blipFill>
        <p:spPr>
          <a:xfrm>
            <a:off x="936891" y="-6439"/>
            <a:ext cx="10518524" cy="6864439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210AEB5-0D36-DCB2-9D9E-293C4FFFD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3" y="193248"/>
            <a:ext cx="1261136" cy="12470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0A9BA1-1627-61DD-4E96-AA6C36F474DD}"/>
              </a:ext>
            </a:extLst>
          </p:cNvPr>
          <p:cNvSpPr txBox="1"/>
          <p:nvPr/>
        </p:nvSpPr>
        <p:spPr>
          <a:xfrm>
            <a:off x="2631882" y="4174434"/>
            <a:ext cx="17492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2E17B9"/>
                </a:solidFill>
              </a:rPr>
              <a:t>City Edge</a:t>
            </a:r>
            <a:endParaRPr lang="en-IE" sz="2200" dirty="0">
              <a:solidFill>
                <a:srgbClr val="2E17B9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5D83B6D-9D28-54F1-03A7-D422D6BCCE72}"/>
                  </a:ext>
                </a:extLst>
              </p14:cNvPr>
              <p14:cNvContentPartPr/>
              <p14:nvPr/>
            </p14:nvContentPartPr>
            <p14:xfrm>
              <a:off x="3780037" y="3031378"/>
              <a:ext cx="360" cy="3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5D83B6D-9D28-54F1-03A7-D422D6BCCE7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62037" y="3013378"/>
                <a:ext cx="36000" cy="396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6B972EA-1B69-1B88-F312-0E9375247C52}"/>
              </a:ext>
            </a:extLst>
          </p:cNvPr>
          <p:cNvSpPr txBox="1"/>
          <p:nvPr/>
        </p:nvSpPr>
        <p:spPr>
          <a:xfrm>
            <a:off x="1753385" y="4051323"/>
            <a:ext cx="622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FF00"/>
                </a:solidFill>
              </a:rPr>
              <a:t>M50</a:t>
            </a:r>
            <a:endParaRPr lang="en-IE" sz="1600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823673-0755-EBF0-6B8D-3FA86FDA820B}"/>
              </a:ext>
            </a:extLst>
          </p:cNvPr>
          <p:cNvSpPr txBox="1"/>
          <p:nvPr/>
        </p:nvSpPr>
        <p:spPr>
          <a:xfrm>
            <a:off x="2639504" y="5522258"/>
            <a:ext cx="659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FF00"/>
                </a:solidFill>
              </a:rPr>
              <a:t>M50</a:t>
            </a:r>
            <a:endParaRPr lang="en-IE" sz="1600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F7E7B3-274B-588F-11D6-97FE3B41D386}"/>
              </a:ext>
            </a:extLst>
          </p:cNvPr>
          <p:cNvSpPr txBox="1"/>
          <p:nvPr/>
        </p:nvSpPr>
        <p:spPr>
          <a:xfrm>
            <a:off x="3110845" y="2982353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FF00"/>
                </a:solidFill>
              </a:rPr>
              <a:t>Railway</a:t>
            </a:r>
            <a:endParaRPr lang="en-IE" sz="1400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A3C4B3-E6EB-DD8C-B353-9C4E2BB2F9A8}"/>
              </a:ext>
            </a:extLst>
          </p:cNvPr>
          <p:cNvSpPr txBox="1"/>
          <p:nvPr/>
        </p:nvSpPr>
        <p:spPr>
          <a:xfrm>
            <a:off x="3780037" y="3290130"/>
            <a:ext cx="716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FF00"/>
                </a:solidFill>
              </a:rPr>
              <a:t>Canal</a:t>
            </a:r>
            <a:endParaRPr lang="en-IE" sz="1400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9AE16D-5D27-73DE-EF5C-92388CA56894}"/>
              </a:ext>
            </a:extLst>
          </p:cNvPr>
          <p:cNvSpPr txBox="1"/>
          <p:nvPr/>
        </p:nvSpPr>
        <p:spPr>
          <a:xfrm>
            <a:off x="2064470" y="4659476"/>
            <a:ext cx="904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FF00"/>
                </a:solidFill>
              </a:rPr>
              <a:t>Red Cow</a:t>
            </a:r>
            <a:endParaRPr lang="en-IE" sz="1400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E02260-1631-6BA7-933B-7E3E405EA473}"/>
              </a:ext>
            </a:extLst>
          </p:cNvPr>
          <p:cNvSpPr txBox="1"/>
          <p:nvPr/>
        </p:nvSpPr>
        <p:spPr>
          <a:xfrm>
            <a:off x="3568045" y="3924512"/>
            <a:ext cx="622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FF00"/>
                </a:solidFill>
              </a:rPr>
              <a:t>Luas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3241834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52490543-F7DE-E7B6-26F0-ADEFA9353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3" y="193248"/>
            <a:ext cx="1261136" cy="12470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F7EF55-FC9F-0543-9208-B6D51B064445}"/>
              </a:ext>
            </a:extLst>
          </p:cNvPr>
          <p:cNvSpPr txBox="1"/>
          <p:nvPr/>
        </p:nvSpPr>
        <p:spPr>
          <a:xfrm>
            <a:off x="1978699" y="203732"/>
            <a:ext cx="9596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  <a:cs typeface="Calibri Light" panose="020F0302020204030204" pitchFamily="34" charset="0"/>
              </a:rPr>
              <a:t>The City Edge Project</a:t>
            </a:r>
            <a:endParaRPr lang="en-IE" sz="3600" dirty="0">
              <a:cs typeface="Calibri Light" panose="020F03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E2731D-4928-7E52-98F1-B289142A53D8}"/>
              </a:ext>
            </a:extLst>
          </p:cNvPr>
          <p:cNvSpPr txBox="1"/>
          <p:nvPr/>
        </p:nvSpPr>
        <p:spPr>
          <a:xfrm>
            <a:off x="1368396" y="1238463"/>
            <a:ext cx="632411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b="1" dirty="0">
                <a:cs typeface="Calibri Light" panose="020F0302020204030204" pitchFamily="34" charset="0"/>
              </a:rPr>
              <a:t>Joint initiative </a:t>
            </a:r>
            <a:r>
              <a:rPr lang="en-GB" sz="1400" dirty="0">
                <a:cs typeface="Calibri Light" panose="020F0302020204030204" pitchFamily="34" charset="0"/>
              </a:rPr>
              <a:t>between SDCC and DCC to create a new urban quarter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cs typeface="Calibri Light" panose="020F0302020204030204" pitchFamily="34" charset="0"/>
              </a:rPr>
              <a:t>Naas Road, Ballymount, and Park West areas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cs typeface="Calibri Light" panose="020F0302020204030204" pitchFamily="34" charset="0"/>
              </a:rPr>
              <a:t>Aligns with </a:t>
            </a:r>
            <a:r>
              <a:rPr lang="en-GB" sz="1400" b="1" dirty="0">
                <a:cs typeface="Calibri Light" panose="020F0302020204030204" pitchFamily="34" charset="0"/>
              </a:rPr>
              <a:t>NPF, RSES </a:t>
            </a:r>
            <a:r>
              <a:rPr lang="en-GB" sz="1400" dirty="0">
                <a:cs typeface="Calibri Light" panose="020F0302020204030204" pitchFamily="34" charset="0"/>
              </a:rPr>
              <a:t>– compact growth, TOD, 15-minute city principles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b="1" dirty="0">
                <a:cs typeface="Calibri Light" panose="020F0302020204030204" pitchFamily="34" charset="0"/>
              </a:rPr>
              <a:t>700 Ha </a:t>
            </a:r>
            <a:r>
              <a:rPr lang="en-GB" sz="1400" dirty="0">
                <a:cs typeface="Calibri Light" panose="020F0302020204030204" pitchFamily="34" charset="0"/>
              </a:rPr>
              <a:t>– largest regeneration area in Ireland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cs typeface="Calibri Light" panose="020F0302020204030204" pitchFamily="34" charset="0"/>
              </a:rPr>
              <a:t>Up to </a:t>
            </a:r>
            <a:r>
              <a:rPr lang="en-GB" sz="1400" b="1" dirty="0">
                <a:cs typeface="Calibri Light" panose="020F0302020204030204" pitchFamily="34" charset="0"/>
              </a:rPr>
              <a:t>40,000</a:t>
            </a:r>
            <a:r>
              <a:rPr lang="en-GB" sz="1400" dirty="0">
                <a:cs typeface="Calibri Light" panose="020F0302020204030204" pitchFamily="34" charset="0"/>
              </a:rPr>
              <a:t> homes, </a:t>
            </a:r>
            <a:r>
              <a:rPr lang="en-GB" sz="1400" b="1" dirty="0">
                <a:cs typeface="Calibri Light" panose="020F0302020204030204" pitchFamily="34" charset="0"/>
              </a:rPr>
              <a:t>80,000</a:t>
            </a:r>
            <a:r>
              <a:rPr lang="en-GB" sz="1400" dirty="0">
                <a:cs typeface="Calibri Light" panose="020F0302020204030204" pitchFamily="34" charset="0"/>
              </a:rPr>
              <a:t> population and </a:t>
            </a:r>
            <a:r>
              <a:rPr lang="en-GB" sz="1400" b="1" dirty="0">
                <a:cs typeface="Calibri Light" panose="020F0302020204030204" pitchFamily="34" charset="0"/>
              </a:rPr>
              <a:t>75,000</a:t>
            </a:r>
            <a:r>
              <a:rPr lang="en-GB" sz="1400" dirty="0">
                <a:cs typeface="Calibri Light" panose="020F0302020204030204" pitchFamily="34" charset="0"/>
              </a:rPr>
              <a:t> jobs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cs typeface="Calibri Light" panose="020F0302020204030204" pitchFamily="34" charset="0"/>
              </a:rPr>
              <a:t>Successful application in 2018 for €1 million </a:t>
            </a:r>
            <a:r>
              <a:rPr lang="en-GB" sz="1400" b="1" dirty="0">
                <a:cs typeface="Calibri Light" panose="020F0302020204030204" pitchFamily="34" charset="0"/>
              </a:rPr>
              <a:t>URDF</a:t>
            </a:r>
            <a:r>
              <a:rPr lang="en-GB" sz="1400" dirty="0">
                <a:cs typeface="Calibri Light" panose="020F0302020204030204" pitchFamily="34" charset="0"/>
              </a:rPr>
              <a:t> Funding to prepare non-statutory </a:t>
            </a:r>
            <a:r>
              <a:rPr lang="en-GB" sz="1400" b="1" dirty="0">
                <a:cs typeface="Calibri Light" panose="020F0302020204030204" pitchFamily="34" charset="0"/>
              </a:rPr>
              <a:t>Strategic Framework </a:t>
            </a:r>
            <a:r>
              <a:rPr lang="en-GB" sz="1400" dirty="0">
                <a:cs typeface="Calibri Light" panose="020F0302020204030204" pitchFamily="34" charset="0"/>
              </a:rPr>
              <a:t>– high level vision and delivery plan to 2070.  Framework noted by Council May 2022.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b="1" dirty="0">
                <a:cs typeface="Calibri Light" panose="020F0302020204030204" pitchFamily="34" charset="0"/>
              </a:rPr>
              <a:t>Strategic Objectives</a:t>
            </a:r>
            <a:r>
              <a:rPr lang="en-GB" sz="1400" dirty="0">
                <a:cs typeface="Calibri Light" panose="020F0302020204030204" pitchFamily="34" charset="0"/>
              </a:rPr>
              <a:t>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300" dirty="0">
                <a:cs typeface="Calibri Light" panose="020F0302020204030204" pitchFamily="34" charset="0"/>
              </a:rPr>
              <a:t>Compact growth and 15-minute city principle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300" dirty="0">
                <a:cs typeface="Calibri Light" panose="020F0302020204030204" pitchFamily="34" charset="0"/>
              </a:rPr>
              <a:t>Active travel and public transport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300" dirty="0">
                <a:cs typeface="Calibri Light" panose="020F0302020204030204" pitchFamily="34" charset="0"/>
              </a:rPr>
              <a:t>Blue and green infrastructure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300" dirty="0">
                <a:cs typeface="Calibri Light" panose="020F0302020204030204" pitchFamily="34" charset="0"/>
              </a:rPr>
              <a:t>Housing choice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300" dirty="0">
                <a:cs typeface="Calibri Light" panose="020F0302020204030204" pitchFamily="34" charset="0"/>
              </a:rPr>
              <a:t>Diverse employment offer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300" dirty="0">
                <a:cs typeface="Calibri Light" panose="020F0302020204030204" pitchFamily="34" charset="0"/>
              </a:rPr>
              <a:t>Climate resilience.</a:t>
            </a:r>
            <a:endParaRPr lang="en-IE" sz="1300" dirty="0">
              <a:cs typeface="Calibri Light" panose="020F03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816F8B-B348-E320-7323-64FDDD1ABF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42" r="2" b="27297"/>
          <a:stretch/>
        </p:blipFill>
        <p:spPr>
          <a:xfrm>
            <a:off x="7977332" y="0"/>
            <a:ext cx="4253510" cy="2198653"/>
          </a:xfrm>
          <a:prstGeom prst="rect">
            <a:avLst/>
          </a:prstGeom>
        </p:spPr>
      </p:pic>
      <p:pic>
        <p:nvPicPr>
          <p:cNvPr id="9" name="Picture 9" descr="Diagram, engineering drawing&#10;&#10;Description automatically generated">
            <a:extLst>
              <a:ext uri="{FF2B5EF4-FFF2-40B4-BE49-F238E27FC236}">
                <a16:creationId xmlns:a16="http://schemas.microsoft.com/office/drawing/2014/main" id="{67931588-0A58-4F64-1718-CDDE4CD99A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35" r="356" b="513"/>
          <a:stretch/>
        </p:blipFill>
        <p:spPr>
          <a:xfrm>
            <a:off x="8325260" y="2198653"/>
            <a:ext cx="2965187" cy="23971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F5D41A-4DA0-C587-DB02-1F153F246B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594" r="4" b="979"/>
          <a:stretch/>
        </p:blipFill>
        <p:spPr>
          <a:xfrm>
            <a:off x="7990280" y="4569504"/>
            <a:ext cx="4227615" cy="2185268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DCC72A7C-28BE-59AD-01AB-981AF5F55A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9274" y="4590132"/>
            <a:ext cx="3809131" cy="2194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ABF62F-9485-F5A6-CE88-D336B48D1D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4599179"/>
            <a:ext cx="3957400" cy="218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34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74F9-85D6-88D9-8AB1-70091E2C2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1130" y="-47424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02060"/>
                </a:solidFill>
              </a:rPr>
              <a:t>City Edge Update</a:t>
            </a:r>
            <a:endParaRPr lang="en-IE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4937D-F4F0-5A29-E4E3-860A05069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357" y="1011915"/>
            <a:ext cx="11399868" cy="3550559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IE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IE" sz="18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Strategic Urban Regeneration Framework</a:t>
            </a:r>
            <a:r>
              <a:rPr lang="en-IE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’ (SURF) is being finalised by SDCC and will contain urban design layouts, narrative, policies, objectives and phasing. 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IE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SURF w</a:t>
            </a:r>
            <a:r>
              <a:rPr lang="en-IE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ill provide a </a:t>
            </a:r>
            <a:r>
              <a:rPr lang="en-IE" sz="18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statutory basis </a:t>
            </a:r>
            <a:r>
              <a:rPr lang="en-IE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including more </a:t>
            </a:r>
            <a:r>
              <a:rPr lang="en-IE" sz="18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detailed guidance </a:t>
            </a:r>
            <a:r>
              <a:rPr lang="en-IE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(than the Strategic Framework) to direct the planning of the area over the short to medium term (to approximately 2042).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IE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Consultants are finalising </a:t>
            </a:r>
            <a:r>
              <a:rPr lang="en-IE" sz="18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Urban Design Report </a:t>
            </a:r>
            <a:r>
              <a:rPr lang="en-IE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which sets out Priority Development Areas (PDAs) and indicative layouts for PDAs.   Report will inform proposed SURF.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IE" sz="18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Several other s</a:t>
            </a:r>
            <a:r>
              <a:rPr lang="en-IE" sz="18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tudies are ongoing </a:t>
            </a:r>
            <a:r>
              <a:rPr lang="en-IE" sz="18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/ completed</a:t>
            </a:r>
            <a:r>
              <a:rPr lang="en-IE" sz="18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which will inform proposed S</a:t>
            </a:r>
            <a:r>
              <a:rPr lang="en-IE" sz="18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URF</a:t>
            </a:r>
            <a:r>
              <a:rPr lang="en-IE" sz="18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including: </a:t>
            </a:r>
            <a:endParaRPr lang="en-IE" sz="1800" dirty="0"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IE" sz="1800" b="1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Transport modelling </a:t>
            </a:r>
            <a:r>
              <a:rPr lang="en-IE" sz="18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for various scenarios to the year 2042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IE" sz="18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en-IE" sz="18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feasibility study into the </a:t>
            </a:r>
            <a:r>
              <a:rPr lang="en-IE" sz="1800" b="1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undergrounding of overhead high voltage lines</a:t>
            </a:r>
            <a:endParaRPr lang="en-IE" sz="1800" b="1" dirty="0"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IE" sz="18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 </a:t>
            </a:r>
            <a:r>
              <a:rPr lang="en-IE" sz="1800" b="1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Seveso risk </a:t>
            </a:r>
            <a:r>
              <a:rPr lang="en-IE" sz="1800" b="1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en-IE" sz="1800" b="1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nalysis study </a:t>
            </a:r>
            <a:r>
              <a:rPr lang="en-IE" sz="18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has been completed and consultation with the HSA is ongoing.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IE" sz="1600" dirty="0">
                <a:effectLst/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SURF will be proposed as a </a:t>
            </a:r>
            <a:r>
              <a:rPr lang="en-IE" sz="1600" b="1" dirty="0">
                <a:effectLst/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CDP Variation </a:t>
            </a:r>
            <a:r>
              <a:rPr lang="en-IE" sz="1600" dirty="0">
                <a:effectLst/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and </a:t>
            </a:r>
            <a:r>
              <a:rPr lang="en-IE" sz="1600" b="1" dirty="0">
                <a:effectLst/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Urban Development Zone </a:t>
            </a:r>
            <a:r>
              <a:rPr lang="en-IE" sz="1600" dirty="0">
                <a:effectLst/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designation will be sought, assuming relevant elements of the Planning and Development Act, 2024 are commenced in a timel</a:t>
            </a:r>
            <a:r>
              <a:rPr lang="en-IE" sz="1600" dirty="0"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y manner</a:t>
            </a:r>
            <a:r>
              <a:rPr lang="en-IE" sz="1600" dirty="0">
                <a:effectLst/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.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IE" sz="5600" dirty="0">
              <a:latin typeface="+mj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B720AFF-FDAE-4D54-B075-F95D19E634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40" y="290561"/>
            <a:ext cx="656911" cy="6495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B75878-9B70-51DC-DF5B-32D5A0B2B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40" y="4759044"/>
            <a:ext cx="7252481" cy="18083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76B320-FB97-52BD-31BB-32289B3ED8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0514" y="4759044"/>
            <a:ext cx="3695414" cy="180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77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8EF2422-D17B-4E12-C90D-37DF05A70CDB}"/>
              </a:ext>
            </a:extLst>
          </p:cNvPr>
          <p:cNvSpPr txBox="1"/>
          <p:nvPr/>
        </p:nvSpPr>
        <p:spPr>
          <a:xfrm>
            <a:off x="2045616" y="97386"/>
            <a:ext cx="678494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ea typeface="Calibri"/>
                <a:cs typeface="Calibri"/>
              </a:rPr>
              <a:t>Priority Development Areas and Urban Design Layouts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9DE574-38DF-9CE8-22EF-F412F34F8389}"/>
              </a:ext>
            </a:extLst>
          </p:cNvPr>
          <p:cNvSpPr txBox="1"/>
          <p:nvPr/>
        </p:nvSpPr>
        <p:spPr>
          <a:xfrm>
            <a:off x="319800" y="1482624"/>
            <a:ext cx="549578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/>
              <a:t>Three Priority Development Areas (PDAs) have been identified within the SDCC area –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400" b="1" dirty="0"/>
              <a:t>Red Cow &amp; Cherry Orchard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400" b="1" dirty="0"/>
              <a:t>Long Mile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400" b="1" dirty="0"/>
              <a:t>Greenhills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/>
              <a:t>Each PDA is likely to be developed within the short to medium term (between now and  approx. 2042).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/>
              <a:t>For each PDA </a:t>
            </a:r>
            <a:r>
              <a:rPr lang="en-GB" sz="1400" b="1" dirty="0"/>
              <a:t>urban design layouts </a:t>
            </a:r>
            <a:r>
              <a:rPr lang="en-GB" sz="1400" dirty="0"/>
              <a:t>and</a:t>
            </a:r>
            <a:r>
              <a:rPr lang="en-GB" sz="1400" b="1" dirty="0"/>
              <a:t> guidance </a:t>
            </a:r>
            <a:r>
              <a:rPr lang="en-GB" sz="1400" dirty="0"/>
              <a:t>have been prepared indicating: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400" dirty="0"/>
              <a:t>Land use mix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400" dirty="0"/>
              <a:t>Residential and employment capacity – unit numbers and floorspace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400" dirty="0"/>
              <a:t>Indicative locations for school sites, community facilities and community parks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400" dirty="0"/>
              <a:t>Blue and green infrastructure including major parks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400" dirty="0"/>
              <a:t>Streets and greenways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400" dirty="0"/>
              <a:t>Public transport links and hubs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400" dirty="0"/>
              <a:t>Townscape strategy including building height and plot ratio guidance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400" dirty="0"/>
              <a:t>SDCC PDA capacity estimated at 10,000 units and 362,000 sqm of employment.</a:t>
            </a:r>
            <a:endParaRPr lang="en-IE" sz="1400" dirty="0">
              <a:highlight>
                <a:srgbClr val="FFFF00"/>
              </a:highlight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D7F6FE07-59CE-87A6-897E-51C6C8A52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0" y="97386"/>
            <a:ext cx="1262843" cy="12487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04F4AE-7ADD-1809-3FE4-7466C1069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557" y="996240"/>
            <a:ext cx="5738044" cy="559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87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C60028-2F40-28F4-F03F-0F77707B91EB}"/>
              </a:ext>
            </a:extLst>
          </p:cNvPr>
          <p:cNvSpPr txBox="1"/>
          <p:nvPr/>
        </p:nvSpPr>
        <p:spPr>
          <a:xfrm>
            <a:off x="3163598" y="1041400"/>
            <a:ext cx="8266402" cy="5464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lvl="1" indent="-1714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1400" dirty="0"/>
              <a:t>An</a:t>
            </a:r>
            <a:r>
              <a:rPr lang="en-GB" sz="1400" b="1" dirty="0"/>
              <a:t> Urban Development Zone is a</a:t>
            </a:r>
            <a:r>
              <a:rPr lang="en-GB" sz="1400" dirty="0"/>
              <a:t> mechanism in new </a:t>
            </a:r>
            <a:r>
              <a:rPr lang="en-IE" sz="1400" dirty="0">
                <a:ea typeface="Aptos" panose="020B0004020202020204" pitchFamily="34" charset="0"/>
                <a:cs typeface="Times New Roman" panose="02020603050405020304" pitchFamily="18" charset="0"/>
              </a:rPr>
              <a:t>Planning and Development Act, 2024</a:t>
            </a:r>
            <a:r>
              <a:rPr lang="en-GB" sz="1400" dirty="0"/>
              <a:t> which provides local authorities with the ability to identify strategic lands for which development would be of significant economic, social and environmental benefit to the State. </a:t>
            </a:r>
          </a:p>
          <a:p>
            <a:pPr marL="628650" lvl="1" indent="-1714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IE" sz="1400" dirty="0">
                <a:ea typeface="Aptos" panose="020B0004020202020204" pitchFamily="34" charset="0"/>
                <a:cs typeface="Times New Roman" panose="02020603050405020304" pitchFamily="18" charset="0"/>
              </a:rPr>
              <a:t>Under Section 602(b) of the </a:t>
            </a:r>
            <a:r>
              <a:rPr lang="en-GB" sz="1400" dirty="0"/>
              <a:t>P&amp;D Act</a:t>
            </a:r>
            <a:r>
              <a:rPr lang="en-IE" sz="1400" dirty="0">
                <a:ea typeface="Aptos" panose="020B0004020202020204" pitchFamily="34" charset="0"/>
                <a:cs typeface="Times New Roman" panose="02020603050405020304" pitchFamily="18" charset="0"/>
              </a:rPr>
              <a:t> a Planning Authority may, having regard to certain matters, designate a </a:t>
            </a:r>
            <a:r>
              <a:rPr lang="en-IE" sz="1400" b="1" dirty="0">
                <a:ea typeface="Aptos" panose="020B0004020202020204" pitchFamily="34" charset="0"/>
                <a:cs typeface="Times New Roman" panose="02020603050405020304" pitchFamily="18" charset="0"/>
              </a:rPr>
              <a:t>candidate UDZ </a:t>
            </a:r>
            <a:r>
              <a:rPr lang="en-IE" sz="1400" dirty="0">
                <a:ea typeface="Aptos" panose="020B0004020202020204" pitchFamily="34" charset="0"/>
                <a:cs typeface="Times New Roman" panose="02020603050405020304" pitchFamily="18" charset="0"/>
              </a:rPr>
              <a:t>site</a:t>
            </a:r>
            <a:r>
              <a:rPr lang="en-IE" sz="1400" b="1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E" sz="1400" dirty="0">
                <a:ea typeface="Aptos" panose="020B0004020202020204" pitchFamily="34" charset="0"/>
                <a:cs typeface="Times New Roman" panose="02020603050405020304" pitchFamily="18" charset="0"/>
              </a:rPr>
              <a:t>in its development plan.  This designation will be pursued for the City Edge lands.</a:t>
            </a:r>
            <a:endParaRPr lang="en-IE" sz="1400" b="1" i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628650" lvl="1" indent="-1714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1400" b="0" i="0" dirty="0">
                <a:effectLst/>
              </a:rPr>
              <a:t>City Edge </a:t>
            </a:r>
            <a:r>
              <a:rPr lang="en-GB" sz="1400" dirty="0"/>
              <a:t>is</a:t>
            </a:r>
            <a:r>
              <a:rPr lang="en-GB" sz="1400" b="0" i="0" dirty="0">
                <a:effectLst/>
              </a:rPr>
              <a:t> an ideal candidate for UDZ designation, given its objective to deliver </a:t>
            </a:r>
            <a:r>
              <a:rPr lang="en-GB" sz="1400" b="1" i="0" dirty="0">
                <a:effectLst/>
              </a:rPr>
              <a:t>transport-oriented development </a:t>
            </a:r>
            <a:r>
              <a:rPr lang="en-GB" sz="1400" b="0" i="0" dirty="0">
                <a:effectLst/>
              </a:rPr>
              <a:t>and </a:t>
            </a:r>
            <a:r>
              <a:rPr lang="en-GB" sz="1400" b="1" i="0" dirty="0">
                <a:effectLst/>
              </a:rPr>
              <a:t>compact growth</a:t>
            </a:r>
            <a:r>
              <a:rPr lang="en-GB" sz="1400" b="0" i="0" dirty="0">
                <a:effectLst/>
              </a:rPr>
              <a:t> at scale on brownfield land in a plan-led manner.  </a:t>
            </a:r>
            <a:r>
              <a:rPr lang="en-IE" sz="1400" dirty="0">
                <a:ea typeface="Aptos" panose="020B0004020202020204" pitchFamily="34" charset="0"/>
                <a:cs typeface="Aptos" panose="020B0004020202020204" pitchFamily="34" charset="0"/>
              </a:rPr>
              <a:t>UDZ designation is linked to development plan</a:t>
            </a:r>
            <a:r>
              <a:rPr lang="en-IE" sz="1400" b="1" dirty="0">
                <a:ea typeface="Aptos" panose="020B0004020202020204" pitchFamily="34" charset="0"/>
                <a:cs typeface="Aptos" panose="020B0004020202020204" pitchFamily="34" charset="0"/>
              </a:rPr>
              <a:t> variation process</a:t>
            </a:r>
            <a:r>
              <a:rPr lang="en-IE" sz="1400" dirty="0">
                <a:ea typeface="Aptos" panose="020B0004020202020204" pitchFamily="34" charset="0"/>
                <a:cs typeface="Aptos" panose="020B0004020202020204" pitchFamily="34" charset="0"/>
              </a:rPr>
              <a:t>. </a:t>
            </a:r>
          </a:p>
          <a:p>
            <a:pPr marL="628650" lvl="1" indent="-1714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IE" sz="1400" dirty="0"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IE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 Act provides for </a:t>
            </a:r>
            <a:r>
              <a:rPr lang="en-IE" sz="1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UDZ pre-designation consultation </a:t>
            </a:r>
            <a:r>
              <a:rPr lang="en-IE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(Section 604) which is separate to a development plan variation consultation and must take place </a:t>
            </a:r>
            <a:r>
              <a:rPr lang="en-IE" sz="1400" i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‘prior to proposing to make a variation of a development plan’. </a:t>
            </a:r>
            <a:endParaRPr lang="en-IE" sz="1400" strike="sngStrike" dirty="0"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628650" lvl="1" indent="-1714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IE" sz="1400" dirty="0">
                <a:ea typeface="Aptos" panose="020B0004020202020204" pitchFamily="34" charset="0"/>
                <a:cs typeface="Aptos" panose="020B0004020202020204" pitchFamily="34" charset="0"/>
              </a:rPr>
              <a:t>The intention is to carry out </a:t>
            </a:r>
            <a:r>
              <a:rPr lang="en-IE" sz="1400" b="1" dirty="0">
                <a:ea typeface="Aptos" panose="020B0004020202020204" pitchFamily="34" charset="0"/>
                <a:cs typeface="Aptos" panose="020B0004020202020204" pitchFamily="34" charset="0"/>
              </a:rPr>
              <a:t>pre-designation consultation</a:t>
            </a:r>
            <a:r>
              <a:rPr lang="en-IE" sz="1400" dirty="0">
                <a:ea typeface="Aptos" panose="020B0004020202020204" pitchFamily="34" charset="0"/>
                <a:cs typeface="Aptos" panose="020B0004020202020204" pitchFamily="34" charset="0"/>
              </a:rPr>
              <a:t> following commencement of the relevant sections of Planning and Development Act, 2024, scheduled for Summer 2025. </a:t>
            </a:r>
          </a:p>
          <a:p>
            <a:pPr marL="628650" lvl="1" indent="-1714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IE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Under Section 604, there are requirements for the planning authority (or if relevant, the Minister) including publication of notice; provision for written submissions or observations to be made; and a </a:t>
            </a:r>
            <a:r>
              <a:rPr lang="en-IE" sz="1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CE report </a:t>
            </a:r>
            <a:r>
              <a:rPr lang="en-IE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on the submissions/observations</a:t>
            </a:r>
            <a:r>
              <a:rPr lang="en-IE" sz="1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for members to consider </a:t>
            </a:r>
            <a:r>
              <a:rPr lang="en-IE" sz="1400" kern="100" dirty="0">
                <a:ea typeface="Aptos" panose="020B0004020202020204" pitchFamily="34" charset="0"/>
                <a:cs typeface="Times New Roman" panose="02020603050405020304" pitchFamily="18" charset="0"/>
              </a:rPr>
              <a:t>no later than 12 weeks after notice published. </a:t>
            </a:r>
            <a:endParaRPr lang="en-IE" sz="1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628650" lvl="1" indent="-1714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IE" sz="1400" kern="100" dirty="0">
                <a:ea typeface="Aptos" panose="020B0004020202020204" pitchFamily="34" charset="0"/>
                <a:cs typeface="Times New Roman" panose="02020603050405020304" pitchFamily="18" charset="0"/>
              </a:rPr>
              <a:t>A </a:t>
            </a:r>
            <a:r>
              <a:rPr lang="en-IE" sz="14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planning framework </a:t>
            </a:r>
            <a:r>
              <a:rPr lang="en-IE" sz="1400" kern="100" dirty="0">
                <a:ea typeface="Aptos" panose="020B0004020202020204" pitchFamily="34" charset="0"/>
                <a:cs typeface="Times New Roman" panose="02020603050405020304" pitchFamily="18" charset="0"/>
              </a:rPr>
              <a:t>is required for designation as a candidate UDZ and the SURF will constitute the framework for this purpose.</a:t>
            </a:r>
            <a:endParaRPr lang="en-IE" sz="1400" dirty="0"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I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19DF8F6-74AA-80D1-8F9E-8F902921F1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04" y="65739"/>
            <a:ext cx="656911" cy="649592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11A167E1-5814-2A48-1A3D-2D6040E73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88" y="942613"/>
            <a:ext cx="2724462" cy="15694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C438C6-A6CA-D457-8708-ADA92DD45F1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52202"/>
          <a:stretch/>
        </p:blipFill>
        <p:spPr>
          <a:xfrm>
            <a:off x="74061" y="4610271"/>
            <a:ext cx="2757989" cy="18198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4A335E-AEDB-B2B1-5F4C-E82E198544BA}"/>
              </a:ext>
            </a:extLst>
          </p:cNvPr>
          <p:cNvSpPr txBox="1"/>
          <p:nvPr/>
        </p:nvSpPr>
        <p:spPr>
          <a:xfrm>
            <a:off x="3861686" y="221187"/>
            <a:ext cx="7363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Urban Development Zone</a:t>
            </a:r>
            <a:endParaRPr lang="en-IE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76E87B-A4D5-3B70-A1A4-3A4E218099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88" y="2612859"/>
            <a:ext cx="2724462" cy="184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67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93DAB4-07C6-AFA1-D1A9-3DCA5F5AE233}"/>
              </a:ext>
            </a:extLst>
          </p:cNvPr>
          <p:cNvSpPr txBox="1"/>
          <p:nvPr/>
        </p:nvSpPr>
        <p:spPr>
          <a:xfrm>
            <a:off x="2864358" y="153662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</a:rPr>
              <a:t>Next Steps</a:t>
            </a:r>
            <a:endParaRPr lang="en-IE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C36C0D-D59C-98BB-B465-3D375E70EC1B}"/>
              </a:ext>
            </a:extLst>
          </p:cNvPr>
          <p:cNvSpPr txBox="1"/>
          <p:nvPr/>
        </p:nvSpPr>
        <p:spPr>
          <a:xfrm>
            <a:off x="1013460" y="1044530"/>
            <a:ext cx="69246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Finalise Strategic Urban Regeneration Framework (SURF).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Undertake Environmental Reports (SEA, AA, SFRA).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If relevant sections of the Act have commenced, c</a:t>
            </a:r>
            <a:r>
              <a:rPr lang="en-I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arry out UDZ pre-designation public consultation.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If relevant sections have not commenced, consider whether to await </a:t>
            </a:r>
            <a:r>
              <a:rPr lang="en-I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commencement or proceed with proposed variation public consultation.</a:t>
            </a:r>
            <a:endParaRPr lang="en-IE" sz="1800" dirty="0">
              <a:effectLst/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dirty="0"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Members’ briefing will be held in advance of any public consultation.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E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E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E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IE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D31981-AEB0-416F-4A92-5A7FAA9E4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870" y="3610128"/>
            <a:ext cx="6651854" cy="25131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E52AA7-A365-E086-B02B-4DDF08AE63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329"/>
          <a:stretch/>
        </p:blipFill>
        <p:spPr>
          <a:xfrm>
            <a:off x="8713123" y="290561"/>
            <a:ext cx="3478878" cy="1942145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05A8A85-1F2E-9C9E-A23E-D525ABA894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40" y="290561"/>
            <a:ext cx="656911" cy="6495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0B6AB5-27E0-BA7B-72B7-0220769C6B4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329"/>
          <a:stretch/>
        </p:blipFill>
        <p:spPr>
          <a:xfrm>
            <a:off x="8750906" y="4726026"/>
            <a:ext cx="3422038" cy="18941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C635EF-410E-CFEF-E981-E8EEBF814E7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4031"/>
          <a:stretch/>
        </p:blipFill>
        <p:spPr>
          <a:xfrm>
            <a:off x="8750906" y="2466033"/>
            <a:ext cx="3460150" cy="202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3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1393</TotalTime>
  <Words>776</Words>
  <Application>Microsoft Office PowerPoint</Application>
  <PresentationFormat>Widescreen</PresentationFormat>
  <Paragraphs>65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Courier New</vt:lpstr>
      <vt:lpstr>Omnes SemiBold</vt:lpstr>
      <vt:lpstr>Wingdings</vt:lpstr>
      <vt:lpstr>Office Theme</vt:lpstr>
      <vt:lpstr>PowerPoint Presentation</vt:lpstr>
      <vt:lpstr>PowerPoint Presentation</vt:lpstr>
      <vt:lpstr>PowerPoint Presentation</vt:lpstr>
      <vt:lpstr>City Edge Update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Siobhan Duff</dc:creator>
  <cp:lastModifiedBy>Siobhan Duff</cp:lastModifiedBy>
  <cp:revision>22</cp:revision>
  <dcterms:created xsi:type="dcterms:W3CDTF">2025-05-19T14:31:00Z</dcterms:created>
  <dcterms:modified xsi:type="dcterms:W3CDTF">2025-05-29T11:11:59Z</dcterms:modified>
</cp:coreProperties>
</file>