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75" r:id="rId4"/>
    <p:sldId id="259" r:id="rId5"/>
    <p:sldId id="262" r:id="rId6"/>
    <p:sldId id="278" r:id="rId7"/>
    <p:sldId id="276" r:id="rId8"/>
    <p:sldId id="277" r:id="rId9"/>
    <p:sldId id="274" r:id="rId10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A92"/>
    <a:srgbClr val="271B5B"/>
    <a:srgbClr val="52534D"/>
    <a:srgbClr val="C7E634"/>
    <a:srgbClr val="8AD6F7"/>
    <a:srgbClr val="52534C"/>
    <a:srgbClr val="535555"/>
    <a:srgbClr val="FFF689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041" autoAdjust="0"/>
  </p:normalViewPr>
  <p:slideViewPr>
    <p:cSldViewPr>
      <p:cViewPr>
        <p:scale>
          <a:sx n="75" d="100"/>
          <a:sy n="75" d="100"/>
        </p:scale>
        <p:origin x="1950" y="588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1864" y="2420888"/>
            <a:ext cx="6912768" cy="2954655"/>
          </a:xfrm>
        </p:spPr>
        <p:txBody>
          <a:bodyPr/>
          <a:lstStyle/>
          <a:p>
            <a:pPr algn="ctr"/>
            <a:r>
              <a:rPr lang="en-IE" sz="4000" b="1" dirty="0">
                <a:solidFill>
                  <a:srgbClr val="FFFFFF"/>
                </a:solidFill>
                <a:latin typeface="+mn-lt"/>
              </a:rPr>
              <a:t>SDCC Road Safety Plan</a:t>
            </a:r>
            <a:br>
              <a:rPr lang="en-IE" sz="4000" b="1" dirty="0">
                <a:solidFill>
                  <a:srgbClr val="FFFFFF"/>
                </a:solidFill>
                <a:latin typeface="+mn-lt"/>
              </a:rPr>
            </a:br>
            <a:r>
              <a:rPr lang="en-IE" sz="4000" b="1" dirty="0">
                <a:solidFill>
                  <a:srgbClr val="FFFFFF"/>
                </a:solidFill>
                <a:latin typeface="+mn-lt"/>
              </a:rPr>
              <a:t> 2025 – 2030</a:t>
            </a:r>
            <a:br>
              <a:rPr lang="en-IE" sz="4000" b="1" dirty="0">
                <a:solidFill>
                  <a:srgbClr val="FFFFFF"/>
                </a:solidFill>
                <a:latin typeface="+mn-lt"/>
              </a:rPr>
            </a:br>
            <a:r>
              <a:rPr lang="en-IE" sz="4000" b="1" dirty="0">
                <a:solidFill>
                  <a:srgbClr val="FFFFFF"/>
                </a:solidFill>
                <a:latin typeface="+mn-lt"/>
              </a:rPr>
              <a:t> (DRAFT) </a:t>
            </a:r>
            <a:br>
              <a:rPr lang="en-IE" sz="4000" b="1" dirty="0">
                <a:solidFill>
                  <a:srgbClr val="FFFFFF"/>
                </a:solidFill>
              </a:rPr>
            </a:br>
            <a:br>
              <a:rPr lang="en-IE" sz="6000" b="1" dirty="0">
                <a:solidFill>
                  <a:srgbClr val="FFFFFF"/>
                </a:solidFill>
              </a:rPr>
            </a:br>
            <a:endParaRPr lang="en-US" sz="600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SDCC 2025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E2BDE-211B-E452-080B-DB5FC2860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5960" y="390505"/>
            <a:ext cx="4759356" cy="1526327"/>
          </a:xfrm>
        </p:spPr>
        <p:txBody>
          <a:bodyPr/>
          <a:lstStyle/>
          <a:p>
            <a:r>
              <a:rPr lang="en-US" kern="1200" dirty="0">
                <a:latin typeface="+mj-lt"/>
                <a:ea typeface="+mj-ea"/>
                <a:cs typeface="+mj-cs"/>
              </a:rPr>
              <a:t>Towards Vision Zero </a:t>
            </a:r>
            <a:endParaRPr lang="en-US" dirty="0"/>
          </a:p>
        </p:txBody>
      </p:sp>
      <p:pic>
        <p:nvPicPr>
          <p:cNvPr id="6" name="Picture 5" descr="Text&#10;&#10;Description automatically generated with medium confidence">
            <a:extLst>
              <a:ext uri="{FF2B5EF4-FFF2-40B4-BE49-F238E27FC236}">
                <a16:creationId xmlns:a16="http://schemas.microsoft.com/office/drawing/2014/main" id="{1BF3E106-8029-7531-E5FB-77227C4FFD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79"/>
          <a:stretch/>
        </p:blipFill>
        <p:spPr bwMode="auto">
          <a:xfrm>
            <a:off x="1307651" y="1196752"/>
            <a:ext cx="3225523" cy="480157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D71110D-93C3-9B37-F11C-F1B42EB46528}"/>
              </a:ext>
            </a:extLst>
          </p:cNvPr>
          <p:cNvSpPr txBox="1"/>
          <p:nvPr/>
        </p:nvSpPr>
        <p:spPr>
          <a:xfrm>
            <a:off x="5015880" y="2204865"/>
            <a:ext cx="5688632" cy="364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</a:rPr>
              <a:t>The Government Road Safety Strategy (GRSS) has adopted a Vision Zero Policy to be achieved by 2050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</a:rPr>
              <a:t>Vision Zero means that there are zero road deaths and fatalities. In line with the GRSS South Dublin County Council will also adopt a Vision Zero policy within this road safety plan 2025 - 2030.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b="1" i="0" u="none" strike="noStrike" baseline="0" dirty="0">
                <a:solidFill>
                  <a:schemeClr val="bg1"/>
                </a:solidFill>
              </a:rPr>
              <a:t>Vision Zero was formally adopted in Ireland’s </a:t>
            </a:r>
            <a:r>
              <a:rPr lang="en-US" b="1" i="0" u="none" strike="noStrike" baseline="0" dirty="0" err="1">
                <a:solidFill>
                  <a:schemeClr val="bg1"/>
                </a:solidFill>
              </a:rPr>
              <a:t>Programme</a:t>
            </a:r>
            <a:r>
              <a:rPr lang="en-US" b="1" i="0" u="none" strike="noStrike" baseline="0" dirty="0">
                <a:solidFill>
                  <a:schemeClr val="bg1"/>
                </a:solidFill>
              </a:rPr>
              <a:t> for Government in 2020 and underpins the EU Road Safety Policy Framework (2021 – 2030)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667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6A9E2-CCB3-1F0F-991A-610AC30ED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0AC66-115F-F6B5-28CC-1F198B4BC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2" y="1532665"/>
            <a:ext cx="9361040" cy="4464496"/>
          </a:xfrm>
        </p:spPr>
        <p:txBody>
          <a:bodyPr>
            <a:noAutofit/>
          </a:bodyPr>
          <a:lstStyle/>
          <a:p>
            <a:pPr marR="0" rtl="0"/>
            <a:r>
              <a:rPr lang="en-GB" sz="2000" b="0" i="0" u="none" strike="noStrike" baseline="0" dirty="0"/>
              <a:t>Supported and delivered Cycle Right training to 6,320 pupils in 122 primary schools throughout the county</a:t>
            </a:r>
            <a:br>
              <a:rPr lang="en-GB" sz="2000" b="0" i="0" u="none" strike="noStrike" baseline="0" dirty="0"/>
            </a:br>
            <a:br>
              <a:rPr lang="en-GB" sz="2000" b="0" i="0" u="none" strike="noStrike" baseline="0" dirty="0"/>
            </a:br>
            <a:r>
              <a:rPr lang="en-GB" sz="2000" b="0" i="0" u="none" strike="noStrike" baseline="0" dirty="0"/>
              <a:t>Delivery of Pilot</a:t>
            </a:r>
            <a:r>
              <a:rPr lang="en-GB" sz="2000" dirty="0"/>
              <a:t> Adult Cycle Right initiative to Go-Ahead Ireland Employees</a:t>
            </a:r>
            <a:br>
              <a:rPr lang="en-GB" sz="2000" dirty="0"/>
            </a:br>
            <a:br>
              <a:rPr lang="en-GB" sz="2000" b="0" i="0" u="none" strike="noStrike" baseline="0" dirty="0"/>
            </a:br>
            <a:r>
              <a:rPr lang="en-GB" sz="2000" dirty="0"/>
              <a:t>32</a:t>
            </a:r>
            <a:r>
              <a:rPr lang="en-GB" sz="2000" b="0" i="0" u="none" strike="noStrike" baseline="0" dirty="0"/>
              <a:t> Schools within the county received their  Green Flag for Travel or Global Citizenship Travel as part of the Green Schools Programme  </a:t>
            </a:r>
            <a:br>
              <a:rPr lang="en-GB" sz="2000" b="0" i="0" u="none" strike="noStrike" baseline="0" dirty="0"/>
            </a:br>
            <a:r>
              <a:rPr lang="en-GB" sz="2000" b="0" i="0" u="none" strike="noStrike" baseline="0" dirty="0"/>
              <a:t> </a:t>
            </a:r>
            <a:br>
              <a:rPr lang="en-GB" sz="2000" b="0" i="0" u="none" strike="noStrike" baseline="0" dirty="0"/>
            </a:br>
            <a:r>
              <a:rPr lang="en-GB" sz="2000" b="0" i="0" u="none" strike="noStrike" baseline="0" dirty="0"/>
              <a:t>30 km/h as the default speed limit in all residential estates that are in charge</a:t>
            </a:r>
            <a:br>
              <a:rPr lang="en-GB" sz="2000" b="0" i="0" u="none" strike="noStrike" baseline="0" dirty="0"/>
            </a:br>
            <a:br>
              <a:rPr lang="en-GB" sz="2000" b="0" i="0" u="none" strike="noStrike" baseline="0" dirty="0"/>
            </a:br>
            <a:r>
              <a:rPr lang="en-GB" sz="2000" b="0" i="0" u="none" strike="noStrike" baseline="0" dirty="0"/>
              <a:t>20 X 30 km/h periodic speed limits outside schools, </a:t>
            </a:r>
            <a:br>
              <a:rPr lang="en-GB" sz="2000" b="0" i="0" u="none" strike="noStrike" baseline="0" dirty="0"/>
            </a:br>
            <a:r>
              <a:rPr lang="en-GB" sz="2000" b="0" i="0" u="none" strike="noStrike" baseline="0" dirty="0"/>
              <a:t>Cycle tracks is currently a 215 km </a:t>
            </a:r>
            <a:br>
              <a:rPr lang="en-GB" sz="2000" b="0" i="0" u="none" strike="noStrike" baseline="0" dirty="0"/>
            </a:br>
            <a:br>
              <a:rPr lang="en-GB" sz="2000" b="0" i="0" u="none" strike="noStrike" baseline="0" dirty="0"/>
            </a:br>
            <a:r>
              <a:rPr lang="en-GB" sz="2000" b="0" i="0" u="none" strike="noStrike" baseline="0" dirty="0"/>
              <a:t>Footpaths increased from 1264 km to 1500 km </a:t>
            </a:r>
            <a:br>
              <a:rPr lang="en-GB" sz="2000" b="0" i="0" u="none" strike="noStrike" baseline="0" dirty="0"/>
            </a:br>
            <a:endParaRPr lang="en-US" sz="2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A9A125-A071-8E88-0F81-38389B95AF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3352" y="415859"/>
            <a:ext cx="6624736" cy="852901"/>
          </a:xfrm>
        </p:spPr>
        <p:txBody>
          <a:bodyPr>
            <a:noAutofit/>
          </a:bodyPr>
          <a:lstStyle/>
          <a:p>
            <a:r>
              <a:rPr lang="en-IE" sz="2800" dirty="0">
                <a:solidFill>
                  <a:srgbClr val="FFFFFF"/>
                </a:solidFill>
              </a:rPr>
              <a:t>Synopsis Evaluation of SDCC</a:t>
            </a:r>
            <a:br>
              <a:rPr lang="en-IE" sz="2800" dirty="0">
                <a:solidFill>
                  <a:srgbClr val="FFFFFF"/>
                </a:solidFill>
              </a:rPr>
            </a:br>
            <a:r>
              <a:rPr lang="en-IE" sz="2800" dirty="0">
                <a:solidFill>
                  <a:srgbClr val="FFFFFF"/>
                </a:solidFill>
              </a:rPr>
              <a:t>2022-2024 </a:t>
            </a:r>
            <a:endParaRPr lang="en-US" sz="2800" dirty="0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80CD31D0-77F9-C4A3-635B-C6D8EDAD0E5F}"/>
              </a:ext>
            </a:extLst>
          </p:cNvPr>
          <p:cNvSpPr/>
          <p:nvPr/>
        </p:nvSpPr>
        <p:spPr>
          <a:xfrm>
            <a:off x="784176" y="1952836"/>
            <a:ext cx="288032" cy="72008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B2C7B3EF-BCE3-A96C-29E6-D2E1CB10733B}"/>
              </a:ext>
            </a:extLst>
          </p:cNvPr>
          <p:cNvSpPr/>
          <p:nvPr/>
        </p:nvSpPr>
        <p:spPr>
          <a:xfrm>
            <a:off x="784176" y="2654914"/>
            <a:ext cx="288032" cy="72008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AEDABFB1-3AF0-3821-CC8E-F9C2D3212897}"/>
              </a:ext>
            </a:extLst>
          </p:cNvPr>
          <p:cNvSpPr/>
          <p:nvPr/>
        </p:nvSpPr>
        <p:spPr>
          <a:xfrm>
            <a:off x="775792" y="3392996"/>
            <a:ext cx="288032" cy="72008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294FFFDA-8CC8-1052-A537-46565C824446}"/>
              </a:ext>
            </a:extLst>
          </p:cNvPr>
          <p:cNvSpPr/>
          <p:nvPr/>
        </p:nvSpPr>
        <p:spPr>
          <a:xfrm>
            <a:off x="767408" y="3985874"/>
            <a:ext cx="288032" cy="72008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CF7394F0-9E68-4289-16A2-852D5EAA6112}"/>
              </a:ext>
            </a:extLst>
          </p:cNvPr>
          <p:cNvSpPr/>
          <p:nvPr/>
        </p:nvSpPr>
        <p:spPr>
          <a:xfrm>
            <a:off x="775792" y="4680757"/>
            <a:ext cx="288032" cy="72008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8AE19420-D6A4-AF94-C608-F0C3E8B79C9D}"/>
              </a:ext>
            </a:extLst>
          </p:cNvPr>
          <p:cNvSpPr/>
          <p:nvPr/>
        </p:nvSpPr>
        <p:spPr>
          <a:xfrm>
            <a:off x="784176" y="5373216"/>
            <a:ext cx="288032" cy="72008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656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7AE29-38B6-8E2F-D4A5-E04E8E09D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2622732"/>
            <a:ext cx="4759732" cy="1612535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Collisions by </a:t>
            </a:r>
            <a:b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Road User Type</a:t>
            </a:r>
            <a:endParaRPr lang="en-US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DE5FE-E1DB-D727-FBF1-AB93330629C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305675" y="-452438"/>
            <a:ext cx="4886325" cy="5524501"/>
          </a:xfrm>
        </p:spPr>
        <p:txBody>
          <a:bodyPr>
            <a:normAutofit/>
          </a:bodyPr>
          <a:lstStyle/>
          <a:p>
            <a:r>
              <a:rPr lang="en-US" dirty="0"/>
              <a:t>Presentation Title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3BB969E-0F78-4994-EDB1-E37F812F8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531303"/>
              </p:ext>
            </p:extLst>
          </p:nvPr>
        </p:nvGraphicFramePr>
        <p:xfrm>
          <a:off x="5303912" y="1340768"/>
          <a:ext cx="6270781" cy="340036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636022">
                  <a:extLst>
                    <a:ext uri="{9D8B030D-6E8A-4147-A177-3AD203B41FA5}">
                      <a16:colId xmlns:a16="http://schemas.microsoft.com/office/drawing/2014/main" val="2566301540"/>
                    </a:ext>
                  </a:extLst>
                </a:gridCol>
                <a:gridCol w="922180">
                  <a:extLst>
                    <a:ext uri="{9D8B030D-6E8A-4147-A177-3AD203B41FA5}">
                      <a16:colId xmlns:a16="http://schemas.microsoft.com/office/drawing/2014/main" val="3988352839"/>
                    </a:ext>
                  </a:extLst>
                </a:gridCol>
                <a:gridCol w="922180">
                  <a:extLst>
                    <a:ext uri="{9D8B030D-6E8A-4147-A177-3AD203B41FA5}">
                      <a16:colId xmlns:a16="http://schemas.microsoft.com/office/drawing/2014/main" val="4275427647"/>
                    </a:ext>
                  </a:extLst>
                </a:gridCol>
                <a:gridCol w="922180">
                  <a:extLst>
                    <a:ext uri="{9D8B030D-6E8A-4147-A177-3AD203B41FA5}">
                      <a16:colId xmlns:a16="http://schemas.microsoft.com/office/drawing/2014/main" val="789311707"/>
                    </a:ext>
                  </a:extLst>
                </a:gridCol>
                <a:gridCol w="922180">
                  <a:extLst>
                    <a:ext uri="{9D8B030D-6E8A-4147-A177-3AD203B41FA5}">
                      <a16:colId xmlns:a16="http://schemas.microsoft.com/office/drawing/2014/main" val="403685623"/>
                    </a:ext>
                  </a:extLst>
                </a:gridCol>
                <a:gridCol w="946039">
                  <a:extLst>
                    <a:ext uri="{9D8B030D-6E8A-4147-A177-3AD203B41FA5}">
                      <a16:colId xmlns:a16="http://schemas.microsoft.com/office/drawing/2014/main" val="312704597"/>
                    </a:ext>
                  </a:extLst>
                </a:gridCol>
              </a:tblGrid>
              <a:tr h="967889">
                <a:tc gridSpan="6"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Fatalities in South Dublin County Council,</a:t>
                      </a:r>
                    </a:p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2021-2024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4402" marR="164402" marT="82201" marB="82201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99368"/>
                  </a:ext>
                </a:extLst>
              </a:tr>
              <a:tr h="40541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Road User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2022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extLst>
                  <a:ext uri="{0D108BD9-81ED-4DB2-BD59-A6C34878D82A}">
                    <a16:rowId xmlns:a16="http://schemas.microsoft.com/office/drawing/2014/main" val="1403135756"/>
                  </a:ext>
                </a:extLst>
              </a:tr>
              <a:tr h="40541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Driver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extLst>
                  <a:ext uri="{0D108BD9-81ED-4DB2-BD59-A6C34878D82A}">
                    <a16:rowId xmlns:a16="http://schemas.microsoft.com/office/drawing/2014/main" val="2440500439"/>
                  </a:ext>
                </a:extLst>
              </a:tr>
              <a:tr h="40541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Passenger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extLst>
                  <a:ext uri="{0D108BD9-81ED-4DB2-BD59-A6C34878D82A}">
                    <a16:rowId xmlns:a16="http://schemas.microsoft.com/office/drawing/2014/main" val="551720865"/>
                  </a:ext>
                </a:extLst>
              </a:tr>
              <a:tr h="40541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Motorcyclist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extLst>
                  <a:ext uri="{0D108BD9-81ED-4DB2-BD59-A6C34878D82A}">
                    <a16:rowId xmlns:a16="http://schemas.microsoft.com/office/drawing/2014/main" val="3896780533"/>
                  </a:ext>
                </a:extLst>
              </a:tr>
              <a:tr h="40541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Cyclist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extLst>
                  <a:ext uri="{0D108BD9-81ED-4DB2-BD59-A6C34878D82A}">
                    <a16:rowId xmlns:a16="http://schemas.microsoft.com/office/drawing/2014/main" val="447893630"/>
                  </a:ext>
                </a:extLst>
              </a:tr>
              <a:tr h="40541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Pedestrian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IE" sz="3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25" marR="17125" marT="17125" marB="0"/>
                </a:tc>
                <a:extLst>
                  <a:ext uri="{0D108BD9-81ED-4DB2-BD59-A6C34878D82A}">
                    <a16:rowId xmlns:a16="http://schemas.microsoft.com/office/drawing/2014/main" val="3683615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541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AB7C9-4A5E-D2B3-96A3-E8FF81661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1" y="1438302"/>
            <a:ext cx="5087473" cy="1846682"/>
          </a:xfrm>
        </p:spPr>
        <p:txBody>
          <a:bodyPr/>
          <a:lstStyle/>
          <a:p>
            <a:r>
              <a:rPr lang="en-IE" dirty="0">
                <a:solidFill>
                  <a:srgbClr val="FFFFFF"/>
                </a:solidFill>
              </a:rPr>
              <a:t>Local Targets</a:t>
            </a:r>
            <a:br>
              <a:rPr lang="en-IE" dirty="0">
                <a:solidFill>
                  <a:srgbClr val="FFFFFF"/>
                </a:solidFill>
              </a:rPr>
            </a:b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1FA603-E825-735B-6F59-B4B7AB5FD0FA}"/>
              </a:ext>
            </a:extLst>
          </p:cNvPr>
          <p:cNvSpPr txBox="1"/>
          <p:nvPr/>
        </p:nvSpPr>
        <p:spPr>
          <a:xfrm>
            <a:off x="6096000" y="1546046"/>
            <a:ext cx="4431937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rtl="0"/>
            <a:r>
              <a:rPr lang="en-GB" b="1" i="0" u="none" strike="noStrike" baseline="0" dirty="0">
                <a:solidFill>
                  <a:schemeClr val="bg1"/>
                </a:solidFill>
              </a:rPr>
              <a:t>The rates for local targets have been informed by the Road Safety Authority.</a:t>
            </a:r>
          </a:p>
          <a:p>
            <a:pPr marR="0" rtl="0"/>
            <a:endParaRPr lang="en-GB" b="1" i="0" u="none" strike="noStrike" baseline="0" dirty="0">
              <a:solidFill>
                <a:schemeClr val="bg1"/>
              </a:solidFill>
            </a:endParaRPr>
          </a:p>
          <a:p>
            <a:pPr marR="0" rtl="0"/>
            <a:r>
              <a:rPr lang="en-GB" b="1" i="0" u="none" strike="noStrike" baseline="0" dirty="0">
                <a:solidFill>
                  <a:schemeClr val="bg1"/>
                </a:solidFill>
              </a:rPr>
              <a:t>South Dublin County Council has set the following targets for Killed or Seriously Injured (KSI) as part of this plan. </a:t>
            </a:r>
          </a:p>
          <a:p>
            <a:pPr marR="0" rtl="0"/>
            <a:endParaRPr lang="en-GB" b="1" i="0" u="none" strike="noStrike" baseline="0" dirty="0">
              <a:solidFill>
                <a:schemeClr val="bg1"/>
              </a:solidFill>
            </a:endParaRPr>
          </a:p>
          <a:p>
            <a:pPr marR="0" rtl="0"/>
            <a:endParaRPr lang="en-GB" b="1" i="0" u="none" strike="noStrike" baseline="0" dirty="0">
              <a:solidFill>
                <a:schemeClr val="bg1"/>
              </a:solidFill>
            </a:endParaRPr>
          </a:p>
          <a:p>
            <a:pPr lvl="1"/>
            <a:r>
              <a:rPr lang="en-GB" sz="2400" b="1" i="0" u="none" strike="noStrike" baseline="0" dirty="0">
                <a:solidFill>
                  <a:schemeClr val="bg1"/>
                </a:solidFill>
              </a:rPr>
              <a:t>2028: the target will be to reduce KSI by 10%, and</a:t>
            </a:r>
          </a:p>
          <a:p>
            <a:pPr lvl="1"/>
            <a:r>
              <a:rPr lang="en-GB" sz="2400" b="1" i="0" u="none" strike="noStrike" baseline="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n-GB" sz="2400" b="1" i="0" u="none" strike="noStrike" baseline="0" dirty="0">
                <a:solidFill>
                  <a:schemeClr val="bg1"/>
                </a:solidFill>
              </a:rPr>
              <a:t>2030: the target will be to reduce KSI by 50%.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F2F90D82-A1BB-D6AA-7126-49B778A49DAD}"/>
              </a:ext>
            </a:extLst>
          </p:cNvPr>
          <p:cNvSpPr/>
          <p:nvPr/>
        </p:nvSpPr>
        <p:spPr>
          <a:xfrm>
            <a:off x="5015311" y="4280333"/>
            <a:ext cx="648072" cy="144016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0F58D3AA-9095-D62A-7854-83DABEF11C2E}"/>
              </a:ext>
            </a:extLst>
          </p:cNvPr>
          <p:cNvSpPr/>
          <p:nvPr/>
        </p:nvSpPr>
        <p:spPr>
          <a:xfrm>
            <a:off x="5015880" y="5419698"/>
            <a:ext cx="648072" cy="144016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11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00F22-9188-21A6-1276-3BB43A02F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6D8E1-DFF3-E971-0A13-5F9E8F8F3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314" y="677684"/>
            <a:ext cx="4438181" cy="2751316"/>
          </a:xfrm>
        </p:spPr>
        <p:txBody>
          <a:bodyPr/>
          <a:lstStyle/>
          <a:p>
            <a:r>
              <a:rPr lang="en-IE" b="1" dirty="0">
                <a:solidFill>
                  <a:srgbClr val="FFFFFF"/>
                </a:solidFill>
              </a:rPr>
              <a:t>Safety Performance Indicators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2930B-9154-3DEE-E755-5039A8FACB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40016" y="667124"/>
            <a:ext cx="4885850" cy="5523751"/>
          </a:xfrm>
        </p:spPr>
        <p:txBody>
          <a:bodyPr>
            <a:normAutofit fontScale="25000" lnSpcReduction="2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Delivery of Cycle Right training to primary school children within the County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Increase our delivery of Education Programmes in Schools / Colleges / Corporates and Community groups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Increase our Education Awareness Campaigns along with hosting Multi-Agency campaigns with other stake holders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IE" sz="9600" b="1" dirty="0">
                <a:latin typeface="Calibri" panose="020F0502020204030204"/>
              </a:rPr>
              <a:t>Promote School Streets and School Zones outside Primary Schools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IE" sz="9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 of Speed Display Signs to monitor speed limit compliance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141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C511B-1CED-3B48-C2A4-18AB69198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AC21D-84B3-89C0-6468-02277B402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6290" y="2074782"/>
            <a:ext cx="4759356" cy="2708434"/>
          </a:xfrm>
        </p:spPr>
        <p:txBody>
          <a:bodyPr/>
          <a:lstStyle/>
          <a:p>
            <a:r>
              <a:rPr lang="en-IE" sz="4400" b="1" dirty="0">
                <a:solidFill>
                  <a:srgbClr val="FFFFFF"/>
                </a:solidFill>
              </a:rPr>
              <a:t>Safety Performance Indicators </a:t>
            </a:r>
            <a:br>
              <a:rPr lang="en-IE" sz="4400" b="1" dirty="0">
                <a:solidFill>
                  <a:srgbClr val="FFFFFF"/>
                </a:solidFill>
              </a:rPr>
            </a:br>
            <a:br>
              <a:rPr lang="en-IE" sz="4400" b="1" dirty="0">
                <a:solidFill>
                  <a:srgbClr val="FFFFFF"/>
                </a:solidFill>
              </a:rPr>
            </a:br>
            <a:r>
              <a:rPr lang="en-IE" sz="4400" b="1" dirty="0">
                <a:solidFill>
                  <a:srgbClr val="FFFFFF"/>
                </a:solidFill>
              </a:rPr>
              <a:t>Continued..</a:t>
            </a:r>
            <a:endParaRPr lang="en-US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D37A7B-FFB7-5F81-26A8-097E49908697}"/>
              </a:ext>
            </a:extLst>
          </p:cNvPr>
          <p:cNvSpPr txBox="1"/>
          <p:nvPr/>
        </p:nvSpPr>
        <p:spPr>
          <a:xfrm>
            <a:off x="4511824" y="1988840"/>
            <a:ext cx="7560840" cy="2727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Improved junction safety/redesign of junction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Speed limit review ongoing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HGV mobility policy review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School Crossings Reviews and Safety measures  outside schools on-going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Continuing collaboration with SDCC Road Safety Working Together Group on a quarterly basis in oversight of the strategic aspects of the Council’s Road Safety Strategy and Plan.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Continuing liaison with ASG &amp; RSA in the analysis of collision data</a:t>
            </a:r>
          </a:p>
        </p:txBody>
      </p:sp>
    </p:spTree>
    <p:extLst>
      <p:ext uri="{BB962C8B-B14F-4D97-AF65-F5344CB8AC3E}">
        <p14:creationId xmlns:p14="http://schemas.microsoft.com/office/powerpoint/2010/main" val="376517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31C2F-F3F9-F886-9AD9-C3A70E7C9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DB690-3EFA-E092-2B20-B5400106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7684"/>
            <a:ext cx="4151370" cy="2751316"/>
          </a:xfrm>
        </p:spPr>
        <p:txBody>
          <a:bodyPr/>
          <a:lstStyle/>
          <a:p>
            <a:r>
              <a:rPr lang="en-IE" b="1" dirty="0">
                <a:solidFill>
                  <a:srgbClr val="FFFFFF"/>
                </a:solidFill>
              </a:rPr>
              <a:t>Actions </a:t>
            </a:r>
            <a:br>
              <a:rPr lang="en-IE" b="1" dirty="0">
                <a:solidFill>
                  <a:srgbClr val="FFFFFF"/>
                </a:solidFill>
              </a:rPr>
            </a:br>
            <a:r>
              <a:rPr lang="en-IE" b="1" dirty="0">
                <a:solidFill>
                  <a:srgbClr val="FFFFFF"/>
                </a:solidFill>
              </a:rPr>
              <a:t>2025 – 2030 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0CE4A3-CC51-924D-30B1-EF4DEB5E6F8E}"/>
              </a:ext>
            </a:extLst>
          </p:cNvPr>
          <p:cNvSpPr txBox="1"/>
          <p:nvPr/>
        </p:nvSpPr>
        <p:spPr>
          <a:xfrm>
            <a:off x="4151784" y="917337"/>
            <a:ext cx="619268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IE" b="1" dirty="0">
                <a:solidFill>
                  <a:schemeClr val="bg1"/>
                </a:solidFill>
              </a:rPr>
              <a:t> 	</a:t>
            </a:r>
            <a:r>
              <a:rPr lang="en-IE" sz="2800" b="1" dirty="0">
                <a:solidFill>
                  <a:schemeClr val="bg1"/>
                </a:solidFill>
              </a:rPr>
              <a:t>To Be Confirmed </a:t>
            </a:r>
          </a:p>
          <a:p>
            <a:pPr marL="0" indent="0" algn="ctr">
              <a:buNone/>
            </a:pPr>
            <a:endParaRPr lang="en-IE" sz="2800" b="1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IE" sz="2800" dirty="0">
                <a:solidFill>
                  <a:schemeClr val="bg1"/>
                </a:solidFill>
              </a:rPr>
              <a:t>     	</a:t>
            </a:r>
            <a:r>
              <a:rPr lang="en-IE" sz="2800" b="1" dirty="0">
                <a:solidFill>
                  <a:schemeClr val="bg1"/>
                </a:solidFill>
              </a:rPr>
              <a:t>These actions will also be 	linked to the annual Action 	Plan developed 	in</a:t>
            </a:r>
          </a:p>
          <a:p>
            <a:pPr marL="0" indent="0" algn="l">
              <a:buNone/>
            </a:pPr>
            <a:r>
              <a:rPr lang="en-IE" sz="2800" b="1" dirty="0">
                <a:solidFill>
                  <a:schemeClr val="bg1"/>
                </a:solidFill>
              </a:rPr>
              <a:t>	collaboration with the Road 	Safety Working Together</a:t>
            </a:r>
          </a:p>
          <a:p>
            <a:pPr marL="0" indent="0" algn="l">
              <a:buNone/>
            </a:pPr>
            <a:r>
              <a:rPr lang="en-IE" sz="2800" b="1" dirty="0">
                <a:solidFill>
                  <a:schemeClr val="bg1"/>
                </a:solidFill>
              </a:rPr>
              <a:t>	Group who will oversee the </a:t>
            </a:r>
          </a:p>
          <a:p>
            <a:pPr marL="0" indent="0" algn="l">
              <a:buNone/>
            </a:pPr>
            <a:r>
              <a:rPr lang="en-IE" sz="2800" b="1" dirty="0">
                <a:solidFill>
                  <a:schemeClr val="bg1"/>
                </a:solidFill>
              </a:rPr>
              <a:t>    	delivery and evaluation of the 	plan. </a:t>
            </a:r>
            <a:endParaRPr lang="en-IE" sz="2800" b="1" dirty="0"/>
          </a:p>
        </p:txBody>
      </p:sp>
    </p:spTree>
    <p:extLst>
      <p:ext uri="{BB962C8B-B14F-4D97-AF65-F5344CB8AC3E}">
        <p14:creationId xmlns:p14="http://schemas.microsoft.com/office/powerpoint/2010/main" val="802392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3556" y="476672"/>
            <a:ext cx="4851036" cy="5482976"/>
          </a:xfrm>
        </p:spPr>
        <p:txBody>
          <a:bodyPr/>
          <a:lstStyle/>
          <a:p>
            <a:pPr marL="342900" lvl="0" indent="-342900" algn="ctr">
              <a:lnSpc>
                <a:spcPct val="1500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Bring initial proposal to May 2025  SPC</a:t>
            </a:r>
            <a:b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E" sz="2000" b="1" dirty="0">
                <a:effectLst/>
                <a:latin typeface="Times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Bring proposal and 1st draft to June RSWTG</a:t>
            </a:r>
            <a:b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E" sz="2000" b="1" dirty="0">
                <a:effectLst/>
                <a:latin typeface="Times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Bring Final Draft to September RSWTG &amp; SPC</a:t>
            </a:r>
            <a:br>
              <a:rPr lang="en-IE" sz="2000" b="1" dirty="0">
                <a:effectLst/>
                <a:latin typeface="Times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br>
              <a:rPr lang="en-IE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LAUNCH Thursday 9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October </a:t>
            </a:r>
            <a:b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(as part of National Road Safety Week)</a:t>
            </a:r>
            <a:br>
              <a:rPr lang="en-IE" sz="1800" b="1" dirty="0">
                <a:effectLst/>
                <a:latin typeface="Times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br>
              <a:rPr lang="en-IE" sz="2000" b="1" dirty="0">
                <a:effectLst/>
                <a:latin typeface="Times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endParaRPr lang="en-GB" sz="2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7BB4C1-A9AD-51B7-2AE0-D9655042ACB8}"/>
              </a:ext>
            </a:extLst>
          </p:cNvPr>
          <p:cNvSpPr txBox="1"/>
          <p:nvPr/>
        </p:nvSpPr>
        <p:spPr>
          <a:xfrm>
            <a:off x="767408" y="1628800"/>
            <a:ext cx="324924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E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Draft</a:t>
            </a:r>
            <a:br>
              <a:rPr kumimoji="0" lang="en-IE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IE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Timelines</a:t>
            </a:r>
            <a:br>
              <a:rPr kumimoji="0" lang="en-IE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IE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2025</a:t>
            </a:r>
            <a:endParaRPr lang="en-IE" sz="6000" dirty="0"/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80</TotalTime>
  <Words>573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</vt:lpstr>
      <vt:lpstr>SDCC Master</vt:lpstr>
      <vt:lpstr>SDCC Road Safety Plan  2025 – 2030  (DRAFT)   </vt:lpstr>
      <vt:lpstr>Towards Vision Zero </vt:lpstr>
      <vt:lpstr>Supported and delivered Cycle Right training to 6,320 pupils in 122 primary schools throughout the county  Delivery of Pilot Adult Cycle Right initiative to Go-Ahead Ireland Employees  32 Schools within the county received their  Green Flag for Travel or Global Citizenship Travel as part of the Green Schools Programme     30 km/h as the default speed limit in all residential estates that are in charge  20 X 30 km/h periodic speed limits outside schools,  Cycle tracks is currently a 215 km   Footpaths increased from 1264 km to 1500 km  </vt:lpstr>
      <vt:lpstr>Collisions by  Road User Type</vt:lpstr>
      <vt:lpstr>Local Targets </vt:lpstr>
      <vt:lpstr>Safety Performance Indicators </vt:lpstr>
      <vt:lpstr>Safety Performance Indicators   Continued..</vt:lpstr>
      <vt:lpstr>Actions  2025 – 2030 </vt:lpstr>
      <vt:lpstr> Bring initial proposal to May 2025  SPC  Bring proposal and 1st draft to June RSWTG  Bring Final Draft to September RSWTG &amp; SPC  LAUNCH Thursday 9th October  (as part of National Road Safety Week)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Vikki Cryan</cp:lastModifiedBy>
  <cp:revision>2</cp:revision>
  <dcterms:created xsi:type="dcterms:W3CDTF">2025-05-27T21:24:40Z</dcterms:created>
  <dcterms:modified xsi:type="dcterms:W3CDTF">2025-05-28T16:12:08Z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