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5" r:id="rId4"/>
    <p:sldId id="259" r:id="rId5"/>
    <p:sldId id="262" r:id="rId6"/>
    <p:sldId id="278" r:id="rId7"/>
    <p:sldId id="276" r:id="rId8"/>
    <p:sldId id="277" r:id="rId9"/>
    <p:sldId id="274" r:id="rId10"/>
  </p:sldIdLst>
  <p:sldSz cx="12192000" cy="685800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A92"/>
    <a:srgbClr val="271B5B"/>
    <a:srgbClr val="52534D"/>
    <a:srgbClr val="C7E634"/>
    <a:srgbClr val="8AD6F7"/>
    <a:srgbClr val="52534C"/>
    <a:srgbClr val="535555"/>
    <a:srgbClr val="FFF689"/>
    <a:srgbClr val="7DA6D7"/>
    <a:srgbClr val="FFA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041" autoAdjust="0"/>
  </p:normalViewPr>
  <p:slideViewPr>
    <p:cSldViewPr>
      <p:cViewPr>
        <p:scale>
          <a:sx n="75" d="100"/>
          <a:sy n="75" d="100"/>
        </p:scale>
        <p:origin x="1950" y="588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2F78-8593-D34B-A54B-A913B4ADD88D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F5B9-8B24-7A4E-B5A9-4C8F6F8C6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95CDCD-42B4-F2ED-08FF-8F67E72B46F6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262636F5-0CB7-769F-E345-661FECC807E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141"/>
            </a:avLst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46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4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878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0270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0270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</p:spTree>
    <p:extLst>
      <p:ext uri="{BB962C8B-B14F-4D97-AF65-F5344CB8AC3E}">
        <p14:creationId xmlns:p14="http://schemas.microsoft.com/office/powerpoint/2010/main" val="242064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0667"/>
            <a:ext cx="3974145" cy="214350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38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">
    <p:bg>
      <p:bgPr>
        <a:solidFill>
          <a:srgbClr val="E6F5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42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9676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9676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488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488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6009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6009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5298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5298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9676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488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6009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5298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20647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2436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701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585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288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286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9106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4140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871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6269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39990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456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83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chart/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74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1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628"/>
            </a:avLst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6C76B594-542C-67F1-F354-78EAA3BC3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F9338E08-1F94-61DB-4B9B-CAE9DFE42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4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4858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4858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pic>
        <p:nvPicPr>
          <p:cNvPr id="5" name="Picture 287">
            <a:extLst>
              <a:ext uri="{FF2B5EF4-FFF2-40B4-BE49-F238E27FC236}">
                <a16:creationId xmlns:a16="http://schemas.microsoft.com/office/drawing/2014/main" id="{01D2843D-9561-7F5C-2BDC-AE788D5EA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0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column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4900"/>
            <a:ext cx="3974145" cy="213926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pic>
        <p:nvPicPr>
          <p:cNvPr id="6" name="Picture 287">
            <a:extLst>
              <a:ext uri="{FF2B5EF4-FFF2-40B4-BE49-F238E27FC236}">
                <a16:creationId xmlns:a16="http://schemas.microsoft.com/office/drawing/2014/main" id="{2434586A-F002-EA2E-B9B4-907E950234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137">
            <a:extLst>
              <a:ext uri="{FF2B5EF4-FFF2-40B4-BE49-F238E27FC236}">
                <a16:creationId xmlns:a16="http://schemas.microsoft.com/office/drawing/2014/main" id="{476DD7FB-8F70-B10A-2421-9F7E04D5C772}"/>
              </a:ext>
            </a:extLst>
          </p:cNvPr>
          <p:cNvGrpSpPr/>
          <p:nvPr/>
        </p:nvGrpSpPr>
        <p:grpSpPr>
          <a:xfrm>
            <a:off x="-1752600" y="-2286000"/>
            <a:ext cx="10935202" cy="10600487"/>
            <a:chOff x="-2952030" y="-3864416"/>
            <a:chExt cx="18105979" cy="1755300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B9BFEB-FBF0-5B9F-29AC-D7D94052A32C}"/>
                </a:ext>
              </a:extLst>
            </p:cNvPr>
            <p:cNvSpPr/>
            <p:nvPr/>
          </p:nvSpPr>
          <p:spPr>
            <a:xfrm>
              <a:off x="-1315057" y="-3864416"/>
              <a:ext cx="11159320" cy="11159321"/>
            </a:xfrm>
            <a:custGeom>
              <a:avLst/>
              <a:gdLst>
                <a:gd name="connsiteX0" fmla="*/ 11159321 w 11159320"/>
                <a:gd name="connsiteY0" fmla="*/ 5579661 h 11159321"/>
                <a:gd name="connsiteX1" fmla="*/ 5579660 w 11159320"/>
                <a:gd name="connsiteY1" fmla="*/ 11159322 h 11159321"/>
                <a:gd name="connsiteX2" fmla="*/ 0 w 11159320"/>
                <a:gd name="connsiteY2" fmla="*/ 5579661 h 11159321"/>
                <a:gd name="connsiteX3" fmla="*/ 5579660 w 11159320"/>
                <a:gd name="connsiteY3" fmla="*/ 0 h 11159321"/>
                <a:gd name="connsiteX4" fmla="*/ 11159321 w 11159320"/>
                <a:gd name="connsiteY4" fmla="*/ 5579661 h 1115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9320" h="11159321">
                  <a:moveTo>
                    <a:pt x="11159321" y="5579661"/>
                  </a:moveTo>
                  <a:cubicBezTo>
                    <a:pt x="11159321" y="8661223"/>
                    <a:pt x="8661222" y="11159322"/>
                    <a:pt x="5579660" y="11159322"/>
                  </a:cubicBezTo>
                  <a:cubicBezTo>
                    <a:pt x="2498099" y="11159322"/>
                    <a:pt x="0" y="8661223"/>
                    <a:pt x="0" y="5579661"/>
                  </a:cubicBezTo>
                  <a:cubicBezTo>
                    <a:pt x="0" y="2498100"/>
                    <a:pt x="2498099" y="0"/>
                    <a:pt x="5579660" y="0"/>
                  </a:cubicBezTo>
                  <a:cubicBezTo>
                    <a:pt x="8661222" y="0"/>
                    <a:pt x="11159321" y="2498100"/>
                    <a:pt x="11159321" y="5579661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accent3"/>
                </a:gs>
                <a:gs pos="100000">
                  <a:srgbClr val="C7E634"/>
                </a:gs>
              </a:gsLst>
              <a:lin ang="138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5C7921D-1791-AAB4-C7A8-9339CEFF6813}"/>
                </a:ext>
              </a:extLst>
            </p:cNvPr>
            <p:cNvSpPr/>
            <p:nvPr/>
          </p:nvSpPr>
          <p:spPr>
            <a:xfrm>
              <a:off x="252163" y="-1213197"/>
              <a:ext cx="14901785" cy="14901786"/>
            </a:xfrm>
            <a:custGeom>
              <a:avLst/>
              <a:gdLst>
                <a:gd name="connsiteX0" fmla="*/ 14901786 w 14901785"/>
                <a:gd name="connsiteY0" fmla="*/ 7450893 h 14901786"/>
                <a:gd name="connsiteX1" fmla="*/ 7450893 w 14901785"/>
                <a:gd name="connsiteY1" fmla="*/ 14901787 h 14901786"/>
                <a:gd name="connsiteX2" fmla="*/ 0 w 14901785"/>
                <a:gd name="connsiteY2" fmla="*/ 7450893 h 14901786"/>
                <a:gd name="connsiteX3" fmla="*/ 7450893 w 14901785"/>
                <a:gd name="connsiteY3" fmla="*/ 0 h 14901786"/>
                <a:gd name="connsiteX4" fmla="*/ 14901786 w 14901785"/>
                <a:gd name="connsiteY4" fmla="*/ 7450893 h 1490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01785" h="14901786">
                  <a:moveTo>
                    <a:pt x="14901786" y="7450893"/>
                  </a:moveTo>
                  <a:cubicBezTo>
                    <a:pt x="14901786" y="11565908"/>
                    <a:pt x="11565908" y="14901787"/>
                    <a:pt x="7450893" y="14901787"/>
                  </a:cubicBezTo>
                  <a:cubicBezTo>
                    <a:pt x="3335879" y="14901787"/>
                    <a:pt x="0" y="11565908"/>
                    <a:pt x="0" y="7450893"/>
                  </a:cubicBezTo>
                  <a:cubicBezTo>
                    <a:pt x="0" y="3335879"/>
                    <a:pt x="3335879" y="0"/>
                    <a:pt x="7450893" y="0"/>
                  </a:cubicBezTo>
                  <a:cubicBezTo>
                    <a:pt x="11565907" y="0"/>
                    <a:pt x="14901786" y="3335879"/>
                    <a:pt x="14901786" y="7450893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B4422B-CC74-C157-7ECF-970E5170A8B1}"/>
                </a:ext>
              </a:extLst>
            </p:cNvPr>
            <p:cNvSpPr/>
            <p:nvPr/>
          </p:nvSpPr>
          <p:spPr>
            <a:xfrm>
              <a:off x="-2952030" y="-3009740"/>
              <a:ext cx="12780432" cy="12780433"/>
            </a:xfrm>
            <a:custGeom>
              <a:avLst/>
              <a:gdLst>
                <a:gd name="connsiteX0" fmla="*/ 12780432 w 12780432"/>
                <a:gd name="connsiteY0" fmla="*/ 6390217 h 12780433"/>
                <a:gd name="connsiteX1" fmla="*/ 6390217 w 12780432"/>
                <a:gd name="connsiteY1" fmla="*/ 12780433 h 12780433"/>
                <a:gd name="connsiteX2" fmla="*/ 0 w 12780432"/>
                <a:gd name="connsiteY2" fmla="*/ 6390217 h 12780433"/>
                <a:gd name="connsiteX3" fmla="*/ 6390217 w 12780432"/>
                <a:gd name="connsiteY3" fmla="*/ 0 h 12780433"/>
                <a:gd name="connsiteX4" fmla="*/ 12780432 w 12780432"/>
                <a:gd name="connsiteY4" fmla="*/ 6390217 h 127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0432" h="12780433">
                  <a:moveTo>
                    <a:pt x="12780432" y="6390217"/>
                  </a:moveTo>
                  <a:cubicBezTo>
                    <a:pt x="12780432" y="9919436"/>
                    <a:pt x="9919435" y="12780433"/>
                    <a:pt x="6390217" y="12780433"/>
                  </a:cubicBezTo>
                  <a:cubicBezTo>
                    <a:pt x="2860998" y="12780433"/>
                    <a:pt x="0" y="9919436"/>
                    <a:pt x="0" y="6390217"/>
                  </a:cubicBezTo>
                  <a:cubicBezTo>
                    <a:pt x="0" y="2860998"/>
                    <a:pt x="2860998" y="0"/>
                    <a:pt x="6390217" y="0"/>
                  </a:cubicBezTo>
                  <a:cubicBezTo>
                    <a:pt x="9919435" y="0"/>
                    <a:pt x="12780432" y="2860998"/>
                    <a:pt x="12780432" y="639021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5DCFB6D-EEB2-3482-B3C3-247739B1361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30BE0B4A-4B13-DD14-301E-6F92BD41F1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748AD6E7-39D2-D2E2-A60B-D756CA08188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rgbClr val="C7E634"/>
          </a:solidFill>
          <a:ln>
            <a:noFill/>
          </a:ln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008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am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6471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8747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8747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3025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025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5730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5730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158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158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8747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3025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5730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158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19718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0165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608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3996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746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100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8827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7327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592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255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0907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0851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95FB4A01-4184-0AA4-23AB-92F3A76DAB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48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chart/graph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82A2B3FA-EEE2-F7C1-379F-66EF350C4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8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aphic 205">
            <a:extLst>
              <a:ext uri="{FF2B5EF4-FFF2-40B4-BE49-F238E27FC236}">
                <a16:creationId xmlns:a16="http://schemas.microsoft.com/office/drawing/2014/main" id="{D7F5DE37-9CC3-5D94-F7F3-3FF22F8C942B}"/>
              </a:ext>
            </a:extLst>
          </p:cNvPr>
          <p:cNvGrpSpPr/>
          <p:nvPr/>
        </p:nvGrpSpPr>
        <p:grpSpPr>
          <a:xfrm>
            <a:off x="1134286" y="1705674"/>
            <a:ext cx="15829624" cy="12687196"/>
            <a:chOff x="1837768" y="2789997"/>
            <a:chExt cx="26102390" cy="20922126"/>
          </a:xfrm>
          <a:solidFill>
            <a:srgbClr val="231F20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886C0C-1D27-E033-FD87-9625D78D2966}"/>
                </a:ext>
              </a:extLst>
            </p:cNvPr>
            <p:cNvSpPr/>
            <p:nvPr/>
          </p:nvSpPr>
          <p:spPr>
            <a:xfrm>
              <a:off x="10552711" y="2789997"/>
              <a:ext cx="17387446" cy="17387448"/>
            </a:xfrm>
            <a:custGeom>
              <a:avLst/>
              <a:gdLst>
                <a:gd name="connsiteX0" fmla="*/ 17387448 w 17387446"/>
                <a:gd name="connsiteY0" fmla="*/ 8693724 h 17387448"/>
                <a:gd name="connsiteX1" fmla="*/ 8693725 w 17387446"/>
                <a:gd name="connsiteY1" fmla="*/ 17387448 h 17387448"/>
                <a:gd name="connsiteX2" fmla="*/ 1 w 17387446"/>
                <a:gd name="connsiteY2" fmla="*/ 8693724 h 17387448"/>
                <a:gd name="connsiteX3" fmla="*/ 8693725 w 17387446"/>
                <a:gd name="connsiteY3" fmla="*/ 0 h 17387448"/>
                <a:gd name="connsiteX4" fmla="*/ 17387448 w 17387446"/>
                <a:gd name="connsiteY4" fmla="*/ 8693724 h 1738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7446" h="17387448">
                  <a:moveTo>
                    <a:pt x="17387448" y="8693724"/>
                  </a:moveTo>
                  <a:cubicBezTo>
                    <a:pt x="17387448" y="13495135"/>
                    <a:pt x="13495135" y="17387448"/>
                    <a:pt x="8693725" y="17387448"/>
                  </a:cubicBezTo>
                  <a:cubicBezTo>
                    <a:pt x="3892314" y="17387448"/>
                    <a:pt x="1" y="13495135"/>
                    <a:pt x="1" y="8693724"/>
                  </a:cubicBezTo>
                  <a:cubicBezTo>
                    <a:pt x="1" y="3892313"/>
                    <a:pt x="3892314" y="0"/>
                    <a:pt x="8693725" y="0"/>
                  </a:cubicBezTo>
                  <a:cubicBezTo>
                    <a:pt x="13495135" y="0"/>
                    <a:pt x="17387448" y="3892313"/>
                    <a:pt x="17387448" y="8693724"/>
                  </a:cubicBezTo>
                  <a:close/>
                </a:path>
              </a:pathLst>
            </a:custGeom>
            <a:gradFill>
              <a:gsLst>
                <a:gs pos="10000">
                  <a:srgbClr val="8AD6F7"/>
                </a:gs>
                <a:gs pos="70000">
                  <a:srgbClr val="8AD6F7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D961DA2-CD05-9D73-FB27-C2CFBA134F74}"/>
                </a:ext>
              </a:extLst>
            </p:cNvPr>
            <p:cNvSpPr/>
            <p:nvPr/>
          </p:nvSpPr>
          <p:spPr>
            <a:xfrm>
              <a:off x="1837768" y="3146742"/>
              <a:ext cx="20565379" cy="20565381"/>
            </a:xfrm>
            <a:custGeom>
              <a:avLst/>
              <a:gdLst>
                <a:gd name="connsiteX0" fmla="*/ 20565380 w 20565379"/>
                <a:gd name="connsiteY0" fmla="*/ 10282690 h 20565381"/>
                <a:gd name="connsiteX1" fmla="*/ 10282690 w 20565379"/>
                <a:gd name="connsiteY1" fmla="*/ 20565380 h 20565381"/>
                <a:gd name="connsiteX2" fmla="*/ 0 w 20565379"/>
                <a:gd name="connsiteY2" fmla="*/ 10282690 h 20565381"/>
                <a:gd name="connsiteX3" fmla="*/ 10282690 w 20565379"/>
                <a:gd name="connsiteY3" fmla="*/ 0 h 20565381"/>
                <a:gd name="connsiteX4" fmla="*/ 20565380 w 20565379"/>
                <a:gd name="connsiteY4" fmla="*/ 10282690 h 2056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5379" h="20565381">
                  <a:moveTo>
                    <a:pt x="20565380" y="10282690"/>
                  </a:moveTo>
                  <a:cubicBezTo>
                    <a:pt x="20565380" y="15961663"/>
                    <a:pt x="15961662" y="20565380"/>
                    <a:pt x="10282690" y="20565380"/>
                  </a:cubicBezTo>
                  <a:cubicBezTo>
                    <a:pt x="4603717" y="20565380"/>
                    <a:pt x="0" y="15961663"/>
                    <a:pt x="0" y="10282690"/>
                  </a:cubicBezTo>
                  <a:cubicBezTo>
                    <a:pt x="0" y="4603717"/>
                    <a:pt x="4603717" y="0"/>
                    <a:pt x="10282690" y="0"/>
                  </a:cubicBezTo>
                  <a:cubicBezTo>
                    <a:pt x="15961662" y="0"/>
                    <a:pt x="20565380" y="4603717"/>
                    <a:pt x="20565380" y="10282690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65837" y="2622732"/>
            <a:ext cx="4759732" cy="16125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80000"/>
              </a:lnSpc>
              <a:defRPr sz="6549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767D97-889C-2345-4D4F-B654C7CA3BAB}"/>
              </a:ext>
            </a:extLst>
          </p:cNvPr>
          <p:cNvSpPr/>
          <p:nvPr userDrawn="1"/>
        </p:nvSpPr>
        <p:spPr>
          <a:xfrm>
            <a:off x="-7467597" y="-7353302"/>
            <a:ext cx="27127195" cy="21564607"/>
          </a:xfrm>
          <a:custGeom>
            <a:avLst/>
            <a:gdLst>
              <a:gd name="connsiteX0" fmla="*/ 7466998 w 27127195"/>
              <a:gd name="connsiteY0" fmla="*/ 7353302 h 21564607"/>
              <a:gd name="connsiteX1" fmla="*/ 7466998 w 27127195"/>
              <a:gd name="connsiteY1" fmla="*/ 14211302 h 21564607"/>
              <a:gd name="connsiteX2" fmla="*/ 19660197 w 27127195"/>
              <a:gd name="connsiteY2" fmla="*/ 14211302 h 21564607"/>
              <a:gd name="connsiteX3" fmla="*/ 19660197 w 27127195"/>
              <a:gd name="connsiteY3" fmla="*/ 7353302 h 21564607"/>
              <a:gd name="connsiteX4" fmla="*/ 0 w 27127195"/>
              <a:gd name="connsiteY4" fmla="*/ 0 h 21564607"/>
              <a:gd name="connsiteX5" fmla="*/ 27127195 w 27127195"/>
              <a:gd name="connsiteY5" fmla="*/ 0 h 21564607"/>
              <a:gd name="connsiteX6" fmla="*/ 27127195 w 27127195"/>
              <a:gd name="connsiteY6" fmla="*/ 21564607 h 21564607"/>
              <a:gd name="connsiteX7" fmla="*/ 0 w 27127195"/>
              <a:gd name="connsiteY7" fmla="*/ 21564607 h 215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7195" h="21564607">
                <a:moveTo>
                  <a:pt x="7466998" y="7353302"/>
                </a:moveTo>
                <a:lnTo>
                  <a:pt x="7466998" y="14211302"/>
                </a:lnTo>
                <a:lnTo>
                  <a:pt x="19660197" y="14211302"/>
                </a:lnTo>
                <a:lnTo>
                  <a:pt x="19660197" y="7353302"/>
                </a:lnTo>
                <a:close/>
                <a:moveTo>
                  <a:pt x="0" y="0"/>
                </a:moveTo>
                <a:lnTo>
                  <a:pt x="27127195" y="0"/>
                </a:lnTo>
                <a:lnTo>
                  <a:pt x="27127195" y="21564607"/>
                </a:lnTo>
                <a:lnTo>
                  <a:pt x="0" y="21564607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04A275E1-BCD4-5F9A-9D95-6287391B40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C24F0A38-F350-0B1D-FC8B-0A843A038D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39F2F9-695E-673C-434E-D3F76500B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8734" y="335970"/>
            <a:ext cx="6053640" cy="6186062"/>
          </a:xfrm>
          <a:prstGeom prst="roundRect">
            <a:avLst>
              <a:gd name="adj" fmla="val 9954"/>
            </a:avLst>
          </a:prstGeom>
        </p:spPr>
        <p:txBody>
          <a:bodyPr anchor="t"/>
          <a:lstStyle>
            <a:lvl1pPr algn="ctr"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z="1455" dirty="0">
                <a:latin typeface="Arial" panose="020B0604020202020204" pitchFamily="34" charset="0"/>
                <a:cs typeface="Arial" panose="020B0604020202020204" pitchFamily="34" charset="0"/>
              </a:rPr>
              <a:t>Click the icon to add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7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49C1F08-80E3-AE64-EBD1-75DD96482E8A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7A4BCC-A4FE-4541-7B87-7A303B529BA9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99459E3-C0CA-C463-4734-7BFAADBE922A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C9BF77-CC40-D956-6619-09F72B287008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726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470" y="6261375"/>
            <a:ext cx="985498" cy="26354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67C992-11E7-E0EC-BF3D-DC37C902564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Ligh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3B4B51-43E4-6836-77BC-9C2E35378B61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B6AF04B-BCAB-CC6E-7725-02DCE0AE7DE8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5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19595A-D422-0475-7B4F-A7622FD6FEE2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5EFB5AB-7E95-DBD0-7310-556679B39DCC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323F44-3B9D-0D87-3F54-3CAA45D74BFB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B47020B3-BFF4-4871-0BCD-6AA394021C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92456CCE-692B-2393-BE13-10332DDA0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109DF4-2779-F112-1FDB-16EBDB58F8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8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DB7AFF-01D2-6118-484B-C039048C55B8}"/>
              </a:ext>
            </a:extLst>
          </p:cNvPr>
          <p:cNvGrpSpPr/>
          <p:nvPr userDrawn="1"/>
        </p:nvGrpSpPr>
        <p:grpSpPr>
          <a:xfrm>
            <a:off x="2274398" y="-2171300"/>
            <a:ext cx="11689007" cy="11353509"/>
            <a:chOff x="3744035" y="-3598743"/>
            <a:chExt cx="19274686" cy="1872277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762376-BD92-415F-0811-D7D48A2D63DE}"/>
                </a:ext>
              </a:extLst>
            </p:cNvPr>
            <p:cNvSpPr/>
            <p:nvPr/>
          </p:nvSpPr>
          <p:spPr>
            <a:xfrm>
              <a:off x="3744035" y="-3598743"/>
              <a:ext cx="17284353" cy="17284355"/>
            </a:xfrm>
            <a:custGeom>
              <a:avLst/>
              <a:gdLst>
                <a:gd name="connsiteX0" fmla="*/ 17284354 w 17284353"/>
                <a:gd name="connsiteY0" fmla="*/ 8642178 h 17284355"/>
                <a:gd name="connsiteX1" fmla="*/ 8642176 w 17284353"/>
                <a:gd name="connsiteY1" fmla="*/ 17284356 h 17284355"/>
                <a:gd name="connsiteX2" fmla="*/ -1 w 17284353"/>
                <a:gd name="connsiteY2" fmla="*/ 8642178 h 17284355"/>
                <a:gd name="connsiteX3" fmla="*/ 8642176 w 17284353"/>
                <a:gd name="connsiteY3" fmla="*/ 0 h 17284355"/>
                <a:gd name="connsiteX4" fmla="*/ 17284354 w 17284353"/>
                <a:gd name="connsiteY4" fmla="*/ 8642178 h 172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4353" h="17284355">
                  <a:moveTo>
                    <a:pt x="17284354" y="8642178"/>
                  </a:moveTo>
                  <a:cubicBezTo>
                    <a:pt x="17284354" y="13415121"/>
                    <a:pt x="13415119" y="17284356"/>
                    <a:pt x="8642176" y="17284356"/>
                  </a:cubicBezTo>
                  <a:cubicBezTo>
                    <a:pt x="3869234" y="17284356"/>
                    <a:pt x="-1" y="13415121"/>
                    <a:pt x="-1" y="8642178"/>
                  </a:cubicBezTo>
                  <a:cubicBezTo>
                    <a:pt x="-1" y="3869235"/>
                    <a:pt x="3869234" y="0"/>
                    <a:pt x="8642176" y="0"/>
                  </a:cubicBezTo>
                  <a:cubicBezTo>
                    <a:pt x="13415118" y="0"/>
                    <a:pt x="17284354" y="3869235"/>
                    <a:pt x="17284354" y="864217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50729D-7816-EB05-7127-C00355CC3B30}"/>
                </a:ext>
              </a:extLst>
            </p:cNvPr>
            <p:cNvSpPr/>
            <p:nvPr/>
          </p:nvSpPr>
          <p:spPr>
            <a:xfrm>
              <a:off x="10265371" y="1517818"/>
              <a:ext cx="12753350" cy="12753352"/>
            </a:xfrm>
            <a:custGeom>
              <a:avLst/>
              <a:gdLst>
                <a:gd name="connsiteX0" fmla="*/ 12753351 w 12753350"/>
                <a:gd name="connsiteY0" fmla="*/ 6376676 h 12753352"/>
                <a:gd name="connsiteX1" fmla="*/ 6376675 w 12753350"/>
                <a:gd name="connsiteY1" fmla="*/ 12753352 h 12753352"/>
                <a:gd name="connsiteX2" fmla="*/ -1 w 12753350"/>
                <a:gd name="connsiteY2" fmla="*/ 6376676 h 12753352"/>
                <a:gd name="connsiteX3" fmla="*/ 6376675 w 12753350"/>
                <a:gd name="connsiteY3" fmla="*/ 0 h 12753352"/>
                <a:gd name="connsiteX4" fmla="*/ 12753351 w 12753350"/>
                <a:gd name="connsiteY4" fmla="*/ 6376676 h 127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3350" h="12753352">
                  <a:moveTo>
                    <a:pt x="12753351" y="6376676"/>
                  </a:moveTo>
                  <a:cubicBezTo>
                    <a:pt x="12753351" y="9898417"/>
                    <a:pt x="9898416" y="12753352"/>
                    <a:pt x="6376675" y="12753352"/>
                  </a:cubicBezTo>
                  <a:cubicBezTo>
                    <a:pt x="2854934" y="12753352"/>
                    <a:pt x="-1" y="9898417"/>
                    <a:pt x="-1" y="6376676"/>
                  </a:cubicBezTo>
                  <a:cubicBezTo>
                    <a:pt x="-1" y="2854935"/>
                    <a:pt x="2854934" y="0"/>
                    <a:pt x="6376675" y="0"/>
                  </a:cubicBezTo>
                  <a:cubicBezTo>
                    <a:pt x="9898415" y="0"/>
                    <a:pt x="12753351" y="2854935"/>
                    <a:pt x="12753351" y="6376676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79BF91C-4C2D-9FFC-FDFC-60EC080613E8}"/>
                </a:ext>
              </a:extLst>
            </p:cNvPr>
            <p:cNvSpPr/>
            <p:nvPr/>
          </p:nvSpPr>
          <p:spPr>
            <a:xfrm>
              <a:off x="10249542" y="3988359"/>
              <a:ext cx="11135674" cy="11135675"/>
            </a:xfrm>
            <a:custGeom>
              <a:avLst/>
              <a:gdLst>
                <a:gd name="connsiteX0" fmla="*/ 11135675 w 11135674"/>
                <a:gd name="connsiteY0" fmla="*/ 5567838 h 11135675"/>
                <a:gd name="connsiteX1" fmla="*/ 5567838 w 11135674"/>
                <a:gd name="connsiteY1" fmla="*/ 11135675 h 11135675"/>
                <a:gd name="connsiteX2" fmla="*/ 0 w 11135674"/>
                <a:gd name="connsiteY2" fmla="*/ 5567838 h 11135675"/>
                <a:gd name="connsiteX3" fmla="*/ 5567838 w 11135674"/>
                <a:gd name="connsiteY3" fmla="*/ -1 h 11135675"/>
                <a:gd name="connsiteX4" fmla="*/ 11135675 w 11135674"/>
                <a:gd name="connsiteY4" fmla="*/ 5567838 h 1113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5674" h="11135675">
                  <a:moveTo>
                    <a:pt x="11135675" y="5567838"/>
                  </a:moveTo>
                  <a:cubicBezTo>
                    <a:pt x="11135675" y="8642870"/>
                    <a:pt x="8642869" y="11135675"/>
                    <a:pt x="5567838" y="11135675"/>
                  </a:cubicBezTo>
                  <a:cubicBezTo>
                    <a:pt x="2492805" y="11135675"/>
                    <a:pt x="0" y="8642870"/>
                    <a:pt x="0" y="5567838"/>
                  </a:cubicBezTo>
                  <a:cubicBezTo>
                    <a:pt x="0" y="2492805"/>
                    <a:pt x="2492805" y="-1"/>
                    <a:pt x="5567838" y="-1"/>
                  </a:cubicBezTo>
                  <a:cubicBezTo>
                    <a:pt x="8642869" y="-1"/>
                    <a:pt x="11135675" y="2492806"/>
                    <a:pt x="11135675" y="5567838"/>
                  </a:cubicBezTo>
                  <a:close/>
                </a:path>
              </a:pathLst>
            </a:custGeom>
            <a:solidFill>
              <a:srgbClr val="7AD750"/>
            </a:soli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9A10D50-2D74-BC33-7E02-EB1C77D6356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73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E2D94B-28A4-D766-3E2A-469CB7FE3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6" name="Holder 2">
            <a:extLst>
              <a:ext uri="{FF2B5EF4-FFF2-40B4-BE49-F238E27FC236}">
                <a16:creationId xmlns:a16="http://schemas.microsoft.com/office/drawing/2014/main" id="{61402B10-AEA1-A31D-67A0-06E5987C8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17FB28-8996-1B43-57DB-BF9AE3632DAC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6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78709986-16DE-CBBE-EB88-DE01F826BDAC}"/>
              </a:ext>
            </a:extLst>
          </p:cNvPr>
          <p:cNvSpPr/>
          <p:nvPr userDrawn="1"/>
        </p:nvSpPr>
        <p:spPr>
          <a:xfrm>
            <a:off x="-9437244" y="2971800"/>
            <a:ext cx="23426795" cy="13187276"/>
          </a:xfrm>
          <a:custGeom>
            <a:avLst/>
            <a:gdLst>
              <a:gd name="connsiteX0" fmla="*/ 14393799 w 14393798"/>
              <a:gd name="connsiteY0" fmla="*/ 4051237 h 8102473"/>
              <a:gd name="connsiteX1" fmla="*/ 7196900 w 14393798"/>
              <a:gd name="connsiteY1" fmla="*/ 8102473 h 8102473"/>
              <a:gd name="connsiteX2" fmla="*/ 0 w 14393798"/>
              <a:gd name="connsiteY2" fmla="*/ 4051237 h 8102473"/>
              <a:gd name="connsiteX3" fmla="*/ 7196900 w 14393798"/>
              <a:gd name="connsiteY3" fmla="*/ 0 h 8102473"/>
              <a:gd name="connsiteX4" fmla="*/ 14393799 w 14393798"/>
              <a:gd name="connsiteY4" fmla="*/ 4051237 h 810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3798" h="8102473">
                <a:moveTo>
                  <a:pt x="14393799" y="4051237"/>
                </a:moveTo>
                <a:cubicBezTo>
                  <a:pt x="14393799" y="6288673"/>
                  <a:pt x="11171637" y="8102473"/>
                  <a:pt x="7196900" y="8102473"/>
                </a:cubicBezTo>
                <a:cubicBezTo>
                  <a:pt x="3222162" y="8102473"/>
                  <a:pt x="0" y="6288673"/>
                  <a:pt x="0" y="4051237"/>
                </a:cubicBezTo>
                <a:cubicBezTo>
                  <a:pt x="0" y="1813801"/>
                  <a:pt x="3222162" y="0"/>
                  <a:pt x="7196900" y="0"/>
                </a:cubicBezTo>
                <a:cubicBezTo>
                  <a:pt x="11171638" y="0"/>
                  <a:pt x="14393799" y="1813801"/>
                  <a:pt x="14393799" y="4051237"/>
                </a:cubicBezTo>
                <a:close/>
              </a:path>
            </a:pathLst>
          </a:custGeom>
          <a:gradFill>
            <a:gsLst>
              <a:gs pos="1900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396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algn="ct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4F1B1314-1146-6AAC-0B3E-19921E6AD93B}"/>
              </a:ext>
            </a:extLst>
          </p:cNvPr>
          <p:cNvSpPr/>
          <p:nvPr userDrawn="1"/>
        </p:nvSpPr>
        <p:spPr>
          <a:xfrm>
            <a:off x="2674344" y="4189618"/>
            <a:ext cx="19278600" cy="10852173"/>
          </a:xfrm>
          <a:custGeom>
            <a:avLst/>
            <a:gdLst>
              <a:gd name="connsiteX0" fmla="*/ 13648182 w 13648182"/>
              <a:gd name="connsiteY0" fmla="*/ 3841369 h 7682738"/>
              <a:gd name="connsiteX1" fmla="*/ 6824091 w 13648182"/>
              <a:gd name="connsiteY1" fmla="*/ 7682738 h 7682738"/>
              <a:gd name="connsiteX2" fmla="*/ 0 w 13648182"/>
              <a:gd name="connsiteY2" fmla="*/ 3841369 h 7682738"/>
              <a:gd name="connsiteX3" fmla="*/ 6824091 w 13648182"/>
              <a:gd name="connsiteY3" fmla="*/ 0 h 7682738"/>
              <a:gd name="connsiteX4" fmla="*/ 13648182 w 13648182"/>
              <a:gd name="connsiteY4" fmla="*/ 3841369 h 7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182" h="7682738">
                <a:moveTo>
                  <a:pt x="13648182" y="3841369"/>
                </a:moveTo>
                <a:cubicBezTo>
                  <a:pt x="13648182" y="5962898"/>
                  <a:pt x="10592932" y="7682738"/>
                  <a:pt x="6824091" y="7682738"/>
                </a:cubicBezTo>
                <a:cubicBezTo>
                  <a:pt x="3055249" y="7682738"/>
                  <a:pt x="0" y="5962898"/>
                  <a:pt x="0" y="3841369"/>
                </a:cubicBezTo>
                <a:cubicBezTo>
                  <a:pt x="0" y="1719839"/>
                  <a:pt x="3055249" y="0"/>
                  <a:pt x="6824091" y="0"/>
                </a:cubicBezTo>
                <a:cubicBezTo>
                  <a:pt x="10592932" y="0"/>
                  <a:pt x="13648182" y="1719839"/>
                  <a:pt x="13648182" y="3841369"/>
                </a:cubicBezTo>
                <a:close/>
              </a:path>
            </a:pathLst>
          </a:custGeom>
          <a:gradFill>
            <a:gsLst>
              <a:gs pos="10000">
                <a:srgbClr val="8AD6F7"/>
              </a:gs>
              <a:gs pos="49000">
                <a:srgbClr val="8AD6F7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0352751-1872-1CD1-5081-FF4012D3C9B5}"/>
              </a:ext>
            </a:extLst>
          </p:cNvPr>
          <p:cNvSpPr/>
          <p:nvPr userDrawn="1"/>
        </p:nvSpPr>
        <p:spPr>
          <a:xfrm>
            <a:off x="-9708648" y="-9144000"/>
            <a:ext cx="31632408" cy="25146000"/>
          </a:xfrm>
          <a:custGeom>
            <a:avLst/>
            <a:gdLst>
              <a:gd name="connsiteX0" fmla="*/ 9708048 w 31632408"/>
              <a:gd name="connsiteY0" fmla="*/ 9144000 h 25146000"/>
              <a:gd name="connsiteX1" fmla="*/ 9708048 w 31632408"/>
              <a:gd name="connsiteY1" fmla="*/ 16002000 h 25146000"/>
              <a:gd name="connsiteX2" fmla="*/ 21901248 w 31632408"/>
              <a:gd name="connsiteY2" fmla="*/ 16002000 h 25146000"/>
              <a:gd name="connsiteX3" fmla="*/ 21901248 w 31632408"/>
              <a:gd name="connsiteY3" fmla="*/ 9144000 h 25146000"/>
              <a:gd name="connsiteX4" fmla="*/ 0 w 31632408"/>
              <a:gd name="connsiteY4" fmla="*/ 0 h 25146000"/>
              <a:gd name="connsiteX5" fmla="*/ 31632408 w 31632408"/>
              <a:gd name="connsiteY5" fmla="*/ 0 h 25146000"/>
              <a:gd name="connsiteX6" fmla="*/ 31632408 w 31632408"/>
              <a:gd name="connsiteY6" fmla="*/ 25146000 h 25146000"/>
              <a:gd name="connsiteX7" fmla="*/ 0 w 31632408"/>
              <a:gd name="connsiteY7" fmla="*/ 25146000 h 251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2408" h="25146000">
                <a:moveTo>
                  <a:pt x="9708048" y="9144000"/>
                </a:moveTo>
                <a:lnTo>
                  <a:pt x="9708048" y="16002000"/>
                </a:lnTo>
                <a:lnTo>
                  <a:pt x="21901248" y="16002000"/>
                </a:lnTo>
                <a:lnTo>
                  <a:pt x="21901248" y="9144000"/>
                </a:lnTo>
                <a:close/>
                <a:moveTo>
                  <a:pt x="0" y="0"/>
                </a:moveTo>
                <a:lnTo>
                  <a:pt x="31632408" y="0"/>
                </a:lnTo>
                <a:lnTo>
                  <a:pt x="31632408" y="25146000"/>
                </a:lnTo>
                <a:lnTo>
                  <a:pt x="0" y="251460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56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38">
            <a:extLst>
              <a:ext uri="{FF2B5EF4-FFF2-40B4-BE49-F238E27FC236}">
                <a16:creationId xmlns:a16="http://schemas.microsoft.com/office/drawing/2014/main" id="{1F104258-7732-4A9E-98DF-F0AE92DF029C}"/>
              </a:ext>
            </a:extLst>
          </p:cNvPr>
          <p:cNvGrpSpPr/>
          <p:nvPr userDrawn="1"/>
        </p:nvGrpSpPr>
        <p:grpSpPr>
          <a:xfrm>
            <a:off x="2363971" y="-4800600"/>
            <a:ext cx="11569023" cy="12755546"/>
            <a:chOff x="3898089" y="-7927802"/>
            <a:chExt cx="19076837" cy="210348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13346-83B1-8747-4E9B-78A45E3F9B72}"/>
                </a:ext>
              </a:extLst>
            </p:cNvPr>
            <p:cNvSpPr/>
            <p:nvPr/>
          </p:nvSpPr>
          <p:spPr>
            <a:xfrm>
              <a:off x="3898089" y="-265867"/>
              <a:ext cx="13372905" cy="13372905"/>
            </a:xfrm>
            <a:custGeom>
              <a:avLst/>
              <a:gdLst>
                <a:gd name="connsiteX0" fmla="*/ 13372905 w 13372905"/>
                <a:gd name="connsiteY0" fmla="*/ 6686453 h 13372905"/>
                <a:gd name="connsiteX1" fmla="*/ 6686452 w 13372905"/>
                <a:gd name="connsiteY1" fmla="*/ 13372905 h 13372905"/>
                <a:gd name="connsiteX2" fmla="*/ -1 w 13372905"/>
                <a:gd name="connsiteY2" fmla="*/ 6686452 h 13372905"/>
                <a:gd name="connsiteX3" fmla="*/ 6686452 w 13372905"/>
                <a:gd name="connsiteY3" fmla="*/ -1 h 13372905"/>
                <a:gd name="connsiteX4" fmla="*/ 13372905 w 13372905"/>
                <a:gd name="connsiteY4" fmla="*/ 6686453 h 133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905" h="13372905">
                  <a:moveTo>
                    <a:pt x="13372905" y="6686453"/>
                  </a:moveTo>
                  <a:cubicBezTo>
                    <a:pt x="13372905" y="10379278"/>
                    <a:pt x="10379278" y="13372905"/>
                    <a:pt x="6686452" y="13372905"/>
                  </a:cubicBezTo>
                  <a:cubicBezTo>
                    <a:pt x="2993626" y="13372905"/>
                    <a:pt x="-1" y="10379278"/>
                    <a:pt x="-1" y="6686452"/>
                  </a:cubicBezTo>
                  <a:cubicBezTo>
                    <a:pt x="-1" y="2993626"/>
                    <a:pt x="2993626" y="-1"/>
                    <a:pt x="6686452" y="-1"/>
                  </a:cubicBezTo>
                  <a:cubicBezTo>
                    <a:pt x="10379278" y="-1"/>
                    <a:pt x="13372905" y="2993626"/>
                    <a:pt x="13372905" y="6686453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3"/>
                </a:gs>
                <a:gs pos="88000">
                  <a:srgbClr val="C7E634"/>
                </a:gs>
              </a:gsLst>
              <a:lin ang="84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F5CD514-47A9-83AD-F9A5-E62C1B578B4B}"/>
                </a:ext>
              </a:extLst>
            </p:cNvPr>
            <p:cNvSpPr/>
            <p:nvPr/>
          </p:nvSpPr>
          <p:spPr>
            <a:xfrm>
              <a:off x="5117073" y="-7927802"/>
              <a:ext cx="17857853" cy="17857853"/>
            </a:xfrm>
            <a:custGeom>
              <a:avLst/>
              <a:gdLst>
                <a:gd name="connsiteX0" fmla="*/ 17857852 w 17857853"/>
                <a:gd name="connsiteY0" fmla="*/ 8928927 h 17857853"/>
                <a:gd name="connsiteX1" fmla="*/ 8928926 w 17857853"/>
                <a:gd name="connsiteY1" fmla="*/ 17857854 h 17857853"/>
                <a:gd name="connsiteX2" fmla="*/ -1 w 17857853"/>
                <a:gd name="connsiteY2" fmla="*/ 8928926 h 17857853"/>
                <a:gd name="connsiteX3" fmla="*/ 8928926 w 17857853"/>
                <a:gd name="connsiteY3" fmla="*/ 0 h 17857853"/>
                <a:gd name="connsiteX4" fmla="*/ 17857852 w 17857853"/>
                <a:gd name="connsiteY4" fmla="*/ 8928927 h 1785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57853" h="17857853">
                  <a:moveTo>
                    <a:pt x="17857852" y="8928927"/>
                  </a:moveTo>
                  <a:cubicBezTo>
                    <a:pt x="17857852" y="13860236"/>
                    <a:pt x="13860236" y="17857854"/>
                    <a:pt x="8928926" y="17857854"/>
                  </a:cubicBezTo>
                  <a:cubicBezTo>
                    <a:pt x="3997616" y="17857854"/>
                    <a:pt x="-1" y="13860236"/>
                    <a:pt x="-1" y="8928926"/>
                  </a:cubicBezTo>
                  <a:cubicBezTo>
                    <a:pt x="-1" y="3997617"/>
                    <a:pt x="3997616" y="0"/>
                    <a:pt x="8928926" y="0"/>
                  </a:cubicBezTo>
                  <a:cubicBezTo>
                    <a:pt x="13860236" y="0"/>
                    <a:pt x="17857852" y="3997616"/>
                    <a:pt x="17857852" y="892892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2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7C9612-7BDD-0778-AF69-DCBD70396E61}"/>
                </a:ext>
              </a:extLst>
            </p:cNvPr>
            <p:cNvSpPr/>
            <p:nvPr/>
          </p:nvSpPr>
          <p:spPr>
            <a:xfrm>
              <a:off x="5864600" y="-4939903"/>
              <a:ext cx="11882054" cy="11882054"/>
            </a:xfrm>
            <a:custGeom>
              <a:avLst/>
              <a:gdLst>
                <a:gd name="connsiteX0" fmla="*/ 11882054 w 11882054"/>
                <a:gd name="connsiteY0" fmla="*/ 5941028 h 11882054"/>
                <a:gd name="connsiteX1" fmla="*/ 5941027 w 11882054"/>
                <a:gd name="connsiteY1" fmla="*/ 11882055 h 11882054"/>
                <a:gd name="connsiteX2" fmla="*/ -1 w 11882054"/>
                <a:gd name="connsiteY2" fmla="*/ 5941028 h 11882054"/>
                <a:gd name="connsiteX3" fmla="*/ 5941027 w 11882054"/>
                <a:gd name="connsiteY3" fmla="*/ 0 h 11882054"/>
                <a:gd name="connsiteX4" fmla="*/ 11882054 w 11882054"/>
                <a:gd name="connsiteY4" fmla="*/ 5941028 h 1188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2054" h="11882054">
                  <a:moveTo>
                    <a:pt x="11882054" y="5941028"/>
                  </a:moveTo>
                  <a:cubicBezTo>
                    <a:pt x="11882054" y="9222166"/>
                    <a:pt x="9222166" y="11882055"/>
                    <a:pt x="5941027" y="11882055"/>
                  </a:cubicBezTo>
                  <a:cubicBezTo>
                    <a:pt x="2659888" y="11882055"/>
                    <a:pt x="-1" y="9222166"/>
                    <a:pt x="-1" y="5941028"/>
                  </a:cubicBezTo>
                  <a:cubicBezTo>
                    <a:pt x="-1" y="2659889"/>
                    <a:pt x="2659888" y="0"/>
                    <a:pt x="5941027" y="0"/>
                  </a:cubicBezTo>
                  <a:cubicBezTo>
                    <a:pt x="9222165" y="0"/>
                    <a:pt x="11882054" y="2659889"/>
                    <a:pt x="11882054" y="594102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67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571B33-5BE8-79B6-9FEC-38933B1A7C57}"/>
              </a:ext>
            </a:extLst>
          </p:cNvPr>
          <p:cNvSpPr/>
          <p:nvPr userDrawn="1"/>
        </p:nvSpPr>
        <p:spPr>
          <a:xfrm>
            <a:off x="-4256423" y="-4800600"/>
            <a:ext cx="20704849" cy="16459200"/>
          </a:xfrm>
          <a:custGeom>
            <a:avLst/>
            <a:gdLst>
              <a:gd name="connsiteX0" fmla="*/ 4255824 w 20704849"/>
              <a:gd name="connsiteY0" fmla="*/ 4800600 h 16459200"/>
              <a:gd name="connsiteX1" fmla="*/ 4255824 w 20704849"/>
              <a:gd name="connsiteY1" fmla="*/ 11658600 h 16459200"/>
              <a:gd name="connsiteX2" fmla="*/ 16449024 w 20704849"/>
              <a:gd name="connsiteY2" fmla="*/ 11658600 h 16459200"/>
              <a:gd name="connsiteX3" fmla="*/ 16449024 w 20704849"/>
              <a:gd name="connsiteY3" fmla="*/ 4800600 h 16459200"/>
              <a:gd name="connsiteX4" fmla="*/ 0 w 20704849"/>
              <a:gd name="connsiteY4" fmla="*/ 0 h 16459200"/>
              <a:gd name="connsiteX5" fmla="*/ 20704849 w 20704849"/>
              <a:gd name="connsiteY5" fmla="*/ 0 h 16459200"/>
              <a:gd name="connsiteX6" fmla="*/ 20704849 w 20704849"/>
              <a:gd name="connsiteY6" fmla="*/ 16459200 h 16459200"/>
              <a:gd name="connsiteX7" fmla="*/ 0 w 20704849"/>
              <a:gd name="connsiteY7" fmla="*/ 16459200 h 164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04849" h="16459200">
                <a:moveTo>
                  <a:pt x="4255824" y="4800600"/>
                </a:moveTo>
                <a:lnTo>
                  <a:pt x="4255824" y="11658600"/>
                </a:lnTo>
                <a:lnTo>
                  <a:pt x="16449024" y="11658600"/>
                </a:lnTo>
                <a:lnTo>
                  <a:pt x="16449024" y="4800600"/>
                </a:lnTo>
                <a:close/>
                <a:moveTo>
                  <a:pt x="0" y="0"/>
                </a:moveTo>
                <a:lnTo>
                  <a:pt x="20704849" y="0"/>
                </a:lnTo>
                <a:lnTo>
                  <a:pt x="20704849" y="16459200"/>
                </a:lnTo>
                <a:lnTo>
                  <a:pt x="0" y="164592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 userDrawn="1"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 userDrawn="1">
            <p:ph type="sldNum" sz="quarter" idx="7"/>
          </p:nvPr>
        </p:nvSpPr>
        <p:spPr>
          <a:xfrm>
            <a:off x="886432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/>
          <a:lstStyle>
            <a:lvl1pPr algn="ct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F8FB9-E4B7-3102-A32E-22B30CCEE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03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6096000" y="2309208"/>
            <a:ext cx="5499108" cy="2239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Add Thank you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D18C04-5041-4FEA-59C4-023CD8DAE662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7440D5-3706-5929-23B4-CE4A8D125E7B}"/>
              </a:ext>
            </a:extLst>
          </p:cNvPr>
          <p:cNvCxnSpPr>
            <a:cxnSpLocks/>
          </p:cNvCxnSpPr>
          <p:nvPr userDrawn="1"/>
        </p:nvCxnSpPr>
        <p:spPr>
          <a:xfrm>
            <a:off x="354000" y="5645152"/>
            <a:ext cx="1148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95178EF9-D910-FA63-3C55-FAD978D478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931383"/>
            <a:ext cx="12192000" cy="92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53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287">
            <a:extLst>
              <a:ext uri="{FF2B5EF4-FFF2-40B4-BE49-F238E27FC236}">
                <a16:creationId xmlns:a16="http://schemas.microsoft.com/office/drawing/2014/main" id="{332B9E3F-BC93-25A0-C1FD-3DFA3E4687C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  <p:sp>
        <p:nvSpPr>
          <p:cNvPr id="289" name="Title Placeholder 288">
            <a:extLst>
              <a:ext uri="{FF2B5EF4-FFF2-40B4-BE49-F238E27FC236}">
                <a16:creationId xmlns:a16="http://schemas.microsoft.com/office/drawing/2014/main" id="{D580A401-53F8-EF6C-DB1D-326643A226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04469" y="471704"/>
            <a:ext cx="5591531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Page title goes here</a:t>
            </a:r>
            <a:endParaRPr lang="en-GB" dirty="0"/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FE9BEEC8-3359-A4E6-D164-0797EBC22DA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04469" y="1572261"/>
            <a:ext cx="11182705" cy="4346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91" name="Date Placeholder 290">
            <a:extLst>
              <a:ext uri="{FF2B5EF4-FFF2-40B4-BE49-F238E27FC236}">
                <a16:creationId xmlns:a16="http://schemas.microsoft.com/office/drawing/2014/main" id="{10F94D1C-992C-8E20-F272-7F8747032356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753600" y="6206296"/>
            <a:ext cx="12192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en-GB" dirty="0"/>
              <a:t>May 2025</a:t>
            </a:r>
          </a:p>
        </p:txBody>
      </p:sp>
      <p:sp>
        <p:nvSpPr>
          <p:cNvPr id="292" name="Footer Placeholder 291">
            <a:extLst>
              <a:ext uri="{FF2B5EF4-FFF2-40B4-BE49-F238E27FC236}">
                <a16:creationId xmlns:a16="http://schemas.microsoft.com/office/drawing/2014/main" id="{975D1B8B-0D5D-F878-48DB-90B36F1B457E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6096000" y="6206296"/>
            <a:ext cx="3429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3" name="Slide Number Placeholder 292">
            <a:extLst>
              <a:ext uri="{FF2B5EF4-FFF2-40B4-BE49-F238E27FC236}">
                <a16:creationId xmlns:a16="http://schemas.microsoft.com/office/drawing/2014/main" id="{7C800FF4-D93B-AF38-B311-4DFDA3EE563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049000" y="6206296"/>
            <a:ext cx="63853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97" r:id="rId9"/>
    <p:sldLayoutId id="2147483686" r:id="rId10"/>
    <p:sldLayoutId id="2147483680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</p:sldLayoutIdLst>
  <p:txStyles>
    <p:titleStyle>
      <a:lvl1pPr eaLnBrk="1" hangingPunct="1">
        <a:defRPr sz="33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1pPr>
      <a:lvl2pPr marL="277246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2pPr>
      <a:lvl3pPr marL="554492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3pPr>
      <a:lvl4pPr marL="831738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4pPr>
      <a:lvl5pPr marL="1108984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96" userDrawn="1">
          <p15:clr>
            <a:srgbClr val="F26B43"/>
          </p15:clr>
        </p15:guide>
        <p15:guide id="4" pos="2630" userDrawn="1">
          <p15:clr>
            <a:srgbClr val="F26B43"/>
          </p15:clr>
        </p15:guide>
        <p15:guide id="5" pos="3427" userDrawn="1">
          <p15:clr>
            <a:srgbClr val="F26B43"/>
          </p15:clr>
        </p15:guide>
        <p15:guide id="6" pos="318" userDrawn="1">
          <p15:clr>
            <a:srgbClr val="F26B43"/>
          </p15:clr>
        </p15:guide>
        <p15:guide id="7" pos="7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241BB-59EA-A1A3-46CF-4A5994096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1864" y="2420888"/>
            <a:ext cx="6912768" cy="2954655"/>
          </a:xfrm>
        </p:spPr>
        <p:txBody>
          <a:bodyPr/>
          <a:lstStyle/>
          <a:p>
            <a:pPr algn="ctr"/>
            <a:r>
              <a:rPr lang="en-IE" sz="4000" b="1" dirty="0">
                <a:solidFill>
                  <a:srgbClr val="FFFFFF"/>
                </a:solidFill>
                <a:latin typeface="+mn-lt"/>
              </a:rPr>
              <a:t>SDCC Road Safety Plan</a:t>
            </a:r>
            <a:br>
              <a:rPr lang="en-IE" sz="4000" b="1" dirty="0">
                <a:solidFill>
                  <a:srgbClr val="FFFFFF"/>
                </a:solidFill>
                <a:latin typeface="+mn-lt"/>
              </a:rPr>
            </a:br>
            <a:r>
              <a:rPr lang="en-IE" sz="4000" b="1" dirty="0">
                <a:solidFill>
                  <a:srgbClr val="FFFFFF"/>
                </a:solidFill>
                <a:latin typeface="+mn-lt"/>
              </a:rPr>
              <a:t> 2025 – 2030</a:t>
            </a:r>
            <a:br>
              <a:rPr lang="en-IE" sz="4000" b="1" dirty="0">
                <a:solidFill>
                  <a:srgbClr val="FFFFFF"/>
                </a:solidFill>
                <a:latin typeface="+mn-lt"/>
              </a:rPr>
            </a:br>
            <a:r>
              <a:rPr lang="en-IE" sz="4000" b="1" dirty="0">
                <a:solidFill>
                  <a:srgbClr val="FFFFFF"/>
                </a:solidFill>
                <a:latin typeface="+mn-lt"/>
              </a:rPr>
              <a:t> (DRAFT) </a:t>
            </a:r>
            <a:br>
              <a:rPr lang="en-IE" sz="4000" b="1" dirty="0">
                <a:solidFill>
                  <a:srgbClr val="FFFFFF"/>
                </a:solidFill>
              </a:rPr>
            </a:br>
            <a:br>
              <a:rPr lang="en-IE" sz="6000" b="1" dirty="0">
                <a:solidFill>
                  <a:srgbClr val="FFFFFF"/>
                </a:solidFill>
              </a:rPr>
            </a:br>
            <a:endParaRPr lang="en-US" sz="6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CC73E-20C9-2029-3F14-55629BD99A8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ctr"/>
            <a:r>
              <a:rPr lang="en-GB" dirty="0"/>
              <a:t>SDCC 2025</a:t>
            </a:r>
          </a:p>
        </p:txBody>
      </p:sp>
    </p:spTree>
    <p:extLst>
      <p:ext uri="{BB962C8B-B14F-4D97-AF65-F5344CB8AC3E}">
        <p14:creationId xmlns:p14="http://schemas.microsoft.com/office/powerpoint/2010/main" val="1930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2BDE-211B-E452-080B-DB5FC2860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5960" y="390505"/>
            <a:ext cx="4759356" cy="1526327"/>
          </a:xfrm>
        </p:spPr>
        <p:txBody>
          <a:bodyPr/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Towards Vision Zero </a:t>
            </a:r>
            <a:endParaRPr lang="en-US" dirty="0"/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1BF3E106-8029-7531-E5FB-77227C4FFD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79"/>
          <a:stretch/>
        </p:blipFill>
        <p:spPr bwMode="auto">
          <a:xfrm>
            <a:off x="1307651" y="1196752"/>
            <a:ext cx="3225523" cy="480157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71110D-93C3-9B37-F11C-F1B42EB46528}"/>
              </a:ext>
            </a:extLst>
          </p:cNvPr>
          <p:cNvSpPr txBox="1"/>
          <p:nvPr/>
        </p:nvSpPr>
        <p:spPr>
          <a:xfrm>
            <a:off x="5015880" y="2204865"/>
            <a:ext cx="5688632" cy="364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The Government Road Safety Strategy (GRSS) has adopted a Vision Zero Policy to be achieved by 2050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Vision Zero means that there are zero road deaths and fatalities. In line with the GRSS South Dublin County Council will also adopt a Vision Zero policy within this road safety plan 2025 - 2030.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>
                <a:solidFill>
                  <a:schemeClr val="bg1"/>
                </a:solidFill>
              </a:rPr>
              <a:t>Vision Zero was formally adopted in Ireland’s </a:t>
            </a:r>
            <a:r>
              <a:rPr lang="en-US" b="1" i="0" u="none" strike="noStrike" baseline="0" dirty="0" err="1">
                <a:solidFill>
                  <a:schemeClr val="bg1"/>
                </a:solidFill>
              </a:rPr>
              <a:t>Programme</a:t>
            </a:r>
            <a:r>
              <a:rPr lang="en-US" b="1" i="0" u="none" strike="noStrike" baseline="0" dirty="0">
                <a:solidFill>
                  <a:schemeClr val="bg1"/>
                </a:solidFill>
              </a:rPr>
              <a:t> for Government in 2020 and underpins the EU Road Safety Policy Framework (2021 – 2030)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6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6A9E2-CCB3-1F0F-991A-610AC30ED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AC66-115F-F6B5-28CC-1F198B4B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2" y="1532665"/>
            <a:ext cx="9361040" cy="4464496"/>
          </a:xfrm>
        </p:spPr>
        <p:txBody>
          <a:bodyPr>
            <a:noAutofit/>
          </a:bodyPr>
          <a:lstStyle/>
          <a:p>
            <a:pPr marR="0" rtl="0"/>
            <a:r>
              <a:rPr lang="en-GB" sz="2000" b="0" i="0" u="none" strike="noStrike" baseline="0" dirty="0"/>
              <a:t>Supported and delivered Cycle Right training to 6,320 pupils in 122 primary schools throughout the county</a:t>
            </a:r>
            <a:br>
              <a:rPr lang="en-GB" sz="2000" b="0" i="0" u="none" strike="noStrike" baseline="0" dirty="0"/>
            </a:br>
            <a:br>
              <a:rPr lang="en-GB" sz="2000" b="0" i="0" u="none" strike="noStrike" baseline="0" dirty="0"/>
            </a:br>
            <a:r>
              <a:rPr lang="en-GB" sz="2000" b="0" i="0" u="none" strike="noStrike" baseline="0" dirty="0"/>
              <a:t>Delivery of Pilot</a:t>
            </a:r>
            <a:r>
              <a:rPr lang="en-GB" sz="2000" dirty="0"/>
              <a:t> Adult Cycle Right initiative to Go-Ahead Ireland Employees</a:t>
            </a:r>
            <a:br>
              <a:rPr lang="en-GB" sz="2000" dirty="0"/>
            </a:br>
            <a:br>
              <a:rPr lang="en-GB" sz="2000" b="0" i="0" u="none" strike="noStrike" baseline="0" dirty="0"/>
            </a:br>
            <a:r>
              <a:rPr lang="en-GB" sz="2000" dirty="0"/>
              <a:t>32</a:t>
            </a:r>
            <a:r>
              <a:rPr lang="en-GB" sz="2000" b="0" i="0" u="none" strike="noStrike" baseline="0" dirty="0"/>
              <a:t> Schools within the county received their  Green Flag for Travel or Global Citizenship Travel as part of the Green Schools Programme  </a:t>
            </a:r>
            <a:br>
              <a:rPr lang="en-GB" sz="2000" b="0" i="0" u="none" strike="noStrike" baseline="0" dirty="0"/>
            </a:br>
            <a:r>
              <a:rPr lang="en-GB" sz="2000" b="0" i="0" u="none" strike="noStrike" baseline="0" dirty="0"/>
              <a:t> </a:t>
            </a:r>
            <a:br>
              <a:rPr lang="en-GB" sz="2000" b="0" i="0" u="none" strike="noStrike" baseline="0" dirty="0"/>
            </a:br>
            <a:r>
              <a:rPr lang="en-GB" sz="2000" b="0" i="0" u="none" strike="noStrike" baseline="0" dirty="0"/>
              <a:t>30 km/h as the default speed limit in all residential estates that are in charge</a:t>
            </a:r>
            <a:br>
              <a:rPr lang="en-GB" sz="2000" b="0" i="0" u="none" strike="noStrike" baseline="0" dirty="0"/>
            </a:br>
            <a:br>
              <a:rPr lang="en-GB" sz="2000" b="0" i="0" u="none" strike="noStrike" baseline="0" dirty="0"/>
            </a:br>
            <a:r>
              <a:rPr lang="en-GB" sz="2000" b="0" i="0" u="none" strike="noStrike" baseline="0" dirty="0"/>
              <a:t>20 X 30 km/h periodic speed limits outside schools, </a:t>
            </a:r>
            <a:br>
              <a:rPr lang="en-GB" sz="2000" b="0" i="0" u="none" strike="noStrike" baseline="0" dirty="0"/>
            </a:br>
            <a:r>
              <a:rPr lang="en-GB" sz="2000" b="0" i="0" u="none" strike="noStrike" baseline="0" dirty="0"/>
              <a:t>Cycle tracks is currently a 215 km </a:t>
            </a:r>
            <a:br>
              <a:rPr lang="en-GB" sz="2000" b="0" i="0" u="none" strike="noStrike" baseline="0" dirty="0"/>
            </a:br>
            <a:br>
              <a:rPr lang="en-GB" sz="2000" b="0" i="0" u="none" strike="noStrike" baseline="0" dirty="0"/>
            </a:br>
            <a:r>
              <a:rPr lang="en-GB" sz="2000" b="0" i="0" u="none" strike="noStrike" baseline="0" dirty="0"/>
              <a:t>Footpaths increased from 1264 km to 1500 km </a:t>
            </a:r>
            <a:br>
              <a:rPr lang="en-GB" sz="2000" b="0" i="0" u="none" strike="noStrike" baseline="0" dirty="0"/>
            </a:b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9A125-A071-8E88-0F81-38389B95AF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3352" y="415859"/>
            <a:ext cx="6624736" cy="852901"/>
          </a:xfrm>
        </p:spPr>
        <p:txBody>
          <a:bodyPr>
            <a:noAutofit/>
          </a:bodyPr>
          <a:lstStyle/>
          <a:p>
            <a:r>
              <a:rPr lang="en-IE" sz="2800" dirty="0">
                <a:solidFill>
                  <a:srgbClr val="FFFFFF"/>
                </a:solidFill>
              </a:rPr>
              <a:t>Synopsis Evaluation of SDCC</a:t>
            </a:r>
            <a:br>
              <a:rPr lang="en-IE" sz="2800" dirty="0">
                <a:solidFill>
                  <a:srgbClr val="FFFFFF"/>
                </a:solidFill>
              </a:rPr>
            </a:br>
            <a:r>
              <a:rPr lang="en-IE" sz="2800" dirty="0">
                <a:solidFill>
                  <a:srgbClr val="FFFFFF"/>
                </a:solidFill>
              </a:rPr>
              <a:t>2022-2024 </a:t>
            </a:r>
            <a:endParaRPr lang="en-US" sz="2800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0CD31D0-77F9-C4A3-635B-C6D8EDAD0E5F}"/>
              </a:ext>
            </a:extLst>
          </p:cNvPr>
          <p:cNvSpPr/>
          <p:nvPr/>
        </p:nvSpPr>
        <p:spPr>
          <a:xfrm>
            <a:off x="784176" y="1952836"/>
            <a:ext cx="288032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B2C7B3EF-BCE3-A96C-29E6-D2E1CB10733B}"/>
              </a:ext>
            </a:extLst>
          </p:cNvPr>
          <p:cNvSpPr/>
          <p:nvPr/>
        </p:nvSpPr>
        <p:spPr>
          <a:xfrm>
            <a:off x="784176" y="2654914"/>
            <a:ext cx="288032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EDABFB1-3AF0-3821-CC8E-F9C2D3212897}"/>
              </a:ext>
            </a:extLst>
          </p:cNvPr>
          <p:cNvSpPr/>
          <p:nvPr/>
        </p:nvSpPr>
        <p:spPr>
          <a:xfrm>
            <a:off x="775792" y="3392996"/>
            <a:ext cx="288032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94FFFDA-8CC8-1052-A537-46565C824446}"/>
              </a:ext>
            </a:extLst>
          </p:cNvPr>
          <p:cNvSpPr/>
          <p:nvPr/>
        </p:nvSpPr>
        <p:spPr>
          <a:xfrm>
            <a:off x="767408" y="3985874"/>
            <a:ext cx="288032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F7394F0-9E68-4289-16A2-852D5EAA6112}"/>
              </a:ext>
            </a:extLst>
          </p:cNvPr>
          <p:cNvSpPr/>
          <p:nvPr/>
        </p:nvSpPr>
        <p:spPr>
          <a:xfrm>
            <a:off x="775792" y="4680757"/>
            <a:ext cx="288032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AE19420-D6A4-AF94-C608-F0C3E8B79C9D}"/>
              </a:ext>
            </a:extLst>
          </p:cNvPr>
          <p:cNvSpPr/>
          <p:nvPr/>
        </p:nvSpPr>
        <p:spPr>
          <a:xfrm>
            <a:off x="784176" y="5373216"/>
            <a:ext cx="288032" cy="7200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656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AE29-38B6-8E2F-D4A5-E04E8E09D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2622732"/>
            <a:ext cx="4759732" cy="1612535"/>
          </a:xfrm>
        </p:spPr>
        <p:txBody>
          <a:bodyPr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Collisions by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Road User Type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DE5FE-E1DB-D727-FBF1-AB93330629C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5675" y="-452438"/>
            <a:ext cx="4886325" cy="5524501"/>
          </a:xfrm>
        </p:spPr>
        <p:txBody>
          <a:bodyPr>
            <a:normAutofit/>
          </a:bodyPr>
          <a:lstStyle/>
          <a:p>
            <a:r>
              <a:rPr lang="en-US" dirty="0"/>
              <a:t>Presentation Title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3BB969E-0F78-4994-EDB1-E37F812F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531303"/>
              </p:ext>
            </p:extLst>
          </p:nvPr>
        </p:nvGraphicFramePr>
        <p:xfrm>
          <a:off x="5303912" y="1340768"/>
          <a:ext cx="6270781" cy="340036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36022">
                  <a:extLst>
                    <a:ext uri="{9D8B030D-6E8A-4147-A177-3AD203B41FA5}">
                      <a16:colId xmlns:a16="http://schemas.microsoft.com/office/drawing/2014/main" val="2566301540"/>
                    </a:ext>
                  </a:extLst>
                </a:gridCol>
                <a:gridCol w="922180">
                  <a:extLst>
                    <a:ext uri="{9D8B030D-6E8A-4147-A177-3AD203B41FA5}">
                      <a16:colId xmlns:a16="http://schemas.microsoft.com/office/drawing/2014/main" val="3988352839"/>
                    </a:ext>
                  </a:extLst>
                </a:gridCol>
                <a:gridCol w="922180">
                  <a:extLst>
                    <a:ext uri="{9D8B030D-6E8A-4147-A177-3AD203B41FA5}">
                      <a16:colId xmlns:a16="http://schemas.microsoft.com/office/drawing/2014/main" val="4275427647"/>
                    </a:ext>
                  </a:extLst>
                </a:gridCol>
                <a:gridCol w="922180">
                  <a:extLst>
                    <a:ext uri="{9D8B030D-6E8A-4147-A177-3AD203B41FA5}">
                      <a16:colId xmlns:a16="http://schemas.microsoft.com/office/drawing/2014/main" val="789311707"/>
                    </a:ext>
                  </a:extLst>
                </a:gridCol>
                <a:gridCol w="922180">
                  <a:extLst>
                    <a:ext uri="{9D8B030D-6E8A-4147-A177-3AD203B41FA5}">
                      <a16:colId xmlns:a16="http://schemas.microsoft.com/office/drawing/2014/main" val="403685623"/>
                    </a:ext>
                  </a:extLst>
                </a:gridCol>
                <a:gridCol w="946039">
                  <a:extLst>
                    <a:ext uri="{9D8B030D-6E8A-4147-A177-3AD203B41FA5}">
                      <a16:colId xmlns:a16="http://schemas.microsoft.com/office/drawing/2014/main" val="312704597"/>
                    </a:ext>
                  </a:extLst>
                </a:gridCol>
              </a:tblGrid>
              <a:tr h="967889"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Fatalities in South Dublin County Council,</a:t>
                      </a:r>
                    </a:p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2021-2024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4402" marR="164402" marT="82201" marB="82201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99368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Road User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extLst>
                  <a:ext uri="{0D108BD9-81ED-4DB2-BD59-A6C34878D82A}">
                    <a16:rowId xmlns:a16="http://schemas.microsoft.com/office/drawing/2014/main" val="1403135756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Driver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extLst>
                  <a:ext uri="{0D108BD9-81ED-4DB2-BD59-A6C34878D82A}">
                    <a16:rowId xmlns:a16="http://schemas.microsoft.com/office/drawing/2014/main" val="2440500439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Passenger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extLst>
                  <a:ext uri="{0D108BD9-81ED-4DB2-BD59-A6C34878D82A}">
                    <a16:rowId xmlns:a16="http://schemas.microsoft.com/office/drawing/2014/main" val="551720865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Motorcyclist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extLst>
                  <a:ext uri="{0D108BD9-81ED-4DB2-BD59-A6C34878D82A}">
                    <a16:rowId xmlns:a16="http://schemas.microsoft.com/office/drawing/2014/main" val="3896780533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Cyclist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extLst>
                  <a:ext uri="{0D108BD9-81ED-4DB2-BD59-A6C34878D82A}">
                    <a16:rowId xmlns:a16="http://schemas.microsoft.com/office/drawing/2014/main" val="447893630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Pedestrian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IE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E" sz="3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25" marR="17125" marT="17125" marB="0"/>
                </a:tc>
                <a:extLst>
                  <a:ext uri="{0D108BD9-81ED-4DB2-BD59-A6C34878D82A}">
                    <a16:rowId xmlns:a16="http://schemas.microsoft.com/office/drawing/2014/main" val="3683615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54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AB7C9-4A5E-D2B3-96A3-E8FF8166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71" y="1438302"/>
            <a:ext cx="5087473" cy="1846682"/>
          </a:xfrm>
        </p:spPr>
        <p:txBody>
          <a:bodyPr/>
          <a:lstStyle/>
          <a:p>
            <a:r>
              <a:rPr lang="en-IE" dirty="0">
                <a:solidFill>
                  <a:srgbClr val="FFFFFF"/>
                </a:solidFill>
              </a:rPr>
              <a:t>Local Targets</a:t>
            </a:r>
            <a:br>
              <a:rPr lang="en-IE" dirty="0">
                <a:solidFill>
                  <a:srgbClr val="FFFFFF"/>
                </a:solidFill>
              </a:rPr>
            </a:b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1FA603-E825-735B-6F59-B4B7AB5FD0FA}"/>
              </a:ext>
            </a:extLst>
          </p:cNvPr>
          <p:cNvSpPr txBox="1"/>
          <p:nvPr/>
        </p:nvSpPr>
        <p:spPr>
          <a:xfrm>
            <a:off x="6096000" y="1546046"/>
            <a:ext cx="4431937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rtl="0"/>
            <a:r>
              <a:rPr lang="en-GB" b="1" i="0" u="none" strike="noStrike" baseline="0" dirty="0">
                <a:solidFill>
                  <a:schemeClr val="bg1"/>
                </a:solidFill>
              </a:rPr>
              <a:t>The rates for local targets have been informed by the Road Safety Authority.</a:t>
            </a:r>
          </a:p>
          <a:p>
            <a:pPr marR="0" rtl="0"/>
            <a:endParaRPr lang="en-GB" b="1" i="0" u="none" strike="noStrike" baseline="0" dirty="0">
              <a:solidFill>
                <a:schemeClr val="bg1"/>
              </a:solidFill>
            </a:endParaRPr>
          </a:p>
          <a:p>
            <a:pPr marR="0" rtl="0"/>
            <a:r>
              <a:rPr lang="en-GB" b="1" i="0" u="none" strike="noStrike" baseline="0" dirty="0">
                <a:solidFill>
                  <a:schemeClr val="bg1"/>
                </a:solidFill>
              </a:rPr>
              <a:t>South Dublin County Council has set the following targets for Killed or Seriously Injured (KSI) as part of this plan. </a:t>
            </a:r>
          </a:p>
          <a:p>
            <a:pPr marR="0" rtl="0"/>
            <a:endParaRPr lang="en-GB" b="1" i="0" u="none" strike="noStrike" baseline="0" dirty="0">
              <a:solidFill>
                <a:schemeClr val="bg1"/>
              </a:solidFill>
            </a:endParaRPr>
          </a:p>
          <a:p>
            <a:pPr marR="0" rtl="0"/>
            <a:endParaRPr lang="en-GB" b="1" i="0" u="none" strike="noStrike" baseline="0" dirty="0">
              <a:solidFill>
                <a:schemeClr val="bg1"/>
              </a:solidFill>
            </a:endParaRPr>
          </a:p>
          <a:p>
            <a:pPr lvl="1"/>
            <a:r>
              <a:rPr lang="en-GB" sz="2400" b="1" i="0" u="none" strike="noStrike" baseline="0" dirty="0">
                <a:solidFill>
                  <a:schemeClr val="bg1"/>
                </a:solidFill>
              </a:rPr>
              <a:t>2028: the target will be to reduce KSI by 10%, and</a:t>
            </a:r>
          </a:p>
          <a:p>
            <a:pPr lvl="1"/>
            <a:r>
              <a:rPr lang="en-GB" sz="2400" b="1" i="0" u="none" strike="noStrike" baseline="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GB" sz="2400" b="1" i="0" u="none" strike="noStrike" baseline="0" dirty="0">
                <a:solidFill>
                  <a:schemeClr val="bg1"/>
                </a:solidFill>
              </a:rPr>
              <a:t>2030: the target will be to reduce KSI by 50%.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2F90D82-A1BB-D6AA-7126-49B778A49DAD}"/>
              </a:ext>
            </a:extLst>
          </p:cNvPr>
          <p:cNvSpPr/>
          <p:nvPr/>
        </p:nvSpPr>
        <p:spPr>
          <a:xfrm>
            <a:off x="5015311" y="4280333"/>
            <a:ext cx="648072" cy="14401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F58D3AA-9095-D62A-7854-83DABEF11C2E}"/>
              </a:ext>
            </a:extLst>
          </p:cNvPr>
          <p:cNvSpPr/>
          <p:nvPr/>
        </p:nvSpPr>
        <p:spPr>
          <a:xfrm>
            <a:off x="5015880" y="5419698"/>
            <a:ext cx="648072" cy="14401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00F22-9188-21A6-1276-3BB43A02F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D8E1-DFF3-E971-0A13-5F9E8F8F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4" y="677684"/>
            <a:ext cx="4438181" cy="2751316"/>
          </a:xfrm>
        </p:spPr>
        <p:txBody>
          <a:bodyPr/>
          <a:lstStyle/>
          <a:p>
            <a:r>
              <a:rPr lang="en-IE" b="1" dirty="0">
                <a:solidFill>
                  <a:srgbClr val="FFFFFF"/>
                </a:solidFill>
              </a:rPr>
              <a:t>Safety Performance Indicators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2930B-9154-3DEE-E755-5039A8FACB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40016" y="667124"/>
            <a:ext cx="4885850" cy="5523751"/>
          </a:xfrm>
        </p:spPr>
        <p:txBody>
          <a:bodyPr>
            <a:normAutofit fontScale="2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Delivery of Cycle Right training to primary school children within the County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our delivery of Education Programmes in Schools / Colleges / Corporates and Community groups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our Education Awareness Campaigns along with hosting Multi-Agency campaigns with other stake holders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E" sz="9600" b="1" dirty="0">
                <a:latin typeface="Calibri" panose="020F0502020204030204"/>
              </a:rPr>
              <a:t>Promote School Streets and School Zones outside Primary Schools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E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Speed Display Signs to monitor speed limit compliance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4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4C511B-1CED-3B48-C2A4-18AB69198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C21D-84B3-89C0-6468-02277B40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290" y="2074782"/>
            <a:ext cx="4759356" cy="2708434"/>
          </a:xfrm>
        </p:spPr>
        <p:txBody>
          <a:bodyPr/>
          <a:lstStyle/>
          <a:p>
            <a:r>
              <a:rPr lang="en-IE" sz="4400" b="1" dirty="0">
                <a:solidFill>
                  <a:srgbClr val="FFFFFF"/>
                </a:solidFill>
              </a:rPr>
              <a:t>Safety Performance Indicators </a:t>
            </a:r>
            <a:br>
              <a:rPr lang="en-IE" sz="4400" b="1" dirty="0">
                <a:solidFill>
                  <a:srgbClr val="FFFFFF"/>
                </a:solidFill>
              </a:rPr>
            </a:br>
            <a:br>
              <a:rPr lang="en-IE" sz="4400" b="1" dirty="0">
                <a:solidFill>
                  <a:srgbClr val="FFFFFF"/>
                </a:solidFill>
              </a:rPr>
            </a:br>
            <a:r>
              <a:rPr lang="en-IE" sz="4400" b="1" dirty="0">
                <a:solidFill>
                  <a:srgbClr val="FFFFFF"/>
                </a:solidFill>
              </a:rPr>
              <a:t>Continued..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D37A7B-FFB7-5F81-26A8-097E49908697}"/>
              </a:ext>
            </a:extLst>
          </p:cNvPr>
          <p:cNvSpPr txBox="1"/>
          <p:nvPr/>
        </p:nvSpPr>
        <p:spPr>
          <a:xfrm>
            <a:off x="4511824" y="1988840"/>
            <a:ext cx="7560840" cy="2727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junction safety/redesign of junction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Speed limit review ongoing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HGV mobility policy review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Crossings Reviews and Safety measures  outside schools on-going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Continuing collaboration with SDCC Road Safety Working Together Group on a quarterly basis in oversight of the strategic aspects of the Council’s Road Safety Strategy and Plan.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Continuing liaison with ASG &amp; RSA in the analysis of collision data</a:t>
            </a:r>
          </a:p>
        </p:txBody>
      </p:sp>
    </p:spTree>
    <p:extLst>
      <p:ext uri="{BB962C8B-B14F-4D97-AF65-F5344CB8AC3E}">
        <p14:creationId xmlns:p14="http://schemas.microsoft.com/office/powerpoint/2010/main" val="376517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31C2F-F3F9-F886-9AD9-C3A70E7C9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B690-3EFA-E092-2B20-B5400106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677684"/>
            <a:ext cx="4151370" cy="2751316"/>
          </a:xfrm>
        </p:spPr>
        <p:txBody>
          <a:bodyPr/>
          <a:lstStyle/>
          <a:p>
            <a:r>
              <a:rPr lang="en-IE" b="1" dirty="0">
                <a:solidFill>
                  <a:srgbClr val="FFFFFF"/>
                </a:solidFill>
              </a:rPr>
              <a:t>Actions </a:t>
            </a:r>
            <a:br>
              <a:rPr lang="en-IE" b="1" dirty="0">
                <a:solidFill>
                  <a:srgbClr val="FFFFFF"/>
                </a:solidFill>
              </a:rPr>
            </a:br>
            <a:r>
              <a:rPr lang="en-IE" b="1" dirty="0">
                <a:solidFill>
                  <a:srgbClr val="FFFFFF"/>
                </a:solidFill>
              </a:rPr>
              <a:t>2025 – 2030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0CE4A3-CC51-924D-30B1-EF4DEB5E6F8E}"/>
              </a:ext>
            </a:extLst>
          </p:cNvPr>
          <p:cNvSpPr txBox="1"/>
          <p:nvPr/>
        </p:nvSpPr>
        <p:spPr>
          <a:xfrm>
            <a:off x="4151784" y="917337"/>
            <a:ext cx="619268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IE" b="1" dirty="0">
                <a:solidFill>
                  <a:schemeClr val="bg1"/>
                </a:solidFill>
              </a:rPr>
              <a:t> 	</a:t>
            </a:r>
            <a:r>
              <a:rPr lang="en-IE" sz="2800" b="1" dirty="0">
                <a:solidFill>
                  <a:schemeClr val="bg1"/>
                </a:solidFill>
              </a:rPr>
              <a:t>To Be Confirmed </a:t>
            </a:r>
          </a:p>
          <a:p>
            <a:pPr marL="0" indent="0" algn="ctr">
              <a:buNone/>
            </a:pPr>
            <a:endParaRPr lang="en-IE" sz="2800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en-IE" sz="2800" dirty="0">
                <a:solidFill>
                  <a:schemeClr val="bg1"/>
                </a:solidFill>
              </a:rPr>
              <a:t>     	</a:t>
            </a:r>
            <a:r>
              <a:rPr lang="en-IE" sz="2800" b="1" dirty="0">
                <a:solidFill>
                  <a:schemeClr val="bg1"/>
                </a:solidFill>
              </a:rPr>
              <a:t>These actions will also be 	linked to the annual Action 	Plan developed 	in</a:t>
            </a:r>
          </a:p>
          <a:p>
            <a:pPr marL="0" indent="0" algn="l">
              <a:buNone/>
            </a:pPr>
            <a:r>
              <a:rPr lang="en-IE" sz="2800" b="1" dirty="0">
                <a:solidFill>
                  <a:schemeClr val="bg1"/>
                </a:solidFill>
              </a:rPr>
              <a:t>	collaboration with the Road 	Safety Working Together</a:t>
            </a:r>
          </a:p>
          <a:p>
            <a:pPr marL="0" indent="0" algn="l">
              <a:buNone/>
            </a:pPr>
            <a:r>
              <a:rPr lang="en-IE" sz="2800" b="1" dirty="0">
                <a:solidFill>
                  <a:schemeClr val="bg1"/>
                </a:solidFill>
              </a:rPr>
              <a:t>	Group who will oversee the </a:t>
            </a:r>
          </a:p>
          <a:p>
            <a:pPr marL="0" indent="0" algn="l">
              <a:buNone/>
            </a:pPr>
            <a:r>
              <a:rPr lang="en-IE" sz="2800" b="1" dirty="0">
                <a:solidFill>
                  <a:schemeClr val="bg1"/>
                </a:solidFill>
              </a:rPr>
              <a:t>    	delivery and evaluation of the 	plan. 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80239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988A62-34D2-BA2F-EDF0-1C9ABC4C5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3556" y="476672"/>
            <a:ext cx="4851036" cy="5482976"/>
          </a:xfrm>
        </p:spPr>
        <p:txBody>
          <a:bodyPr/>
          <a:lstStyle/>
          <a:p>
            <a:pPr marL="342900" lvl="0" indent="-342900" algn="ctr">
              <a:lnSpc>
                <a:spcPct val="15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 initial proposal to May 2025  SPC</a:t>
            </a:r>
            <a:b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000" b="1" dirty="0">
                <a:effectLst/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 proposal and 1st draft to June RSWTG</a:t>
            </a:r>
            <a:b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000" b="1" dirty="0">
                <a:effectLst/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 Final Draft to September RSWTG &amp; SPC</a:t>
            </a:r>
            <a:br>
              <a:rPr lang="en-IE" sz="2000" b="1" dirty="0">
                <a:effectLst/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br>
              <a:rPr lang="en-IE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LAUNCH Thursday 9</a:t>
            </a:r>
            <a:r>
              <a:rPr lang="en-US" sz="20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October </a:t>
            </a:r>
            <a:b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 part of National Road Safety Week)</a:t>
            </a:r>
            <a:br>
              <a:rPr lang="en-IE" sz="1800" b="1" dirty="0">
                <a:effectLst/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IE" sz="2000" b="1" dirty="0">
                <a:effectLst/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GB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7BB4C1-A9AD-51B7-2AE0-D9655042ACB8}"/>
              </a:ext>
            </a:extLst>
          </p:cNvPr>
          <p:cNvSpPr txBox="1"/>
          <p:nvPr/>
        </p:nvSpPr>
        <p:spPr>
          <a:xfrm>
            <a:off x="767408" y="1628800"/>
            <a:ext cx="324924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E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Draft</a:t>
            </a:r>
            <a:br>
              <a:rPr kumimoji="0" lang="en-IE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IE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Timelines</a:t>
            </a:r>
            <a:br>
              <a:rPr kumimoji="0" lang="en-IE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IE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2025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2377547267"/>
      </p:ext>
    </p:extLst>
  </p:cSld>
  <p:clrMapOvr>
    <a:masterClrMapping/>
  </p:clrMapOvr>
</p:sld>
</file>

<file path=ppt/theme/theme1.xml><?xml version="1.0" encoding="utf-8"?>
<a:theme xmlns:a="http://schemas.openxmlformats.org/drawingml/2006/main" name="SDCC Master">
  <a:themeElements>
    <a:clrScheme name="Custom 2">
      <a:dk1>
        <a:srgbClr val="000000"/>
      </a:dk1>
      <a:lt1>
        <a:srgbClr val="FFFFFF"/>
      </a:lt1>
      <a:dk2>
        <a:srgbClr val="271B5B"/>
      </a:dk2>
      <a:lt2>
        <a:srgbClr val="BFC2C7"/>
      </a:lt2>
      <a:accent1>
        <a:srgbClr val="363A92"/>
      </a:accent1>
      <a:accent2>
        <a:srgbClr val="F26959"/>
      </a:accent2>
      <a:accent3>
        <a:srgbClr val="79D750"/>
      </a:accent3>
      <a:accent4>
        <a:srgbClr val="9D7EB8"/>
      </a:accent4>
      <a:accent5>
        <a:srgbClr val="7DA6D7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CC_presentation_template Updated.potx" id="{809AE0C1-FB5C-4E8E-BCFD-4BFD462B0860}" vid="{0323FABC-5CF3-46D9-93D9-E0827CAEE1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SDCC_presentation_template Updated</Template>
  <TotalTime>80</TotalTime>
  <Words>573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SDCC Master</vt:lpstr>
      <vt:lpstr>SDCC Road Safety Plan  2025 – 2030  (DRAFT)   </vt:lpstr>
      <vt:lpstr>Towards Vision Zero </vt:lpstr>
      <vt:lpstr>Supported and delivered Cycle Right training to 6,320 pupils in 122 primary schools throughout the county  Delivery of Pilot Adult Cycle Right initiative to Go-Ahead Ireland Employees  32 Schools within the county received their  Green Flag for Travel or Global Citizenship Travel as part of the Green Schools Programme     30 km/h as the default speed limit in all residential estates that are in charge  20 X 30 km/h periodic speed limits outside schools,  Cycle tracks is currently a 215 km   Footpaths increased from 1264 km to 1500 km  </vt:lpstr>
      <vt:lpstr>Collisions by  Road User Type</vt:lpstr>
      <vt:lpstr>Local Targets </vt:lpstr>
      <vt:lpstr>Safety Performance Indicators </vt:lpstr>
      <vt:lpstr>Safety Performance Indicators   Continued..</vt:lpstr>
      <vt:lpstr>Actions  2025 – 2030 </vt:lpstr>
      <vt:lpstr> Bring initial proposal to May 2025  SPC  Bring proposal and 1st draft to June RSWTG  Bring Final Draft to September RSWTG &amp; SPC  LAUNCH Thursday 9th October  (as part of National Road Safety Week)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Declan Healy</dc:creator>
  <cp:lastModifiedBy>Vikki Cryan</cp:lastModifiedBy>
  <cp:revision>2</cp:revision>
  <dcterms:created xsi:type="dcterms:W3CDTF">2025-05-27T21:24:40Z</dcterms:created>
  <dcterms:modified xsi:type="dcterms:W3CDTF">2025-05-28T16:12:08Z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2025-05-09T00:00:00Z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2025-05-09T00:00:00Z</vt:filetime>
  </property>
  <property fmtid="{D5CDD505-2E9C-101B-9397-08002B2CF9AE}" pid="5" name="Producer">
    <vt:lpwstr>Adobe PDF library 17.00</vt:lpwstr>
  </property>
</Properties>
</file>