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8" r:id="rId2"/>
  </p:sldMasterIdLst>
  <p:notesMasterIdLst>
    <p:notesMasterId r:id="rId18"/>
  </p:notesMasterIdLst>
  <p:sldIdLst>
    <p:sldId id="256" r:id="rId3"/>
    <p:sldId id="262" r:id="rId4"/>
    <p:sldId id="259" r:id="rId5"/>
    <p:sldId id="275" r:id="rId6"/>
    <p:sldId id="285" r:id="rId7"/>
    <p:sldId id="276" r:id="rId8"/>
    <p:sldId id="286" r:id="rId9"/>
    <p:sldId id="277" r:id="rId10"/>
    <p:sldId id="287" r:id="rId11"/>
    <p:sldId id="278" r:id="rId12"/>
    <p:sldId id="279" r:id="rId13"/>
    <p:sldId id="280" r:id="rId14"/>
    <p:sldId id="281" r:id="rId15"/>
    <p:sldId id="284" r:id="rId16"/>
    <p:sldId id="274" r:id="rId17"/>
  </p:sldIdLst>
  <p:sldSz cx="12192000" cy="6858000"/>
  <p:notesSz cx="20104100" cy="11309350"/>
  <p:defaultTextStyle>
    <a:defPPr>
      <a:defRPr kern="0"/>
    </a:def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1B5B"/>
    <a:srgbClr val="52534D"/>
    <a:srgbClr val="C7E634"/>
    <a:srgbClr val="8AD6F7"/>
    <a:srgbClr val="52534C"/>
    <a:srgbClr val="535555"/>
    <a:srgbClr val="FFF689"/>
    <a:srgbClr val="363A92"/>
    <a:srgbClr val="7DA6D7"/>
    <a:srgbClr val="FFA1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6" autoAdjust="0"/>
    <p:restoredTop sz="94658"/>
  </p:normalViewPr>
  <p:slideViewPr>
    <p:cSldViewPr>
      <p:cViewPr varScale="1">
        <p:scale>
          <a:sx n="91" d="100"/>
          <a:sy n="91" d="100"/>
        </p:scale>
        <p:origin x="696" y="9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9F6A2F78-8593-D34B-A54B-A913B4ADD88D}" type="datetimeFigureOut">
              <a:rPr lang="en-US" smtClean="0"/>
              <a:t>5/27/2025</a:t>
            </a:fld>
            <a:endParaRPr lang="en-US"/>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F374F5B9-8B24-7A4E-B5A9-4C8F6F8C6B31}" type="slidenum">
              <a:rPr lang="en-US" smtClean="0"/>
              <a:t>‹#›</a:t>
            </a:fld>
            <a:endParaRPr lang="en-US"/>
          </a:p>
        </p:txBody>
      </p:sp>
    </p:spTree>
    <p:extLst>
      <p:ext uri="{BB962C8B-B14F-4D97-AF65-F5344CB8AC3E}">
        <p14:creationId xmlns:p14="http://schemas.microsoft.com/office/powerpoint/2010/main" val="1869470124"/>
      </p:ext>
    </p:extLst>
  </p:cSld>
  <p:clrMap bg1="lt1" tx1="dk1" bg2="lt2" tx2="dk2" accent1="accent1" accent2="accent2" accent3="accent3" accent4="accent4" accent5="accent5" accent6="accent6" hlink="hlink" folHlink="folHlink"/>
  <p:notesStyle>
    <a:lvl1pPr marL="0" algn="l" defTabSz="554401" rtl="0" eaLnBrk="1" latinLnBrk="0" hangingPunct="1">
      <a:defRPr sz="728" kern="1200">
        <a:solidFill>
          <a:schemeClr val="tx1"/>
        </a:solidFill>
        <a:latin typeface="+mn-lt"/>
        <a:ea typeface="+mn-ea"/>
        <a:cs typeface="+mn-cs"/>
      </a:defRPr>
    </a:lvl1pPr>
    <a:lvl2pPr marL="277200" algn="l" defTabSz="554401" rtl="0" eaLnBrk="1" latinLnBrk="0" hangingPunct="1">
      <a:defRPr sz="728" kern="1200">
        <a:solidFill>
          <a:schemeClr val="tx1"/>
        </a:solidFill>
        <a:latin typeface="+mn-lt"/>
        <a:ea typeface="+mn-ea"/>
        <a:cs typeface="+mn-cs"/>
      </a:defRPr>
    </a:lvl2pPr>
    <a:lvl3pPr marL="554401" algn="l" defTabSz="554401" rtl="0" eaLnBrk="1" latinLnBrk="0" hangingPunct="1">
      <a:defRPr sz="728" kern="1200">
        <a:solidFill>
          <a:schemeClr val="tx1"/>
        </a:solidFill>
        <a:latin typeface="+mn-lt"/>
        <a:ea typeface="+mn-ea"/>
        <a:cs typeface="+mn-cs"/>
      </a:defRPr>
    </a:lvl3pPr>
    <a:lvl4pPr marL="831601" algn="l" defTabSz="554401" rtl="0" eaLnBrk="1" latinLnBrk="0" hangingPunct="1">
      <a:defRPr sz="728" kern="1200">
        <a:solidFill>
          <a:schemeClr val="tx1"/>
        </a:solidFill>
        <a:latin typeface="+mn-lt"/>
        <a:ea typeface="+mn-ea"/>
        <a:cs typeface="+mn-cs"/>
      </a:defRPr>
    </a:lvl4pPr>
    <a:lvl5pPr marL="1108801" algn="l" defTabSz="554401" rtl="0" eaLnBrk="1" latinLnBrk="0" hangingPunct="1">
      <a:defRPr sz="728" kern="1200">
        <a:solidFill>
          <a:schemeClr val="tx1"/>
        </a:solidFill>
        <a:latin typeface="+mn-lt"/>
        <a:ea typeface="+mn-ea"/>
        <a:cs typeface="+mn-cs"/>
      </a:defRPr>
    </a:lvl5pPr>
    <a:lvl6pPr marL="1386002" algn="l" defTabSz="554401" rtl="0" eaLnBrk="1" latinLnBrk="0" hangingPunct="1">
      <a:defRPr sz="728" kern="1200">
        <a:solidFill>
          <a:schemeClr val="tx1"/>
        </a:solidFill>
        <a:latin typeface="+mn-lt"/>
        <a:ea typeface="+mn-ea"/>
        <a:cs typeface="+mn-cs"/>
      </a:defRPr>
    </a:lvl6pPr>
    <a:lvl7pPr marL="1663202" algn="l" defTabSz="554401" rtl="0" eaLnBrk="1" latinLnBrk="0" hangingPunct="1">
      <a:defRPr sz="728" kern="1200">
        <a:solidFill>
          <a:schemeClr val="tx1"/>
        </a:solidFill>
        <a:latin typeface="+mn-lt"/>
        <a:ea typeface="+mn-ea"/>
        <a:cs typeface="+mn-cs"/>
      </a:defRPr>
    </a:lvl7pPr>
    <a:lvl8pPr marL="1940403" algn="l" defTabSz="554401" rtl="0" eaLnBrk="1" latinLnBrk="0" hangingPunct="1">
      <a:defRPr sz="728" kern="1200">
        <a:solidFill>
          <a:schemeClr val="tx1"/>
        </a:solidFill>
        <a:latin typeface="+mn-lt"/>
        <a:ea typeface="+mn-ea"/>
        <a:cs typeface="+mn-cs"/>
      </a:defRPr>
    </a:lvl8pPr>
    <a:lvl9pPr marL="2217603" algn="l" defTabSz="554401" rtl="0" eaLnBrk="1" latinLnBrk="0" hangingPunct="1">
      <a:defRPr sz="72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F374F5B9-8B24-7A4E-B5A9-4C8F6F8C6B31}" type="slidenum">
              <a:rPr lang="en-US" smtClean="0"/>
              <a:t>1</a:t>
            </a:fld>
            <a:endParaRPr lang="en-US"/>
          </a:p>
        </p:txBody>
      </p:sp>
    </p:spTree>
    <p:extLst>
      <p:ext uri="{BB962C8B-B14F-4D97-AF65-F5344CB8AC3E}">
        <p14:creationId xmlns:p14="http://schemas.microsoft.com/office/powerpoint/2010/main" val="34632056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emf"/><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13.svg"/><Relationship Id="rId4" Type="http://schemas.openxmlformats.org/officeDocument/2006/relationships/image" Target="../media/image12.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emf"/><Relationship Id="rId1" Type="http://schemas.openxmlformats.org/officeDocument/2006/relationships/slideMaster" Target="../slideMasters/slideMaster2.xml"/><Relationship Id="rId4" Type="http://schemas.openxmlformats.org/officeDocument/2006/relationships/image" Target="../media/image15.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3.svg"/><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2905467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1903931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878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0270"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0270"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Tree>
    <p:extLst>
      <p:ext uri="{BB962C8B-B14F-4D97-AF65-F5344CB8AC3E}">
        <p14:creationId xmlns:p14="http://schemas.microsoft.com/office/powerpoint/2010/main" val="24206419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0667"/>
            <a:ext cx="3974145" cy="2143502"/>
          </a:xfrm>
          <a:prstGeom prst="rect">
            <a:avLst/>
          </a:prstGeom>
        </p:spPr>
        <p:txBody>
          <a:bodyPr lIns="0" tIns="0" rIns="0" bIns="0" anchor="t" anchorCtr="0"/>
          <a:lstStyle>
            <a:lvl1pPr>
              <a:defRPr sz="4609" b="0" i="0">
                <a:solidFill>
                  <a:srgbClr val="363A92"/>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Tree>
    <p:extLst>
      <p:ext uri="{BB962C8B-B14F-4D97-AF65-F5344CB8AC3E}">
        <p14:creationId xmlns:p14="http://schemas.microsoft.com/office/powerpoint/2010/main" val="792388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20647"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82436"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7015"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585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68288"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2867"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9106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54140"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871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6269"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239990"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456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lvl1pPr>
          </a:lstStyle>
          <a:p>
            <a:r>
              <a:rPr lang="en-US" dirty="0"/>
              <a:t>Meet the team</a:t>
            </a:r>
            <a:endParaRPr lang="en-GB" dirty="0"/>
          </a:p>
        </p:txBody>
      </p:sp>
    </p:spTree>
    <p:extLst>
      <p:ext uri="{BB962C8B-B14F-4D97-AF65-F5344CB8AC3E}">
        <p14:creationId xmlns:p14="http://schemas.microsoft.com/office/powerpoint/2010/main" val="24148368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lvl1pPr>
          </a:lstStyle>
          <a:p>
            <a:r>
              <a:rPr lang="en-US" dirty="0"/>
              <a:t>Page title goes here</a:t>
            </a:r>
            <a:endParaRPr lang="en-GB" dirty="0"/>
          </a:p>
        </p:txBody>
      </p:sp>
    </p:spTree>
    <p:extLst>
      <p:ext uri="{BB962C8B-B14F-4D97-AF65-F5344CB8AC3E}">
        <p14:creationId xmlns:p14="http://schemas.microsoft.com/office/powerpoint/2010/main" val="869744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083955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78408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4858"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4858"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452640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4900"/>
            <a:ext cx="3974145" cy="2139269"/>
          </a:xfrm>
          <a:prstGeom prst="rect">
            <a:avLst/>
          </a:prstGeom>
        </p:spPr>
        <p:txBody>
          <a:bodyPr lIns="0" tIns="0" rIns="0" bIns="0" anchor="t" anchorCtr="0"/>
          <a:lstStyle>
            <a:lvl1pPr>
              <a:defRPr sz="4609" b="0" i="0">
                <a:solidFill>
                  <a:schemeClr val="bg1"/>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823004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rgbClr val="363A92"/>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rgbClr val="C7E634"/>
          </a:solidFill>
          <a:ln>
            <a:noFill/>
          </a:ln>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30650089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6471"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8747"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8747"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3025"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3025"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57303"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57303"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1580"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1580"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8747"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3025"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57303"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1580"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19718"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70165"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6085"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3996"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43746"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1007"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8827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17327"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5929"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255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190907"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0851"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solidFill>
                  <a:schemeClr val="bg1"/>
                </a:solidFill>
              </a:defRPr>
            </a:lvl1pPr>
          </a:lstStyle>
          <a:p>
            <a:r>
              <a:rPr lang="en-US" dirty="0"/>
              <a:t>Meet the team</a:t>
            </a:r>
            <a:endParaRPr lang="en-GB" dirty="0"/>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37748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solidFill>
                  <a:schemeClr val="bg1"/>
                </a:solidFill>
              </a:defRPr>
            </a:lvl1pPr>
          </a:lstStyle>
          <a:p>
            <a:r>
              <a:rPr lang="en-US" dirty="0"/>
              <a:t>Page title goes here</a:t>
            </a:r>
            <a:endParaRPr lang="en-GB" dirty="0"/>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740893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221400497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rgbClr val="363A92"/>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rgbClr val="C7E634"/>
          </a:solidFill>
          <a:ln>
            <a:noFill/>
          </a:ln>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155115719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1134286" y="1705674"/>
            <a:ext cx="15829624" cy="12687196"/>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p:ph type="ctrTitle" hasCustomPrompt="1"/>
          </p:nvPr>
        </p:nvSpPr>
        <p:spPr>
          <a:xfrm>
            <a:off x="365837" y="2622732"/>
            <a:ext cx="4759732" cy="1612535"/>
          </a:xfrm>
          <a:prstGeom prst="rect">
            <a:avLst/>
          </a:prstGeom>
        </p:spPr>
        <p:txBody>
          <a:bodyPr wrap="square" lIns="0" tIns="0" rIns="0" bIns="0" anchor="ctr">
            <a:spAutoFit/>
          </a:bodyPr>
          <a:lstStyle>
            <a:lvl1pPr>
              <a:lnSpc>
                <a:spcPct val="80000"/>
              </a:lnSpc>
              <a:defRPr sz="6549" b="0" i="0" spc="-91">
                <a:solidFill>
                  <a:schemeClr val="bg1"/>
                </a:solidFill>
                <a:latin typeface="+mj-lt"/>
                <a:cs typeface="Arial" panose="020B0604020202020204" pitchFamily="34" charset="0"/>
              </a:defRPr>
            </a:lvl1pPr>
          </a:lstStyle>
          <a:p>
            <a:r>
              <a:rPr lang="en-IE" dirty="0"/>
              <a:t>Title of Presentation</a:t>
            </a:r>
            <a:endParaRPr dirty="0"/>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7467597" y="-7353302"/>
            <a:ext cx="27127195" cy="21564607"/>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5818734" y="335970"/>
            <a:ext cx="6053640" cy="6186062"/>
          </a:xfrm>
          <a:prstGeom prst="roundRect">
            <a:avLst>
              <a:gd name="adj" fmla="val 9954"/>
            </a:avLst>
          </a:prstGeom>
        </p:spPr>
        <p:txBody>
          <a:bodyPr anchor="t"/>
          <a:lstStyle>
            <a:lvl1pPr algn="ctr">
              <a:defRPr sz="1455" b="1">
                <a:solidFill>
                  <a:schemeClr val="bg1"/>
                </a:solidFill>
                <a:latin typeface="+mn-lt"/>
                <a:cs typeface="Arial" panose="020B0604020202020204" pitchFamily="34" charset="0"/>
              </a:defRPr>
            </a:lvl1pPr>
          </a:lstStyle>
          <a:p>
            <a:r>
              <a:rPr lang="en-US" sz="1455" dirty="0">
                <a:latin typeface="Arial" panose="020B0604020202020204" pitchFamily="34" charset="0"/>
                <a:cs typeface="Arial" panose="020B0604020202020204" pitchFamily="34" charset="0"/>
              </a:rPr>
              <a:t>Click the icon to add a picture</a:t>
            </a:r>
            <a:endParaRPr lang="en-US" dirty="0"/>
          </a:p>
        </p:txBody>
      </p:sp>
    </p:spTree>
    <p:extLst>
      <p:ext uri="{BB962C8B-B14F-4D97-AF65-F5344CB8AC3E}">
        <p14:creationId xmlns:p14="http://schemas.microsoft.com/office/powerpoint/2010/main" val="97467631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2280953" y="-2165350"/>
            <a:ext cx="11676754" cy="11341608"/>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sp>
        <p:nvSpPr>
          <p:cNvPr id="6" name="Holder 6"/>
          <p:cNvSpPr>
            <a:spLocks noGrp="1"/>
          </p:cNvSpPr>
          <p:nvPr>
            <p:ph type="sldNum" sz="quarter" idx="7"/>
          </p:nvPr>
        </p:nvSpPr>
        <p:spPr>
          <a:xfrm>
            <a:off x="8857262"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stretch>
            <a:fillRect/>
          </a:stretch>
        </p:blipFill>
        <p:spPr>
          <a:xfrm>
            <a:off x="504470" y="6261375"/>
            <a:ext cx="985498" cy="263545"/>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39597996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2280953" y="-2165350"/>
            <a:ext cx="11676754" cy="11341608"/>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7238041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2274398" y="-2171300"/>
            <a:ext cx="11689007" cy="11353509"/>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rgbClr val="363A92"/>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887473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rgbClr val="363A92"/>
                </a:solidFill>
                <a:latin typeface="+mj-lt"/>
                <a:cs typeface="Arial" panose="020B0604020202020204" pitchFamily="34" charset="0"/>
              </a:defRPr>
            </a:lvl1pPr>
          </a:lstStyle>
          <a:p>
            <a:r>
              <a:rPr lang="en-IE" dirty="0"/>
              <a:t>Section Divider Title Goes Here</a:t>
            </a:r>
            <a:endParaRPr dirty="0"/>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25543166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9437244" y="2971800"/>
            <a:ext cx="23426795" cy="13187276"/>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a:p>
        </p:txBody>
      </p:sp>
      <p:sp>
        <p:nvSpPr>
          <p:cNvPr id="2" name="Holder 2"/>
          <p:cNvSpPr>
            <a:spLocks noGrp="1"/>
          </p:cNvSpPr>
          <p:nvPr>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chemeClr val="bg1"/>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p:ph type="sldNum" sz="quarter" idx="7"/>
          </p:nvPr>
        </p:nvSpPr>
        <p:spPr>
          <a:xfrm>
            <a:off x="886396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504470" y="609601"/>
            <a:ext cx="1012791" cy="352060"/>
          </a:xfrm>
          <a:prstGeom prst="roundRect">
            <a:avLst>
              <a:gd name="adj" fmla="val 50000"/>
            </a:avLst>
          </a:prstGeom>
          <a:solidFill>
            <a:schemeClr val="accent2"/>
          </a:solidFill>
        </p:spPr>
        <p:txBody>
          <a:bodyPr anchor="ctr"/>
          <a:lstStyle>
            <a:lvl1pPr algn="ctr">
              <a:defRPr sz="1273">
                <a:solidFill>
                  <a:srgbClr val="363A92"/>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504918" y="4665359"/>
            <a:ext cx="4438181" cy="343670"/>
          </a:xfrm>
          <a:prstGeom prst="rect">
            <a:avLst/>
          </a:prstGeom>
        </p:spPr>
        <p:txBody>
          <a:bodyPr anchor="b"/>
          <a:lstStyle>
            <a:lvl1pPr algn="l">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2674344" y="4189618"/>
            <a:ext cx="19278600" cy="10852173"/>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9708648" y="-9144000"/>
            <a:ext cx="31632408" cy="25146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4169175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2363971" y="-4800600"/>
            <a:ext cx="11569023" cy="12755546"/>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4256423" y="-4800600"/>
            <a:ext cx="20704849" cy="164592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Holder 2"/>
          <p:cNvSpPr>
            <a:spLocks noGrp="1"/>
          </p:cNvSpPr>
          <p:nvPr userDrawn="1">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rgbClr val="363A92"/>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userDrawn="1">
            <p:ph type="sldNum" sz="quarter" idx="7"/>
          </p:nvPr>
        </p:nvSpPr>
        <p:spPr>
          <a:xfrm>
            <a:off x="886432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504470" y="609601"/>
            <a:ext cx="1012791" cy="352060"/>
          </a:xfrm>
          <a:prstGeom prst="roundRect">
            <a:avLst>
              <a:gd name="adj" fmla="val 50000"/>
            </a:avLst>
          </a:prstGeom>
          <a:solidFill>
            <a:schemeClr val="accent1"/>
          </a:solidFill>
        </p:spPr>
        <p:txBody>
          <a:bodyPr anchor="ctr"/>
          <a:lstStyle>
            <a:lvl1pPr algn="ctr">
              <a:defRPr sz="1273">
                <a:solidFill>
                  <a:schemeClr val="bg1"/>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504918" y="4665359"/>
            <a:ext cx="4438181" cy="343670"/>
          </a:xfrm>
          <a:prstGeom prst="rect">
            <a:avLst/>
          </a:prstGeom>
        </p:spPr>
        <p:txBody>
          <a:bodyPr anchor="b"/>
          <a:lstStyle>
            <a:lvl1pPr algn="l">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159009008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1134286" y="1705674"/>
            <a:ext cx="15829624" cy="12687196"/>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p:ph type="ctrTitle" hasCustomPrompt="1"/>
          </p:nvPr>
        </p:nvSpPr>
        <p:spPr>
          <a:xfrm>
            <a:off x="365837" y="2622732"/>
            <a:ext cx="4759732" cy="1612535"/>
          </a:xfrm>
          <a:prstGeom prst="rect">
            <a:avLst/>
          </a:prstGeom>
        </p:spPr>
        <p:txBody>
          <a:bodyPr wrap="square" lIns="0" tIns="0" rIns="0" bIns="0" anchor="ctr">
            <a:spAutoFit/>
          </a:bodyPr>
          <a:lstStyle>
            <a:lvl1pPr>
              <a:lnSpc>
                <a:spcPct val="80000"/>
              </a:lnSpc>
              <a:defRPr sz="6549" b="0" i="0" spc="-91">
                <a:solidFill>
                  <a:schemeClr val="bg1"/>
                </a:solidFill>
                <a:latin typeface="+mj-lt"/>
                <a:cs typeface="Arial" panose="020B0604020202020204" pitchFamily="34" charset="0"/>
              </a:defRPr>
            </a:lvl1pPr>
          </a:lstStyle>
          <a:p>
            <a:r>
              <a:rPr lang="en-IE" dirty="0"/>
              <a:t>Title of Presentation</a:t>
            </a:r>
            <a:endParaRPr dirty="0"/>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7467597" y="-7353302"/>
            <a:ext cx="27127195" cy="21564607"/>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5818734" y="335970"/>
            <a:ext cx="6053640" cy="6186062"/>
          </a:xfrm>
          <a:prstGeom prst="roundRect">
            <a:avLst>
              <a:gd name="adj" fmla="val 9954"/>
            </a:avLst>
          </a:prstGeom>
        </p:spPr>
        <p:txBody>
          <a:bodyPr anchor="t"/>
          <a:lstStyle>
            <a:lvl1pPr algn="ctr">
              <a:defRPr sz="1455" b="1">
                <a:solidFill>
                  <a:schemeClr val="bg1"/>
                </a:solidFill>
                <a:latin typeface="+mn-lt"/>
                <a:cs typeface="Arial" panose="020B0604020202020204" pitchFamily="34" charset="0"/>
              </a:defRPr>
            </a:lvl1pPr>
          </a:lstStyle>
          <a:p>
            <a:r>
              <a:rPr lang="en-US" sz="1455" dirty="0">
                <a:latin typeface="Arial" panose="020B0604020202020204" pitchFamily="34" charset="0"/>
                <a:cs typeface="Arial" panose="020B0604020202020204" pitchFamily="34" charset="0"/>
              </a:rPr>
              <a:t>Click the icon to add a picture</a:t>
            </a:r>
            <a:endParaRPr lang="en-US" dirty="0"/>
          </a:p>
        </p:txBody>
      </p:sp>
    </p:spTree>
    <p:extLst>
      <p:ext uri="{BB962C8B-B14F-4D97-AF65-F5344CB8AC3E}">
        <p14:creationId xmlns:p14="http://schemas.microsoft.com/office/powerpoint/2010/main" val="15203675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5931383"/>
            <a:ext cx="12192000" cy="926617"/>
          </a:xfrm>
          <a:prstGeom prst="rect">
            <a:avLst/>
          </a:prstGeom>
        </p:spPr>
      </p:pic>
    </p:spTree>
    <p:extLst>
      <p:ext uri="{BB962C8B-B14F-4D97-AF65-F5344CB8AC3E}">
        <p14:creationId xmlns:p14="http://schemas.microsoft.com/office/powerpoint/2010/main" val="2876362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1496027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215510157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878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0270"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0270"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Tree>
    <p:extLst>
      <p:ext uri="{BB962C8B-B14F-4D97-AF65-F5344CB8AC3E}">
        <p14:creationId xmlns:p14="http://schemas.microsoft.com/office/powerpoint/2010/main" val="336156420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0667"/>
            <a:ext cx="3974145" cy="2143502"/>
          </a:xfrm>
          <a:prstGeom prst="rect">
            <a:avLst/>
          </a:prstGeom>
        </p:spPr>
        <p:txBody>
          <a:bodyPr lIns="0" tIns="0" rIns="0" bIns="0" anchor="t" anchorCtr="0"/>
          <a:lstStyle>
            <a:lvl1pPr>
              <a:defRPr sz="4609" b="0" i="0">
                <a:solidFill>
                  <a:srgbClr val="363A92"/>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Tree>
    <p:extLst>
      <p:ext uri="{BB962C8B-B14F-4D97-AF65-F5344CB8AC3E}">
        <p14:creationId xmlns:p14="http://schemas.microsoft.com/office/powerpoint/2010/main" val="308200614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20647"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82436"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7015"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585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68288"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2867"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9106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54140"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871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6269"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239990"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456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lvl1pPr>
          </a:lstStyle>
          <a:p>
            <a:r>
              <a:rPr lang="en-US" dirty="0"/>
              <a:t>Meet the team</a:t>
            </a:r>
            <a:endParaRPr lang="en-GB" dirty="0"/>
          </a:p>
        </p:txBody>
      </p:sp>
    </p:spTree>
    <p:extLst>
      <p:ext uri="{BB962C8B-B14F-4D97-AF65-F5344CB8AC3E}">
        <p14:creationId xmlns:p14="http://schemas.microsoft.com/office/powerpoint/2010/main" val="29348551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lvl1pPr>
          </a:lstStyle>
          <a:p>
            <a:r>
              <a:rPr lang="en-US" dirty="0"/>
              <a:t>Page title goes here</a:t>
            </a:r>
            <a:endParaRPr lang="en-GB" dirty="0"/>
          </a:p>
        </p:txBody>
      </p:sp>
    </p:spTree>
    <p:extLst>
      <p:ext uri="{BB962C8B-B14F-4D97-AF65-F5344CB8AC3E}">
        <p14:creationId xmlns:p14="http://schemas.microsoft.com/office/powerpoint/2010/main" val="150333199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14018539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45047312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4858"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4858"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556153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2280953" y="-2165350"/>
            <a:ext cx="11676754" cy="11341608"/>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sp>
        <p:nvSpPr>
          <p:cNvPr id="6" name="Holder 6"/>
          <p:cNvSpPr>
            <a:spLocks noGrp="1"/>
          </p:cNvSpPr>
          <p:nvPr>
            <p:ph type="sldNum" sz="quarter" idx="7"/>
          </p:nvPr>
        </p:nvSpPr>
        <p:spPr>
          <a:xfrm>
            <a:off x="8857262"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stretch>
            <a:fillRect/>
          </a:stretch>
        </p:blipFill>
        <p:spPr>
          <a:xfrm>
            <a:off x="504470" y="6261375"/>
            <a:ext cx="985498" cy="263545"/>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71843925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4900"/>
            <a:ext cx="3974145" cy="2139269"/>
          </a:xfrm>
          <a:prstGeom prst="rect">
            <a:avLst/>
          </a:prstGeom>
        </p:spPr>
        <p:txBody>
          <a:bodyPr lIns="0" tIns="0" rIns="0" bIns="0" anchor="t" anchorCtr="0"/>
          <a:lstStyle>
            <a:lvl1pPr>
              <a:defRPr sz="4609" b="0" i="0">
                <a:solidFill>
                  <a:schemeClr val="bg1"/>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408837137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6471"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8747"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8747"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3025"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3025"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57303"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57303"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1580"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1580"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8747"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3025"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57303"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1580"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19718"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70165"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6085"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3996"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43746"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1007"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8827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17327"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5929"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255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190907"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0851"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solidFill>
                  <a:schemeClr val="bg1"/>
                </a:solidFill>
              </a:defRPr>
            </a:lvl1pPr>
          </a:lstStyle>
          <a:p>
            <a:r>
              <a:rPr lang="en-US" dirty="0"/>
              <a:t>Meet the team</a:t>
            </a:r>
            <a:endParaRPr lang="en-GB" dirty="0"/>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30243844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solidFill>
                  <a:schemeClr val="bg1"/>
                </a:solidFill>
              </a:defRPr>
            </a:lvl1pPr>
          </a:lstStyle>
          <a:p>
            <a:r>
              <a:rPr lang="en-US" dirty="0"/>
              <a:t>Page title goes here</a:t>
            </a:r>
            <a:endParaRPr lang="en-GB" dirty="0"/>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973762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2280953" y="-2165350"/>
            <a:ext cx="11676754" cy="11341608"/>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397285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2274398" y="-2171300"/>
            <a:ext cx="11689007" cy="11353509"/>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rgbClr val="363A92"/>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887473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rgbClr val="363A92"/>
                </a:solidFill>
                <a:latin typeface="+mj-lt"/>
                <a:cs typeface="Arial" panose="020B0604020202020204" pitchFamily="34" charset="0"/>
              </a:defRPr>
            </a:lvl1pPr>
          </a:lstStyle>
          <a:p>
            <a:r>
              <a:rPr lang="en-IE" dirty="0"/>
              <a:t>Section Divider Title Goes Here</a:t>
            </a:r>
            <a:endParaRPr dirty="0"/>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372767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9437244" y="2971800"/>
            <a:ext cx="23426795" cy="13187276"/>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a:p>
        </p:txBody>
      </p:sp>
      <p:sp>
        <p:nvSpPr>
          <p:cNvPr id="2" name="Holder 2"/>
          <p:cNvSpPr>
            <a:spLocks noGrp="1"/>
          </p:cNvSpPr>
          <p:nvPr>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chemeClr val="bg1"/>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p:ph type="sldNum" sz="quarter" idx="7"/>
          </p:nvPr>
        </p:nvSpPr>
        <p:spPr>
          <a:xfrm>
            <a:off x="886396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504470" y="609601"/>
            <a:ext cx="1012791" cy="352060"/>
          </a:xfrm>
          <a:prstGeom prst="roundRect">
            <a:avLst>
              <a:gd name="adj" fmla="val 50000"/>
            </a:avLst>
          </a:prstGeom>
          <a:solidFill>
            <a:schemeClr val="accent2"/>
          </a:solidFill>
        </p:spPr>
        <p:txBody>
          <a:bodyPr anchor="ctr"/>
          <a:lstStyle>
            <a:lvl1pPr algn="ctr">
              <a:defRPr sz="1273">
                <a:solidFill>
                  <a:srgbClr val="363A92"/>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504918" y="4665359"/>
            <a:ext cx="4438181" cy="343670"/>
          </a:xfrm>
          <a:prstGeom prst="rect">
            <a:avLst/>
          </a:prstGeom>
        </p:spPr>
        <p:txBody>
          <a:bodyPr anchor="b"/>
          <a:lstStyle>
            <a:lvl1pPr algn="l">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2674344" y="4189618"/>
            <a:ext cx="19278600" cy="10852173"/>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9708648" y="-9144000"/>
            <a:ext cx="31632408" cy="25146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40075565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2363971" y="-4800600"/>
            <a:ext cx="11569023" cy="12755546"/>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4256423" y="-4800600"/>
            <a:ext cx="20704849" cy="164592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Holder 2"/>
          <p:cNvSpPr>
            <a:spLocks noGrp="1"/>
          </p:cNvSpPr>
          <p:nvPr userDrawn="1">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rgbClr val="363A92"/>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userDrawn="1">
            <p:ph type="sldNum" sz="quarter" idx="7"/>
          </p:nvPr>
        </p:nvSpPr>
        <p:spPr>
          <a:xfrm>
            <a:off x="886432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504470" y="609601"/>
            <a:ext cx="1012791" cy="352060"/>
          </a:xfrm>
          <a:prstGeom prst="roundRect">
            <a:avLst>
              <a:gd name="adj" fmla="val 50000"/>
            </a:avLst>
          </a:prstGeom>
          <a:solidFill>
            <a:schemeClr val="accent1"/>
          </a:solidFill>
        </p:spPr>
        <p:txBody>
          <a:bodyPr anchor="ctr"/>
          <a:lstStyle>
            <a:lvl1pPr algn="ctr">
              <a:defRPr sz="1273">
                <a:solidFill>
                  <a:schemeClr val="bg1"/>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504918" y="4665359"/>
            <a:ext cx="4438181" cy="343670"/>
          </a:xfrm>
          <a:prstGeom prst="rect">
            <a:avLst/>
          </a:prstGeom>
        </p:spPr>
        <p:txBody>
          <a:bodyPr anchor="b"/>
          <a:lstStyle>
            <a:lvl1pPr algn="l">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2483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5931383"/>
            <a:ext cx="12192000" cy="926617"/>
          </a:xfrm>
          <a:prstGeom prst="rect">
            <a:avLst/>
          </a:prstGeom>
        </p:spPr>
      </p:pic>
    </p:spTree>
    <p:extLst>
      <p:ext uri="{BB962C8B-B14F-4D97-AF65-F5344CB8AC3E}">
        <p14:creationId xmlns:p14="http://schemas.microsoft.com/office/powerpoint/2010/main" val="2488053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3" Type="http://schemas.openxmlformats.org/officeDocument/2006/relationships/slideLayout" Target="../slideLayouts/slideLayout24.xml"/><Relationship Id="rId21" Type="http://schemas.openxmlformats.org/officeDocument/2006/relationships/slideLayout" Target="../slideLayouts/slideLayout42.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slideLayout" Target="../slideLayouts/slideLayout41.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24" Type="http://schemas.openxmlformats.org/officeDocument/2006/relationships/image" Target="../media/image2.svg"/><Relationship Id="rId5" Type="http://schemas.openxmlformats.org/officeDocument/2006/relationships/slideLayout" Target="../slideLayouts/slideLayout26.xml"/><Relationship Id="rId15" Type="http://schemas.openxmlformats.org/officeDocument/2006/relationships/slideLayout" Target="../slideLayouts/slideLayout36.xml"/><Relationship Id="rId23" Type="http://schemas.openxmlformats.org/officeDocument/2006/relationships/image" Target="../media/image1.png"/><Relationship Id="rId10" Type="http://schemas.openxmlformats.org/officeDocument/2006/relationships/slideLayout" Target="../slideLayouts/slideLayout31.xml"/><Relationship Id="rId19" Type="http://schemas.openxmlformats.org/officeDocument/2006/relationships/slideLayout" Target="../slideLayouts/slideLayout40.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r:embed="rId23">
            <a:extLst>
              <a:ext uri="{96DAC541-7B7A-43D3-8B79-37D633B846F1}">
                <asvg:svgBlip xmlns:asvg="http://schemas.microsoft.com/office/drawing/2016/SVG/main" r:embed="rId24"/>
              </a:ext>
            </a:extLst>
          </a:blip>
          <a:srcRect/>
          <a:stretch/>
        </p:blipFill>
        <p:spPr>
          <a:xfrm>
            <a:off x="10702032" y="333080"/>
            <a:ext cx="985498" cy="262039"/>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504469" y="471704"/>
            <a:ext cx="5591531" cy="856798"/>
          </a:xfrm>
          <a:prstGeom prst="rect">
            <a:avLst/>
          </a:prstGeom>
        </p:spPr>
        <p:txBody>
          <a:bodyPr vert="horz" lIns="0" tIns="0" rIns="0" bIns="0" rtlCol="0" anchor="ctr">
            <a:normAutofit/>
          </a:bodyPr>
          <a:lstStyle/>
          <a:p>
            <a:r>
              <a:rPr lang="en-US" dirty="0"/>
              <a:t>Page title goes here</a:t>
            </a:r>
            <a:endParaRPr lang="en-GB" dirty="0"/>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504469" y="1572261"/>
            <a:ext cx="11182705" cy="43464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9753600" y="6206296"/>
            <a:ext cx="1219200" cy="360000"/>
          </a:xfrm>
          <a:prstGeom prst="rect">
            <a:avLst/>
          </a:prstGeom>
        </p:spPr>
        <p:txBody>
          <a:bodyPr vert="horz" lIns="0" tIns="0" rIns="0" bIns="0" rtlCol="0" anchor="b" anchorCtr="0"/>
          <a:lstStyle>
            <a:lvl1pPr algn="l">
              <a:defRPr sz="1200">
                <a:solidFill>
                  <a:schemeClr val="accent1"/>
                </a:solidFill>
              </a:defRPr>
            </a:lvl1pPr>
          </a:lstStyle>
          <a:p>
            <a:pPr algn="ctr"/>
            <a:r>
              <a:rPr lang="en-GB" dirty="0"/>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6096000" y="6206296"/>
            <a:ext cx="3429000" cy="360000"/>
          </a:xfrm>
          <a:prstGeom prst="rect">
            <a:avLst/>
          </a:prstGeom>
        </p:spPr>
        <p:txBody>
          <a:bodyPr vert="horz" lIns="0" tIns="0" rIns="0" bIns="0" rtlCol="0" anchor="b" anchorCtr="0"/>
          <a:lstStyle>
            <a:lvl1pPr algn="r">
              <a:defRPr sz="1200">
                <a:solidFill>
                  <a:schemeClr val="accent1"/>
                </a:solidFill>
              </a:defRPr>
            </a:lvl1pPr>
          </a:lstStyle>
          <a:p>
            <a:endParaRPr lang="en-GB" dirty="0"/>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11049000" y="6206296"/>
            <a:ext cx="638530" cy="360000"/>
          </a:xfrm>
          <a:prstGeom prst="rect">
            <a:avLst/>
          </a:prstGeom>
        </p:spPr>
        <p:txBody>
          <a:bodyPr vert="horz" lIns="0" tIns="0" rIns="0" bIns="0" rtlCol="0" anchor="b" anchorCtr="0"/>
          <a:lstStyle>
            <a:lvl1pPr algn="r">
              <a:defRPr sz="1200">
                <a:solidFill>
                  <a:schemeClr val="accent1"/>
                </a:solidFill>
              </a:defRPr>
            </a:lvl1pPr>
          </a:lstStyle>
          <a:p>
            <a:fld id="{F4FB2FA0-B311-4FD1-A6C3-B0014DBF514B}"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77" r:id="rId2"/>
    <p:sldLayoutId id="2147483678" r:id="rId3"/>
    <p:sldLayoutId id="2147483670" r:id="rId4"/>
    <p:sldLayoutId id="2147483671" r:id="rId5"/>
    <p:sldLayoutId id="2147483672" r:id="rId6"/>
    <p:sldLayoutId id="2147483673" r:id="rId7"/>
    <p:sldLayoutId id="2147483674" r:id="rId8"/>
    <p:sldLayoutId id="2147483697" r:id="rId9"/>
    <p:sldLayoutId id="2147483686" r:id="rId10"/>
    <p:sldLayoutId id="2147483680"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Lst>
  <p:txStyles>
    <p:titleStyle>
      <a:lvl1pPr eaLnBrk="1" hangingPunct="1">
        <a:defRPr sz="3300">
          <a:solidFill>
            <a:schemeClr val="accent1"/>
          </a:solidFill>
          <a:latin typeface="+mj-lt"/>
          <a:ea typeface="+mj-ea"/>
          <a:cs typeface="+mj-cs"/>
        </a:defRPr>
      </a:lvl1pPr>
    </p:titleStyle>
    <p:body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bodyStyle>
    <p:otherStyle>
      <a:lvl1pPr marL="0" eaLnBrk="1" hangingPunct="1">
        <a:defRPr>
          <a:latin typeface="+mn-lt"/>
          <a:ea typeface="+mn-ea"/>
          <a:cs typeface="+mn-cs"/>
        </a:defRPr>
      </a:lvl1pPr>
      <a:lvl2pPr marL="277246" eaLnBrk="1" hangingPunct="1">
        <a:defRPr>
          <a:latin typeface="+mn-lt"/>
          <a:ea typeface="+mn-ea"/>
          <a:cs typeface="+mn-cs"/>
        </a:defRPr>
      </a:lvl2pPr>
      <a:lvl3pPr marL="554492" eaLnBrk="1" hangingPunct="1">
        <a:defRPr>
          <a:latin typeface="+mn-lt"/>
          <a:ea typeface="+mn-ea"/>
          <a:cs typeface="+mn-cs"/>
        </a:defRPr>
      </a:lvl3pPr>
      <a:lvl4pPr marL="831738" eaLnBrk="1" hangingPunct="1">
        <a:defRPr>
          <a:latin typeface="+mn-lt"/>
          <a:ea typeface="+mn-ea"/>
          <a:cs typeface="+mn-cs"/>
        </a:defRPr>
      </a:lvl4pPr>
      <a:lvl5pPr marL="1108984" eaLnBrk="1" hangingPunct="1">
        <a:defRPr>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896" userDrawn="1">
          <p15:clr>
            <a:srgbClr val="F26B43"/>
          </p15:clr>
        </p15:guide>
        <p15:guide id="4" pos="2630" userDrawn="1">
          <p15:clr>
            <a:srgbClr val="F26B43"/>
          </p15:clr>
        </p15:guide>
        <p15:guide id="5" pos="3427" userDrawn="1">
          <p15:clr>
            <a:srgbClr val="F26B43"/>
          </p15:clr>
        </p15:guide>
        <p15:guide id="6" pos="318" userDrawn="1">
          <p15:clr>
            <a:srgbClr val="F26B43"/>
          </p15:clr>
        </p15:guide>
        <p15:guide id="7" pos="736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r:embed="rId23">
            <a:extLst>
              <a:ext uri="{96DAC541-7B7A-43D3-8B79-37D633B846F1}">
                <asvg:svgBlip xmlns:asvg="http://schemas.microsoft.com/office/drawing/2016/SVG/main" r:embed="rId24"/>
              </a:ext>
            </a:extLst>
          </a:blip>
          <a:srcRect/>
          <a:stretch/>
        </p:blipFill>
        <p:spPr>
          <a:xfrm>
            <a:off x="10702032" y="333080"/>
            <a:ext cx="985498" cy="262039"/>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504469" y="471704"/>
            <a:ext cx="5591531" cy="856798"/>
          </a:xfrm>
          <a:prstGeom prst="rect">
            <a:avLst/>
          </a:prstGeom>
        </p:spPr>
        <p:txBody>
          <a:bodyPr vert="horz" lIns="0" tIns="0" rIns="0" bIns="0" rtlCol="0" anchor="ctr">
            <a:normAutofit/>
          </a:bodyPr>
          <a:lstStyle/>
          <a:p>
            <a:r>
              <a:rPr lang="en-US" dirty="0"/>
              <a:t>Page title goes here</a:t>
            </a:r>
            <a:endParaRPr lang="en-GB" dirty="0"/>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504469" y="1572261"/>
            <a:ext cx="11182705" cy="4346416"/>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9753600" y="6206296"/>
            <a:ext cx="1219200" cy="360000"/>
          </a:xfrm>
          <a:prstGeom prst="rect">
            <a:avLst/>
          </a:prstGeom>
        </p:spPr>
        <p:txBody>
          <a:bodyPr vert="horz" lIns="0" tIns="0" rIns="0" bIns="0" rtlCol="0" anchor="b" anchorCtr="0"/>
          <a:lstStyle>
            <a:lvl1pPr algn="l">
              <a:defRPr sz="1200">
                <a:solidFill>
                  <a:schemeClr val="accent1"/>
                </a:solidFill>
              </a:defRPr>
            </a:lvl1pPr>
          </a:lstStyle>
          <a:p>
            <a:pPr algn="ctr"/>
            <a:r>
              <a:rPr lang="en-GB" dirty="0"/>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6096000" y="6206296"/>
            <a:ext cx="3429000" cy="360000"/>
          </a:xfrm>
          <a:prstGeom prst="rect">
            <a:avLst/>
          </a:prstGeom>
        </p:spPr>
        <p:txBody>
          <a:bodyPr vert="horz" lIns="0" tIns="0" rIns="0" bIns="0" rtlCol="0" anchor="b" anchorCtr="0"/>
          <a:lstStyle>
            <a:lvl1pPr algn="r">
              <a:defRPr sz="1200">
                <a:solidFill>
                  <a:schemeClr val="accent1"/>
                </a:solidFill>
              </a:defRPr>
            </a:lvl1pPr>
          </a:lstStyle>
          <a:p>
            <a:endParaRPr lang="en-GB" dirty="0"/>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11049000" y="6206296"/>
            <a:ext cx="638530" cy="360000"/>
          </a:xfrm>
          <a:prstGeom prst="rect">
            <a:avLst/>
          </a:prstGeom>
        </p:spPr>
        <p:txBody>
          <a:bodyPr vert="horz" lIns="0" tIns="0" rIns="0" bIns="0" rtlCol="0" anchor="b" anchorCtr="0"/>
          <a:lstStyle>
            <a:lvl1pPr algn="r">
              <a:defRPr sz="1200">
                <a:solidFill>
                  <a:schemeClr val="accent1"/>
                </a:solidFill>
              </a:defRPr>
            </a:lvl1p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4158195992"/>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 id="2147483719" r:id="rId21"/>
  </p:sldLayoutIdLst>
  <p:txStyles>
    <p:titleStyle>
      <a:lvl1pPr>
        <a:defRPr sz="3300">
          <a:solidFill>
            <a:schemeClr val="accent1"/>
          </a:solidFill>
          <a:latin typeface="+mj-lt"/>
          <a:ea typeface="+mj-ea"/>
          <a:cs typeface="+mj-cs"/>
        </a:defRPr>
      </a:lvl1pPr>
    </p:titleStyle>
    <p:bodyStyle>
      <a:lvl1pPr marL="0">
        <a:defRPr sz="1450">
          <a:solidFill>
            <a:schemeClr val="accent1"/>
          </a:solidFill>
          <a:latin typeface="+mn-lt"/>
          <a:ea typeface="+mn-ea"/>
          <a:cs typeface="+mn-cs"/>
        </a:defRPr>
      </a:lvl1pPr>
      <a:lvl2pPr marL="277246">
        <a:defRPr sz="1450">
          <a:solidFill>
            <a:schemeClr val="accent1"/>
          </a:solidFill>
          <a:latin typeface="+mn-lt"/>
          <a:ea typeface="+mn-ea"/>
          <a:cs typeface="+mn-cs"/>
        </a:defRPr>
      </a:lvl2pPr>
      <a:lvl3pPr marL="554492">
        <a:defRPr sz="1450">
          <a:solidFill>
            <a:schemeClr val="accent1"/>
          </a:solidFill>
          <a:latin typeface="+mn-lt"/>
          <a:ea typeface="+mn-ea"/>
          <a:cs typeface="+mn-cs"/>
        </a:defRPr>
      </a:lvl3pPr>
      <a:lvl4pPr marL="831738">
        <a:defRPr sz="1450">
          <a:solidFill>
            <a:schemeClr val="accent1"/>
          </a:solidFill>
          <a:latin typeface="+mn-lt"/>
          <a:ea typeface="+mn-ea"/>
          <a:cs typeface="+mn-cs"/>
        </a:defRPr>
      </a:lvl4pPr>
      <a:lvl5pPr marL="1108984">
        <a:defRPr sz="1450">
          <a:solidFill>
            <a:schemeClr val="accent1"/>
          </a:solidFill>
          <a:latin typeface="+mn-lt"/>
          <a:ea typeface="+mn-ea"/>
          <a:cs typeface="+mn-cs"/>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p:bodyStyle>
    <p:otherStyle>
      <a:lvl1pPr marL="0">
        <a:defRPr>
          <a:latin typeface="+mn-lt"/>
          <a:ea typeface="+mn-ea"/>
          <a:cs typeface="+mn-cs"/>
        </a:defRPr>
      </a:lvl1pPr>
      <a:lvl2pPr marL="277246">
        <a:defRPr>
          <a:latin typeface="+mn-lt"/>
          <a:ea typeface="+mn-ea"/>
          <a:cs typeface="+mn-cs"/>
        </a:defRPr>
      </a:lvl2pPr>
      <a:lvl3pPr marL="554492">
        <a:defRPr>
          <a:latin typeface="+mn-lt"/>
          <a:ea typeface="+mn-ea"/>
          <a:cs typeface="+mn-cs"/>
        </a:defRPr>
      </a:lvl3pPr>
      <a:lvl4pPr marL="831738">
        <a:defRPr>
          <a:latin typeface="+mn-lt"/>
          <a:ea typeface="+mn-ea"/>
          <a:cs typeface="+mn-cs"/>
        </a:defRPr>
      </a:lvl4pPr>
      <a:lvl5pPr marL="1108984">
        <a:defRPr>
          <a:latin typeface="+mn-lt"/>
          <a:ea typeface="+mn-ea"/>
          <a:cs typeface="+mn-cs"/>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2896">
          <p15:clr>
            <a:srgbClr val="F26B43"/>
          </p15:clr>
        </p15:guide>
        <p15:guide id="4" pos="2630">
          <p15:clr>
            <a:srgbClr val="F26B43"/>
          </p15:clr>
        </p15:guide>
        <p15:guide id="5" pos="3427">
          <p15:clr>
            <a:srgbClr val="F26B43"/>
          </p15:clr>
        </p15:guide>
        <p15:guide id="6" pos="318">
          <p15:clr>
            <a:srgbClr val="F26B43"/>
          </p15:clr>
        </p15:guide>
        <p15:guide id="7" pos="736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241BB-59EA-A1A3-46CF-4A5994096217}"/>
              </a:ext>
            </a:extLst>
          </p:cNvPr>
          <p:cNvSpPr>
            <a:spLocks noGrp="1"/>
          </p:cNvSpPr>
          <p:nvPr>
            <p:ph type="ctrTitle"/>
          </p:nvPr>
        </p:nvSpPr>
        <p:spPr>
          <a:xfrm>
            <a:off x="4894609" y="1943338"/>
            <a:ext cx="6700065" cy="2971326"/>
          </a:xfrm>
        </p:spPr>
        <p:txBody>
          <a:bodyPr/>
          <a:lstStyle/>
          <a:p>
            <a:r>
              <a:rPr lang="en-IE" sz="8000" b="1" dirty="0">
                <a:solidFill>
                  <a:schemeClr val="bg1"/>
                </a:solidFill>
                <a:latin typeface="SDCC"/>
              </a:rPr>
              <a:t>County Heritage Plan Review </a:t>
            </a:r>
            <a:br>
              <a:rPr lang="en-IE" sz="8000" b="1" dirty="0">
                <a:solidFill>
                  <a:schemeClr val="bg1"/>
                </a:solidFill>
                <a:latin typeface="SDCC"/>
              </a:rPr>
            </a:br>
            <a:r>
              <a:rPr lang="en-IE" sz="8000" b="1" dirty="0">
                <a:solidFill>
                  <a:schemeClr val="bg1"/>
                </a:solidFill>
                <a:latin typeface="SDCC"/>
              </a:rPr>
              <a:t>Update</a:t>
            </a:r>
            <a:endParaRPr lang="en-US" sz="8000" dirty="0"/>
          </a:p>
        </p:txBody>
      </p:sp>
      <p:sp>
        <p:nvSpPr>
          <p:cNvPr id="4" name="Text Placeholder 3">
            <a:extLst>
              <a:ext uri="{FF2B5EF4-FFF2-40B4-BE49-F238E27FC236}">
                <a16:creationId xmlns:a16="http://schemas.microsoft.com/office/drawing/2014/main" id="{0D97371B-86FF-CF4D-6BCE-AD0FE91F864C}"/>
              </a:ext>
            </a:extLst>
          </p:cNvPr>
          <p:cNvSpPr>
            <a:spLocks noGrp="1"/>
          </p:cNvSpPr>
          <p:nvPr>
            <p:ph type="body" sz="quarter" idx="11"/>
          </p:nvPr>
        </p:nvSpPr>
        <p:spPr>
          <a:xfrm>
            <a:off x="7924800" y="5924218"/>
            <a:ext cx="3947574" cy="781381"/>
          </a:xfrm>
        </p:spPr>
        <p:txBody>
          <a:bodyPr>
            <a:normAutofit fontScale="92500" lnSpcReduction="10000"/>
          </a:bodyPr>
          <a:lstStyle/>
          <a:p>
            <a:r>
              <a:rPr lang="en-US" dirty="0"/>
              <a:t>Presented by</a:t>
            </a:r>
            <a:br>
              <a:rPr lang="en-US" dirty="0"/>
            </a:br>
            <a:r>
              <a:rPr lang="en-US" dirty="0"/>
              <a:t>Rosaleen Dwyer, Heritage Officer</a:t>
            </a:r>
          </a:p>
          <a:p>
            <a:r>
              <a:rPr lang="en-US" dirty="0"/>
              <a:t>LUPT</a:t>
            </a:r>
          </a:p>
        </p:txBody>
      </p:sp>
      <p:sp>
        <p:nvSpPr>
          <p:cNvPr id="6" name="Date Placeholder 5">
            <a:extLst>
              <a:ext uri="{FF2B5EF4-FFF2-40B4-BE49-F238E27FC236}">
                <a16:creationId xmlns:a16="http://schemas.microsoft.com/office/drawing/2014/main" id="{241CC73E-20C9-2029-3F14-55629BD99A8A}"/>
              </a:ext>
            </a:extLst>
          </p:cNvPr>
          <p:cNvSpPr>
            <a:spLocks noGrp="1"/>
          </p:cNvSpPr>
          <p:nvPr>
            <p:ph type="dt" sz="half" idx="13"/>
          </p:nvPr>
        </p:nvSpPr>
        <p:spPr/>
        <p:txBody>
          <a:bodyPr/>
          <a:lstStyle/>
          <a:p>
            <a:pPr algn="ctr"/>
            <a:r>
              <a:rPr lang="en-GB" dirty="0"/>
              <a:t>29</a:t>
            </a:r>
            <a:r>
              <a:rPr lang="en-GB" baseline="30000" dirty="0"/>
              <a:t>th</a:t>
            </a:r>
            <a:r>
              <a:rPr lang="en-GB" dirty="0"/>
              <a:t> May 2025</a:t>
            </a:r>
          </a:p>
        </p:txBody>
      </p:sp>
    </p:spTree>
    <p:extLst>
      <p:ext uri="{BB962C8B-B14F-4D97-AF65-F5344CB8AC3E}">
        <p14:creationId xmlns:p14="http://schemas.microsoft.com/office/powerpoint/2010/main" val="1930551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ED161-DB3D-816E-728A-01947FF36F9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DA45BF4-BBE2-D301-BE47-3A24AD0AA4CE}"/>
              </a:ext>
            </a:extLst>
          </p:cNvPr>
          <p:cNvSpPr>
            <a:spLocks noGrp="1"/>
          </p:cNvSpPr>
          <p:nvPr>
            <p:ph type="body" sz="quarter" idx="11"/>
          </p:nvPr>
        </p:nvSpPr>
        <p:spPr/>
        <p:txBody>
          <a:bodyPr>
            <a:normAutofit/>
          </a:bodyPr>
          <a:lstStyle/>
          <a:p>
            <a:r>
              <a:rPr lang="en-US" sz="1400" dirty="0"/>
              <a:t>Heritage Plan Update, LUPT SPC, May 2025</a:t>
            </a:r>
          </a:p>
        </p:txBody>
      </p:sp>
      <p:sp>
        <p:nvSpPr>
          <p:cNvPr id="4" name="TextBox 3">
            <a:extLst>
              <a:ext uri="{FF2B5EF4-FFF2-40B4-BE49-F238E27FC236}">
                <a16:creationId xmlns:a16="http://schemas.microsoft.com/office/drawing/2014/main" id="{608366E7-5E34-B670-1838-0802B2EE21A9}"/>
              </a:ext>
            </a:extLst>
          </p:cNvPr>
          <p:cNvSpPr txBox="1"/>
          <p:nvPr/>
        </p:nvSpPr>
        <p:spPr>
          <a:xfrm>
            <a:off x="381000" y="14868"/>
            <a:ext cx="10287000" cy="6163303"/>
          </a:xfrm>
          <a:prstGeom prst="rect">
            <a:avLst/>
          </a:prstGeom>
        </p:spPr>
        <p:txBody>
          <a:bodyPr vert="horz" lIns="91440" tIns="45720" rIns="91440" bIns="45720" rtlCol="0" anchor="t">
            <a:normAutofit fontScale="77500" lnSpcReduction="20000"/>
          </a:bodyPr>
          <a:lstStyle/>
          <a:p>
            <a:pPr indent="-228600">
              <a:lnSpc>
                <a:spcPct val="90000"/>
              </a:lnSpc>
              <a:spcAft>
                <a:spcPts val="600"/>
              </a:spcAft>
              <a:buFont typeface="Arial" panose="020B0604020202020204" pitchFamily="34" charset="0"/>
              <a:buChar char="•"/>
            </a:pPr>
            <a:endParaRPr lang="en-US" sz="2900" dirty="0">
              <a:solidFill>
                <a:prstClr val="black"/>
              </a:solidFill>
            </a:endParaRPr>
          </a:p>
          <a:p>
            <a:pPr>
              <a:lnSpc>
                <a:spcPct val="90000"/>
              </a:lnSpc>
              <a:spcAft>
                <a:spcPts val="600"/>
              </a:spcAft>
            </a:pPr>
            <a:r>
              <a:rPr lang="en-US" sz="2800" b="1" dirty="0">
                <a:solidFill>
                  <a:srgbClr val="7AD750"/>
                </a:solidFill>
              </a:rPr>
              <a:t>South Dublin County’s Key Heritage Values (= Action Themes) </a:t>
            </a:r>
          </a:p>
          <a:p>
            <a:pPr>
              <a:lnSpc>
                <a:spcPct val="90000"/>
              </a:lnSpc>
              <a:spcAft>
                <a:spcPts val="600"/>
              </a:spcAft>
            </a:pPr>
            <a:endParaRPr lang="en-US" sz="2900" b="1" dirty="0">
              <a:solidFill>
                <a:srgbClr val="7AD750"/>
              </a:solidFill>
            </a:endParaRPr>
          </a:p>
          <a:p>
            <a:pPr>
              <a:lnSpc>
                <a:spcPct val="90000"/>
              </a:lnSpc>
              <a:spcAft>
                <a:spcPts val="600"/>
              </a:spcAft>
            </a:pPr>
            <a:endParaRPr lang="en-US" b="1" dirty="0">
              <a:solidFill>
                <a:schemeClr val="bg1"/>
              </a:solidFill>
            </a:endParaRPr>
          </a:p>
          <a:p>
            <a:pPr marL="342900" indent="-342900">
              <a:lnSpc>
                <a:spcPct val="90000"/>
              </a:lnSpc>
              <a:spcAft>
                <a:spcPts val="600"/>
              </a:spcAft>
              <a:buFont typeface="Arial" panose="020B0604020202020204" pitchFamily="34" charset="0"/>
              <a:buChar char="•"/>
            </a:pPr>
            <a:r>
              <a:rPr lang="en-GB" sz="2600" b="1" dirty="0">
                <a:solidFill>
                  <a:schemeClr val="bg1"/>
                </a:solidFill>
              </a:rPr>
              <a:t>Pride in our Place </a:t>
            </a:r>
            <a:r>
              <a:rPr lang="en-GB" sz="2600" dirty="0">
                <a:solidFill>
                  <a:schemeClr val="bg1"/>
                </a:solidFill>
              </a:rPr>
              <a:t>(Leadership)</a:t>
            </a:r>
          </a:p>
          <a:p>
            <a:pPr marL="800100" lvl="1" indent="-342900">
              <a:lnSpc>
                <a:spcPct val="90000"/>
              </a:lnSpc>
              <a:spcAft>
                <a:spcPts val="600"/>
              </a:spcAft>
              <a:buFont typeface="Courier New" panose="02070309020205020404" pitchFamily="49" charset="0"/>
              <a:buChar char="o"/>
            </a:pPr>
            <a:r>
              <a:rPr lang="en-GB" sz="2600" dirty="0">
                <a:solidFill>
                  <a:schemeClr val="bg1"/>
                </a:solidFill>
              </a:rPr>
              <a:t>Understanding and protecting our heritage resource</a:t>
            </a:r>
          </a:p>
          <a:p>
            <a:pPr marL="800100" lvl="1" indent="-342900">
              <a:lnSpc>
                <a:spcPct val="90000"/>
              </a:lnSpc>
              <a:spcAft>
                <a:spcPts val="600"/>
              </a:spcAft>
              <a:buFont typeface="Courier New" panose="02070309020205020404" pitchFamily="49" charset="0"/>
              <a:buChar char="o"/>
            </a:pPr>
            <a:r>
              <a:rPr lang="en-GB" sz="2600" dirty="0">
                <a:solidFill>
                  <a:schemeClr val="bg1"/>
                </a:solidFill>
              </a:rPr>
              <a:t>Identifying and finding the local stories that tell the County’s story</a:t>
            </a:r>
          </a:p>
          <a:p>
            <a:pPr marL="800100" lvl="1" indent="-342900">
              <a:lnSpc>
                <a:spcPct val="90000"/>
              </a:lnSpc>
              <a:spcAft>
                <a:spcPts val="600"/>
              </a:spcAft>
              <a:buFont typeface="Courier New" panose="02070309020205020404" pitchFamily="49" charset="0"/>
              <a:buChar char="o"/>
            </a:pPr>
            <a:r>
              <a:rPr lang="en-GB" sz="2600" dirty="0">
                <a:solidFill>
                  <a:schemeClr val="bg1"/>
                </a:solidFill>
              </a:rPr>
              <a:t>Leadership in managing heritage governance, data, and resources</a:t>
            </a:r>
          </a:p>
          <a:p>
            <a:pPr marL="800100" lvl="1" indent="-342900">
              <a:lnSpc>
                <a:spcPct val="90000"/>
              </a:lnSpc>
              <a:spcAft>
                <a:spcPts val="600"/>
              </a:spcAft>
              <a:buFont typeface="Courier New" panose="02070309020205020404" pitchFamily="49" charset="0"/>
              <a:buChar char="o"/>
            </a:pPr>
            <a:endParaRPr lang="en-GB" sz="2600" dirty="0">
              <a:solidFill>
                <a:schemeClr val="bg1"/>
              </a:solidFill>
            </a:endParaRPr>
          </a:p>
          <a:p>
            <a:pPr lvl="1">
              <a:lnSpc>
                <a:spcPct val="90000"/>
              </a:lnSpc>
              <a:spcAft>
                <a:spcPts val="600"/>
              </a:spcAft>
            </a:pPr>
            <a:endParaRPr lang="en-GB" sz="2600" dirty="0">
              <a:solidFill>
                <a:schemeClr val="bg1"/>
              </a:solidFill>
            </a:endParaRPr>
          </a:p>
          <a:p>
            <a:pPr marL="342900" indent="-342900">
              <a:lnSpc>
                <a:spcPct val="90000"/>
              </a:lnSpc>
              <a:spcAft>
                <a:spcPts val="600"/>
              </a:spcAft>
              <a:buFont typeface="Arial" panose="020B0604020202020204" pitchFamily="34" charset="0"/>
              <a:buChar char="•"/>
            </a:pPr>
            <a:r>
              <a:rPr lang="en-GB" sz="2600" b="1" dirty="0">
                <a:solidFill>
                  <a:schemeClr val="bg1"/>
                </a:solidFill>
              </a:rPr>
              <a:t>Partnership</a:t>
            </a:r>
          </a:p>
          <a:p>
            <a:pPr marL="742950" lvl="1" indent="-285750">
              <a:lnSpc>
                <a:spcPct val="90000"/>
              </a:lnSpc>
              <a:spcAft>
                <a:spcPts val="600"/>
              </a:spcAft>
              <a:buFont typeface="Courier New" panose="02070309020205020404" pitchFamily="49" charset="0"/>
              <a:buChar char="o"/>
            </a:pPr>
            <a:r>
              <a:rPr lang="en-GB" sz="2600" dirty="0">
                <a:solidFill>
                  <a:schemeClr val="bg1"/>
                </a:solidFill>
              </a:rPr>
              <a:t>Working together with a wide range of individuals, groups, organisations, state bodies etc. to achieve  joint objectives</a:t>
            </a:r>
          </a:p>
          <a:p>
            <a:pPr marL="742950" lvl="1" indent="-285750">
              <a:lnSpc>
                <a:spcPct val="90000"/>
              </a:lnSpc>
              <a:spcAft>
                <a:spcPts val="600"/>
              </a:spcAft>
              <a:buFont typeface="Courier New" panose="02070309020205020404" pitchFamily="49" charset="0"/>
              <a:buChar char="o"/>
            </a:pPr>
            <a:r>
              <a:rPr lang="en-GB" sz="2600" dirty="0">
                <a:solidFill>
                  <a:schemeClr val="bg1"/>
                </a:solidFill>
              </a:rPr>
              <a:t>Supporting community engagement and access to heritage </a:t>
            </a:r>
          </a:p>
          <a:p>
            <a:pPr marL="742950" lvl="1" indent="-285750">
              <a:lnSpc>
                <a:spcPct val="90000"/>
              </a:lnSpc>
              <a:spcAft>
                <a:spcPts val="600"/>
              </a:spcAft>
              <a:buFont typeface="Courier New" panose="02070309020205020404" pitchFamily="49" charset="0"/>
              <a:buChar char="o"/>
            </a:pPr>
            <a:r>
              <a:rPr lang="en-GB" sz="2600" dirty="0">
                <a:solidFill>
                  <a:schemeClr val="bg1"/>
                </a:solidFill>
              </a:rPr>
              <a:t>Building resilience and adapting to change, including climate change and biodiversity loss</a:t>
            </a:r>
          </a:p>
          <a:p>
            <a:pPr>
              <a:lnSpc>
                <a:spcPct val="90000"/>
              </a:lnSpc>
              <a:spcAft>
                <a:spcPts val="600"/>
              </a:spcAft>
            </a:pPr>
            <a:endParaRPr lang="en-GB" sz="2600" dirty="0">
              <a:solidFill>
                <a:schemeClr val="bg1"/>
              </a:solidFill>
            </a:endParaRPr>
          </a:p>
          <a:p>
            <a:pPr>
              <a:lnSpc>
                <a:spcPct val="90000"/>
              </a:lnSpc>
              <a:spcAft>
                <a:spcPts val="600"/>
              </a:spcAft>
            </a:pPr>
            <a:endParaRPr lang="en-GB" sz="2600" dirty="0">
              <a:solidFill>
                <a:schemeClr val="bg1"/>
              </a:solidFill>
            </a:endParaRPr>
          </a:p>
          <a:p>
            <a:pPr marL="285750" indent="-285750">
              <a:lnSpc>
                <a:spcPct val="90000"/>
              </a:lnSpc>
              <a:spcAft>
                <a:spcPts val="600"/>
              </a:spcAft>
              <a:buFont typeface="Arial" panose="020B0604020202020204" pitchFamily="34" charset="0"/>
              <a:buChar char="•"/>
            </a:pPr>
            <a:r>
              <a:rPr lang="en-GB" sz="2600" b="1" dirty="0">
                <a:solidFill>
                  <a:schemeClr val="bg1"/>
                </a:solidFill>
              </a:rPr>
              <a:t>Communicate and celebrate </a:t>
            </a:r>
            <a:r>
              <a:rPr lang="en-GB" sz="2600" dirty="0">
                <a:solidFill>
                  <a:schemeClr val="bg1"/>
                </a:solidFill>
              </a:rPr>
              <a:t>(Communities)</a:t>
            </a:r>
          </a:p>
          <a:p>
            <a:pPr marL="800100" lvl="1" indent="-342900">
              <a:lnSpc>
                <a:spcPct val="90000"/>
              </a:lnSpc>
              <a:spcAft>
                <a:spcPts val="600"/>
              </a:spcAft>
              <a:buFont typeface="Courier New" panose="02070309020205020404" pitchFamily="49" charset="0"/>
              <a:buChar char="o"/>
            </a:pPr>
            <a:r>
              <a:rPr lang="en-US" sz="2600" dirty="0">
                <a:solidFill>
                  <a:schemeClr val="bg1"/>
                </a:solidFill>
              </a:rPr>
              <a:t>Avail of every opportunity to tell the rich and dynamic story of South Dublin County and its people, from past, to present, to future  </a:t>
            </a:r>
          </a:p>
        </p:txBody>
      </p:sp>
    </p:spTree>
    <p:extLst>
      <p:ext uri="{BB962C8B-B14F-4D97-AF65-F5344CB8AC3E}">
        <p14:creationId xmlns:p14="http://schemas.microsoft.com/office/powerpoint/2010/main" val="28380923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85B344-FD67-E930-572C-C64B0920E22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FED1B6A-21FC-6CEF-68AE-501FE36950D3}"/>
              </a:ext>
            </a:extLst>
          </p:cNvPr>
          <p:cNvSpPr>
            <a:spLocks noGrp="1"/>
          </p:cNvSpPr>
          <p:nvPr>
            <p:ph type="body" sz="quarter" idx="11"/>
          </p:nvPr>
        </p:nvSpPr>
        <p:spPr/>
        <p:txBody>
          <a:bodyPr>
            <a:normAutofit/>
          </a:bodyPr>
          <a:lstStyle/>
          <a:p>
            <a:r>
              <a:rPr lang="en-US" sz="1400" dirty="0"/>
              <a:t>Heritage Plan Update, LUPT SPC, May 2025</a:t>
            </a:r>
          </a:p>
        </p:txBody>
      </p:sp>
      <p:sp>
        <p:nvSpPr>
          <p:cNvPr id="2" name="TextBox 1">
            <a:extLst>
              <a:ext uri="{FF2B5EF4-FFF2-40B4-BE49-F238E27FC236}">
                <a16:creationId xmlns:a16="http://schemas.microsoft.com/office/drawing/2014/main" id="{B15F0417-6A28-5A26-9EC0-C869DEEC5C7C}"/>
              </a:ext>
            </a:extLst>
          </p:cNvPr>
          <p:cNvSpPr txBox="1"/>
          <p:nvPr/>
        </p:nvSpPr>
        <p:spPr>
          <a:xfrm>
            <a:off x="249950" y="118986"/>
            <a:ext cx="725392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400" b="1" i="0" u="none" strike="noStrike" kern="1200" cap="none" spc="0" normalizeH="0" baseline="0" noProof="0" dirty="0">
                <a:ln>
                  <a:noFill/>
                </a:ln>
                <a:solidFill>
                  <a:srgbClr val="7AD750"/>
                </a:solidFill>
                <a:effectLst/>
                <a:uLnTx/>
                <a:uFillTx/>
                <a:ea typeface="+mn-ea"/>
                <a:cs typeface="+mn-cs"/>
              </a:rPr>
              <a:t>ACTIONS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400" b="1" i="0" u="none" strike="noStrike" kern="1200" cap="none" spc="0" normalizeH="0" baseline="0" noProof="0" dirty="0">
                <a:ln>
                  <a:noFill/>
                </a:ln>
                <a:solidFill>
                  <a:srgbClr val="7AD750"/>
                </a:solidFill>
                <a:effectLst/>
                <a:uLnTx/>
                <a:uFillTx/>
                <a:ea typeface="+mn-ea"/>
                <a:cs typeface="+mn-cs"/>
              </a:rPr>
              <a:t>Strategic Objective 1 - Pride in our Place</a:t>
            </a:r>
          </a:p>
        </p:txBody>
      </p:sp>
      <p:sp>
        <p:nvSpPr>
          <p:cNvPr id="4" name="Flowchart: Alternate Process 3">
            <a:extLst>
              <a:ext uri="{FF2B5EF4-FFF2-40B4-BE49-F238E27FC236}">
                <a16:creationId xmlns:a16="http://schemas.microsoft.com/office/drawing/2014/main" id="{9C88DEA5-5A8D-464B-A4CA-E882AB17AB9A}"/>
              </a:ext>
            </a:extLst>
          </p:cNvPr>
          <p:cNvSpPr/>
          <p:nvPr/>
        </p:nvSpPr>
        <p:spPr>
          <a:xfrm>
            <a:off x="4143106" y="1260362"/>
            <a:ext cx="3018223" cy="2167841"/>
          </a:xfrm>
          <a:prstGeom prst="flowChartAlternateProcess">
            <a:avLst/>
          </a:prstGeom>
          <a:noFill/>
          <a:ln w="38100">
            <a:solidFill>
              <a:srgbClr val="7AD7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solidFill>
                  <a:prstClr val="white"/>
                </a:solidFill>
                <a:latin typeface="SDCC"/>
              </a:rPr>
              <a:t>Lead by </a:t>
            </a:r>
            <a:r>
              <a:rPr kumimoji="0" lang="en-GB" sz="1600" b="0" i="0" u="none" strike="noStrike" kern="1200" cap="none" spc="0" normalizeH="0" baseline="0" noProof="0" dirty="0">
                <a:ln>
                  <a:noFill/>
                </a:ln>
                <a:solidFill>
                  <a:prstClr val="white"/>
                </a:solidFill>
                <a:effectLst/>
                <a:uLnTx/>
                <a:uFillTx/>
                <a:latin typeface="SDCC"/>
                <a:ea typeface="+mn-ea"/>
                <a:cs typeface="+mn-cs"/>
              </a:rPr>
              <a:t>developing a structured programme to protect and monitor for Council-owned heritage assets, and prepare a plan to sustainably safeguard this rich resource into the future. </a:t>
            </a:r>
            <a:endParaRPr kumimoji="0" lang="en-IE" sz="1600" b="0" i="0" u="none" strike="noStrike" kern="1200" cap="none" spc="0" normalizeH="0" baseline="0" noProof="0" dirty="0">
              <a:ln>
                <a:noFill/>
              </a:ln>
              <a:solidFill>
                <a:prstClr val="white"/>
              </a:solidFill>
              <a:effectLst/>
              <a:uLnTx/>
              <a:uFillTx/>
              <a:latin typeface="SDCC"/>
              <a:ea typeface="+mn-ea"/>
              <a:cs typeface="+mn-cs"/>
            </a:endParaRPr>
          </a:p>
        </p:txBody>
      </p:sp>
      <p:sp>
        <p:nvSpPr>
          <p:cNvPr id="5" name="Flowchart: Alternate Process 4">
            <a:extLst>
              <a:ext uri="{FF2B5EF4-FFF2-40B4-BE49-F238E27FC236}">
                <a16:creationId xmlns:a16="http://schemas.microsoft.com/office/drawing/2014/main" id="{36497D01-B153-93A9-334F-69BB481E60B0}"/>
              </a:ext>
            </a:extLst>
          </p:cNvPr>
          <p:cNvSpPr/>
          <p:nvPr/>
        </p:nvSpPr>
        <p:spPr>
          <a:xfrm>
            <a:off x="8187566" y="1303896"/>
            <a:ext cx="2723104" cy="2167841"/>
          </a:xfrm>
          <a:prstGeom prst="flowChartAlternateProcess">
            <a:avLst/>
          </a:prstGeom>
          <a:noFill/>
          <a:ln w="38100">
            <a:solidFill>
              <a:srgbClr val="7AD7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SDCC"/>
                <a:ea typeface="+mn-ea"/>
                <a:cs typeface="+mn-cs"/>
              </a:rPr>
              <a:t> </a:t>
            </a:r>
            <a:r>
              <a:rPr kumimoji="0" lang="en-GB" sz="1600" b="0" i="0" u="none" strike="noStrike" kern="1200" cap="none" spc="0" normalizeH="0" baseline="0" noProof="0" dirty="0">
                <a:ln>
                  <a:noFill/>
                </a:ln>
                <a:solidFill>
                  <a:prstClr val="white"/>
                </a:solidFill>
                <a:effectLst/>
                <a:uLnTx/>
                <a:uFillTx/>
                <a:latin typeface="SDCC"/>
                <a:ea typeface="+mn-ea"/>
                <a:cs typeface="+mn-cs"/>
              </a:rPr>
              <a:t>Support a more efficient sharing of heritage information across Council sections, and identify gaps in knowledge that could lead to better decision-making processes. </a:t>
            </a:r>
            <a:endParaRPr kumimoji="0" lang="en-IE" sz="1600" b="0" i="0" u="none" strike="noStrike" kern="1200" cap="none" spc="0" normalizeH="0" baseline="0" noProof="0" dirty="0">
              <a:ln>
                <a:noFill/>
              </a:ln>
              <a:solidFill>
                <a:prstClr val="white"/>
              </a:solidFill>
              <a:effectLst/>
              <a:uLnTx/>
              <a:uFillTx/>
              <a:latin typeface="SDCC"/>
              <a:ea typeface="+mn-ea"/>
              <a:cs typeface="+mn-cs"/>
            </a:endParaRPr>
          </a:p>
        </p:txBody>
      </p:sp>
      <p:sp>
        <p:nvSpPr>
          <p:cNvPr id="6" name="Flowchart: Alternate Process 5">
            <a:extLst>
              <a:ext uri="{FF2B5EF4-FFF2-40B4-BE49-F238E27FC236}">
                <a16:creationId xmlns:a16="http://schemas.microsoft.com/office/drawing/2014/main" id="{78B55625-1961-0A69-F3F0-19312A12B81F}"/>
              </a:ext>
            </a:extLst>
          </p:cNvPr>
          <p:cNvSpPr/>
          <p:nvPr/>
        </p:nvSpPr>
        <p:spPr>
          <a:xfrm>
            <a:off x="4143106" y="3738582"/>
            <a:ext cx="3018223" cy="2167841"/>
          </a:xfrm>
          <a:prstGeom prst="flowChartAlternateProcess">
            <a:avLst/>
          </a:prstGeom>
          <a:noFill/>
          <a:ln w="38100">
            <a:solidFill>
              <a:srgbClr val="7AD7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SDCC"/>
                <a:ea typeface="+mn-ea"/>
                <a:cs typeface="+mn-cs"/>
              </a:rPr>
              <a:t>Continue to identify survey needs and strengthen the evidence base to better understand the County's tangible and intangible heritage resource. </a:t>
            </a:r>
            <a:endParaRPr kumimoji="0" lang="en-IE" sz="1600" b="0" i="0" u="none" strike="noStrike" kern="1200" cap="none" spc="0" normalizeH="0" baseline="0" noProof="0" dirty="0">
              <a:ln>
                <a:noFill/>
              </a:ln>
              <a:solidFill>
                <a:prstClr val="white"/>
              </a:solidFill>
              <a:effectLst/>
              <a:uLnTx/>
              <a:uFillTx/>
              <a:latin typeface="SDCC"/>
              <a:ea typeface="+mn-ea"/>
              <a:cs typeface="+mn-cs"/>
            </a:endParaRPr>
          </a:p>
        </p:txBody>
      </p:sp>
      <p:sp>
        <p:nvSpPr>
          <p:cNvPr id="8" name="Flowchart: Alternate Process 7">
            <a:extLst>
              <a:ext uri="{FF2B5EF4-FFF2-40B4-BE49-F238E27FC236}">
                <a16:creationId xmlns:a16="http://schemas.microsoft.com/office/drawing/2014/main" id="{FF1E0A05-2ABB-FFED-8559-4A9E37308B19}"/>
              </a:ext>
            </a:extLst>
          </p:cNvPr>
          <p:cNvSpPr/>
          <p:nvPr/>
        </p:nvSpPr>
        <p:spPr>
          <a:xfrm>
            <a:off x="533401" y="3825652"/>
            <a:ext cx="2635179" cy="2065199"/>
          </a:xfrm>
          <a:prstGeom prst="flowChartAlternateProcess">
            <a:avLst/>
          </a:prstGeom>
          <a:noFill/>
          <a:ln w="38100">
            <a:solidFill>
              <a:srgbClr val="7AD7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SDCC"/>
                <a:ea typeface="+mn-ea"/>
                <a:cs typeface="+mn-cs"/>
              </a:rPr>
              <a:t>Avail of national grant funding opportunities that support built, archaeological, cultural and natural heritage projects.</a:t>
            </a:r>
            <a:endParaRPr kumimoji="0" lang="en-IE" sz="1600" b="0" i="0" u="none" strike="noStrike" kern="1200" cap="none" spc="0" normalizeH="0" baseline="0" noProof="0" dirty="0">
              <a:ln>
                <a:noFill/>
              </a:ln>
              <a:solidFill>
                <a:prstClr val="white"/>
              </a:solidFill>
              <a:effectLst/>
              <a:uLnTx/>
              <a:uFillTx/>
              <a:latin typeface="SDCC"/>
              <a:ea typeface="+mn-ea"/>
              <a:cs typeface="+mn-cs"/>
            </a:endParaRPr>
          </a:p>
        </p:txBody>
      </p:sp>
      <p:sp>
        <p:nvSpPr>
          <p:cNvPr id="9" name="Flowchart: Alternate Process 8">
            <a:extLst>
              <a:ext uri="{FF2B5EF4-FFF2-40B4-BE49-F238E27FC236}">
                <a16:creationId xmlns:a16="http://schemas.microsoft.com/office/drawing/2014/main" id="{D53FE993-521B-341E-02F0-9ED123F34D5D}"/>
              </a:ext>
            </a:extLst>
          </p:cNvPr>
          <p:cNvSpPr/>
          <p:nvPr/>
        </p:nvSpPr>
        <p:spPr>
          <a:xfrm>
            <a:off x="457200" y="1295400"/>
            <a:ext cx="2635179" cy="2065199"/>
          </a:xfrm>
          <a:prstGeom prst="flowChartAlternateProcess">
            <a:avLst/>
          </a:prstGeom>
          <a:noFill/>
          <a:ln w="38100">
            <a:solidFill>
              <a:srgbClr val="7AD7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SDCC"/>
                <a:ea typeface="+mn-ea"/>
                <a:cs typeface="+mn-cs"/>
              </a:rPr>
              <a:t>Develop and implement a governance system to lead and oversee the implementation and monitoring of the County Heritage Plan, using best practice principles. </a:t>
            </a:r>
            <a:endParaRPr kumimoji="0" lang="en-IE" sz="1600" b="0" i="0" u="none" strike="noStrike" kern="1200" cap="none" spc="0" normalizeH="0" baseline="0" noProof="0" dirty="0">
              <a:ln>
                <a:noFill/>
              </a:ln>
              <a:solidFill>
                <a:prstClr val="white"/>
              </a:solidFill>
              <a:effectLst/>
              <a:uLnTx/>
              <a:uFillTx/>
              <a:latin typeface="SDCC"/>
              <a:ea typeface="+mn-ea"/>
              <a:cs typeface="+mn-cs"/>
            </a:endParaRPr>
          </a:p>
        </p:txBody>
      </p:sp>
      <p:sp>
        <p:nvSpPr>
          <p:cNvPr id="16" name="Flowchart: Alternate Process 15">
            <a:extLst>
              <a:ext uri="{FF2B5EF4-FFF2-40B4-BE49-F238E27FC236}">
                <a16:creationId xmlns:a16="http://schemas.microsoft.com/office/drawing/2014/main" id="{7EA55124-AC75-C64D-003A-2ADEF1AF606A}"/>
              </a:ext>
            </a:extLst>
          </p:cNvPr>
          <p:cNvSpPr/>
          <p:nvPr/>
        </p:nvSpPr>
        <p:spPr>
          <a:xfrm>
            <a:off x="8187566" y="3825652"/>
            <a:ext cx="2723104" cy="2167841"/>
          </a:xfrm>
          <a:prstGeom prst="flowChartAlternateProcess">
            <a:avLst/>
          </a:prstGeom>
          <a:noFill/>
          <a:ln w="38100">
            <a:solidFill>
              <a:srgbClr val="7AD7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bg1"/>
                </a:solidFill>
                <a:latin typeface="SDCC"/>
              </a:rPr>
              <a:t>Assess and appropriately implement emerging methodologies for the presentation and the safeguarding of digital heritage records and archives. </a:t>
            </a:r>
          </a:p>
        </p:txBody>
      </p:sp>
    </p:spTree>
    <p:extLst>
      <p:ext uri="{BB962C8B-B14F-4D97-AF65-F5344CB8AC3E}">
        <p14:creationId xmlns:p14="http://schemas.microsoft.com/office/powerpoint/2010/main" val="7695627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2BA157-3C29-7161-A742-237CA9487E2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D99EFDE-BEF1-6616-F035-D8BA254336C3}"/>
              </a:ext>
            </a:extLst>
          </p:cNvPr>
          <p:cNvSpPr>
            <a:spLocks noGrp="1"/>
          </p:cNvSpPr>
          <p:nvPr>
            <p:ph type="body" sz="quarter" idx="11"/>
          </p:nvPr>
        </p:nvSpPr>
        <p:spPr/>
        <p:txBody>
          <a:bodyPr>
            <a:normAutofit/>
          </a:bodyPr>
          <a:lstStyle/>
          <a:p>
            <a:r>
              <a:rPr lang="en-US" sz="1400" dirty="0"/>
              <a:t>Heritage Plan Update, LUPT SPC, May 2025</a:t>
            </a:r>
          </a:p>
        </p:txBody>
      </p:sp>
      <p:sp>
        <p:nvSpPr>
          <p:cNvPr id="2" name="TextBox 1">
            <a:extLst>
              <a:ext uri="{FF2B5EF4-FFF2-40B4-BE49-F238E27FC236}">
                <a16:creationId xmlns:a16="http://schemas.microsoft.com/office/drawing/2014/main" id="{D46BC500-79C7-8C1A-6A5B-87768A6A5466}"/>
              </a:ext>
            </a:extLst>
          </p:cNvPr>
          <p:cNvSpPr txBox="1"/>
          <p:nvPr/>
        </p:nvSpPr>
        <p:spPr>
          <a:xfrm>
            <a:off x="306658" y="131050"/>
            <a:ext cx="8730549"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400" b="1" i="0" u="none" strike="noStrike" kern="1200" cap="none" spc="0" normalizeH="0" baseline="0" noProof="0" dirty="0">
                <a:ln>
                  <a:noFill/>
                </a:ln>
                <a:solidFill>
                  <a:srgbClr val="7AD750"/>
                </a:solidFill>
                <a:effectLst/>
                <a:uLnTx/>
                <a:uFillTx/>
                <a:ea typeface="+mn-ea"/>
                <a:cs typeface="+mn-cs"/>
              </a:rPr>
              <a:t>ACTIONS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400" b="1" i="0" u="none" strike="noStrike" kern="1200" cap="none" spc="0" normalizeH="0" baseline="0" noProof="0" dirty="0">
                <a:ln>
                  <a:noFill/>
                </a:ln>
                <a:solidFill>
                  <a:srgbClr val="7AD750"/>
                </a:solidFill>
                <a:effectLst/>
                <a:uLnTx/>
                <a:uFillTx/>
                <a:ea typeface="+mn-ea"/>
                <a:cs typeface="+mn-cs"/>
              </a:rPr>
              <a:t>Strategic Objective 2  –  Working together in Partnership</a:t>
            </a:r>
          </a:p>
        </p:txBody>
      </p:sp>
      <p:sp>
        <p:nvSpPr>
          <p:cNvPr id="4" name="Flowchart: Alternate Process 3">
            <a:extLst>
              <a:ext uri="{FF2B5EF4-FFF2-40B4-BE49-F238E27FC236}">
                <a16:creationId xmlns:a16="http://schemas.microsoft.com/office/drawing/2014/main" id="{CA6885FF-BC40-D9AF-7519-87A06D15DF15}"/>
              </a:ext>
            </a:extLst>
          </p:cNvPr>
          <p:cNvSpPr/>
          <p:nvPr/>
        </p:nvSpPr>
        <p:spPr>
          <a:xfrm>
            <a:off x="581522" y="1214908"/>
            <a:ext cx="3456633" cy="2167841"/>
          </a:xfrm>
          <a:prstGeom prst="flowChartAlternateProcess">
            <a:avLst/>
          </a:prstGeom>
          <a:noFill/>
          <a:ln w="38100" cap="flat" cmpd="sng" algn="ctr">
            <a:solidFill>
              <a:srgbClr val="7AD7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SDCC"/>
                <a:ea typeface="+mn-ea"/>
                <a:cs typeface="+mn-cs"/>
              </a:rPr>
              <a:t>Support and develop partnership projects that illustrate the contribution that built, natural, archaeological, and cultural heritage can make to sustainability, including the UN Sustainable Development Goals, and to addressing the impacts of climate change</a:t>
            </a:r>
            <a:endParaRPr kumimoji="0" lang="en-IE" sz="1600" b="0" i="0" u="none" strike="noStrike" kern="1200" cap="none" spc="0" normalizeH="0" baseline="0" noProof="0" dirty="0">
              <a:ln>
                <a:noFill/>
              </a:ln>
              <a:solidFill>
                <a:prstClr val="white"/>
              </a:solidFill>
              <a:effectLst/>
              <a:uLnTx/>
              <a:uFillTx/>
              <a:latin typeface="SDCC"/>
              <a:ea typeface="+mn-ea"/>
              <a:cs typeface="+mn-cs"/>
            </a:endParaRPr>
          </a:p>
        </p:txBody>
      </p:sp>
      <p:sp>
        <p:nvSpPr>
          <p:cNvPr id="5" name="Flowchart: Alternate Process 4">
            <a:extLst>
              <a:ext uri="{FF2B5EF4-FFF2-40B4-BE49-F238E27FC236}">
                <a16:creationId xmlns:a16="http://schemas.microsoft.com/office/drawing/2014/main" id="{34D47943-00E8-CA8C-8916-487EF50BCA2F}"/>
              </a:ext>
            </a:extLst>
          </p:cNvPr>
          <p:cNvSpPr/>
          <p:nvPr/>
        </p:nvSpPr>
        <p:spPr>
          <a:xfrm>
            <a:off x="8288193" y="1262525"/>
            <a:ext cx="3364730" cy="2167841"/>
          </a:xfrm>
          <a:prstGeom prst="flowChartAlternateProcess">
            <a:avLst/>
          </a:prstGeom>
          <a:noFill/>
          <a:ln w="38100" cap="flat" cmpd="sng" algn="ctr">
            <a:solidFill>
              <a:srgbClr val="7AD7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SDCC"/>
                <a:ea typeface="+mn-ea"/>
                <a:cs typeface="+mn-cs"/>
              </a:rPr>
              <a:t>Work in partnership with the Irish Air Corps to raise the profile of the nationally important aviation heritage and history of the County and the role that this heritage legacy can continue to play in the cultural and economic development of South Dublin  County.</a:t>
            </a:r>
            <a:endParaRPr kumimoji="0" lang="en-IE" sz="1600" b="0" i="0" u="none" strike="noStrike" kern="1200" cap="none" spc="0" normalizeH="0" baseline="0" noProof="0" dirty="0">
              <a:ln>
                <a:noFill/>
              </a:ln>
              <a:solidFill>
                <a:prstClr val="white"/>
              </a:solidFill>
              <a:effectLst/>
              <a:uLnTx/>
              <a:uFillTx/>
              <a:latin typeface="SDCC"/>
              <a:ea typeface="+mn-ea"/>
              <a:cs typeface="+mn-cs"/>
            </a:endParaRPr>
          </a:p>
        </p:txBody>
      </p:sp>
      <p:sp>
        <p:nvSpPr>
          <p:cNvPr id="6" name="Flowchart: Alternate Process 5">
            <a:extLst>
              <a:ext uri="{FF2B5EF4-FFF2-40B4-BE49-F238E27FC236}">
                <a16:creationId xmlns:a16="http://schemas.microsoft.com/office/drawing/2014/main" id="{D41130DE-188C-997B-827D-42337087EA4C}"/>
              </a:ext>
            </a:extLst>
          </p:cNvPr>
          <p:cNvSpPr/>
          <p:nvPr/>
        </p:nvSpPr>
        <p:spPr>
          <a:xfrm>
            <a:off x="3310381" y="3855233"/>
            <a:ext cx="2723104" cy="2167841"/>
          </a:xfrm>
          <a:prstGeom prst="flowChartAlternateProcess">
            <a:avLst/>
          </a:prstGeom>
          <a:noFill/>
          <a:ln w="38100" cap="flat" cmpd="sng" algn="ctr">
            <a:solidFill>
              <a:srgbClr val="7AD7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SDCC"/>
                <a:ea typeface="+mn-ea"/>
                <a:cs typeface="+mn-cs"/>
              </a:rPr>
              <a:t>Continue to progress the Dublin Mountains Archaeology Heritage Trail in partnership with stakeholders including  DLRCC, DMP, and the Heritage Council. </a:t>
            </a:r>
            <a:endParaRPr kumimoji="0" lang="en-IE" sz="1600" b="0" i="0" u="none" strike="noStrike" kern="1200" cap="none" spc="0" normalizeH="0" baseline="0" noProof="0" dirty="0">
              <a:ln>
                <a:noFill/>
              </a:ln>
              <a:solidFill>
                <a:prstClr val="white"/>
              </a:solidFill>
              <a:effectLst/>
              <a:uLnTx/>
              <a:uFillTx/>
              <a:latin typeface="SDCC"/>
              <a:ea typeface="+mn-ea"/>
              <a:cs typeface="+mn-cs"/>
            </a:endParaRPr>
          </a:p>
        </p:txBody>
      </p:sp>
      <p:sp>
        <p:nvSpPr>
          <p:cNvPr id="7" name="Flowchart: Alternate Process 6">
            <a:extLst>
              <a:ext uri="{FF2B5EF4-FFF2-40B4-BE49-F238E27FC236}">
                <a16:creationId xmlns:a16="http://schemas.microsoft.com/office/drawing/2014/main" id="{8A32651F-E28B-9874-6029-3CCFFBEE666E}"/>
              </a:ext>
            </a:extLst>
          </p:cNvPr>
          <p:cNvSpPr/>
          <p:nvPr/>
        </p:nvSpPr>
        <p:spPr>
          <a:xfrm>
            <a:off x="306659" y="3853955"/>
            <a:ext cx="2723104" cy="2163045"/>
          </a:xfrm>
          <a:prstGeom prst="flowChartAlternateProcess">
            <a:avLst/>
          </a:prstGeom>
          <a:noFill/>
          <a:ln w="38100" cap="flat" cmpd="sng" algn="ctr">
            <a:solidFill>
              <a:srgbClr val="7AD7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SDCC"/>
                <a:ea typeface="+mn-ea"/>
                <a:cs typeface="+mn-cs"/>
              </a:rPr>
              <a:t>Support local communities in their efforts to research and present stories of local heritage, historic events, and the lives of notable and every-day people.</a:t>
            </a:r>
            <a:endParaRPr kumimoji="0" lang="en-IE" sz="1600" b="0" i="0" u="none" strike="noStrike" kern="1200" cap="none" spc="0" normalizeH="0" baseline="0" noProof="0" dirty="0">
              <a:ln>
                <a:noFill/>
              </a:ln>
              <a:solidFill>
                <a:prstClr val="white"/>
              </a:solidFill>
              <a:effectLst/>
              <a:uLnTx/>
              <a:uFillTx/>
              <a:latin typeface="SDCC"/>
              <a:ea typeface="+mn-ea"/>
              <a:cs typeface="+mn-cs"/>
            </a:endParaRPr>
          </a:p>
        </p:txBody>
      </p:sp>
      <p:sp>
        <p:nvSpPr>
          <p:cNvPr id="8" name="Flowchart: Alternate Process 7">
            <a:extLst>
              <a:ext uri="{FF2B5EF4-FFF2-40B4-BE49-F238E27FC236}">
                <a16:creationId xmlns:a16="http://schemas.microsoft.com/office/drawing/2014/main" id="{7256AB0B-E02D-E83E-9F57-79CFA72666C6}"/>
              </a:ext>
            </a:extLst>
          </p:cNvPr>
          <p:cNvSpPr/>
          <p:nvPr/>
        </p:nvSpPr>
        <p:spPr>
          <a:xfrm>
            <a:off x="4438207" y="1313845"/>
            <a:ext cx="3456633" cy="2065199"/>
          </a:xfrm>
          <a:prstGeom prst="flowChartAlternateProcess">
            <a:avLst/>
          </a:prstGeom>
          <a:noFill/>
          <a:ln w="38100" cap="flat" cmpd="sng" algn="ctr">
            <a:solidFill>
              <a:srgbClr val="7AD7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SDCC"/>
                <a:ea typeface="+mn-ea"/>
                <a:cs typeface="+mn-cs"/>
              </a:rPr>
              <a:t>Work with the County Library,  Council's Tourism Office, and other stakeholders to raise awareness of the County's built, cultural and natural heritage, and improve accessibility by providing appropriate interpretation at buildings, areas, sites, etc</a:t>
            </a:r>
            <a:endParaRPr kumimoji="0" lang="en-IE" sz="1600" b="0" i="0" u="none" strike="noStrike" kern="1200" cap="none" spc="0" normalizeH="0" baseline="0" noProof="0" dirty="0">
              <a:ln>
                <a:noFill/>
              </a:ln>
              <a:solidFill>
                <a:prstClr val="white"/>
              </a:solidFill>
              <a:effectLst/>
              <a:uLnTx/>
              <a:uFillTx/>
              <a:latin typeface="SDCC"/>
              <a:ea typeface="+mn-ea"/>
              <a:cs typeface="+mn-cs"/>
            </a:endParaRPr>
          </a:p>
        </p:txBody>
      </p:sp>
      <p:sp>
        <p:nvSpPr>
          <p:cNvPr id="9" name="Flowchart: Alternate Process 8">
            <a:extLst>
              <a:ext uri="{FF2B5EF4-FFF2-40B4-BE49-F238E27FC236}">
                <a16:creationId xmlns:a16="http://schemas.microsoft.com/office/drawing/2014/main" id="{2356DBD3-CB24-AA2C-1090-D324A0C9EBE4}"/>
              </a:ext>
            </a:extLst>
          </p:cNvPr>
          <p:cNvSpPr/>
          <p:nvPr/>
        </p:nvSpPr>
        <p:spPr>
          <a:xfrm>
            <a:off x="6314103" y="3875226"/>
            <a:ext cx="2723104" cy="2167841"/>
          </a:xfrm>
          <a:prstGeom prst="flowChartAlternateProcess">
            <a:avLst/>
          </a:prstGeom>
          <a:noFill/>
          <a:ln w="38100" cap="flat" cmpd="sng" algn="ctr">
            <a:solidFill>
              <a:srgbClr val="7AD7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Aptos" panose="02110004020202020204"/>
                <a:ea typeface="+mn-ea"/>
                <a:cs typeface="+mn-cs"/>
              </a:rPr>
              <a:t>Work with academic institutions, historians, and local communities to research and promote the County’s strong Norman history.</a:t>
            </a:r>
          </a:p>
        </p:txBody>
      </p:sp>
      <p:sp>
        <p:nvSpPr>
          <p:cNvPr id="10" name="Flowchart: Alternate Process 9">
            <a:extLst>
              <a:ext uri="{FF2B5EF4-FFF2-40B4-BE49-F238E27FC236}">
                <a16:creationId xmlns:a16="http://schemas.microsoft.com/office/drawing/2014/main" id="{5234BB16-53A2-2AE3-EB5A-664491F4B926}"/>
              </a:ext>
            </a:extLst>
          </p:cNvPr>
          <p:cNvSpPr/>
          <p:nvPr/>
        </p:nvSpPr>
        <p:spPr>
          <a:xfrm>
            <a:off x="9317825" y="3849159"/>
            <a:ext cx="2723104" cy="2167841"/>
          </a:xfrm>
          <a:prstGeom prst="flowChartAlternateProcess">
            <a:avLst/>
          </a:prstGeom>
          <a:noFill/>
          <a:ln w="38100" cap="flat" cmpd="sng" algn="ctr">
            <a:solidFill>
              <a:srgbClr val="7AD7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SDCC"/>
                <a:ea typeface="+mn-ea"/>
                <a:cs typeface="+mn-cs"/>
              </a:rPr>
              <a:t>Develop and support citizen science projects to assist Council to monitor climate change impacts on the County’s heritage assets.  </a:t>
            </a:r>
            <a:endParaRPr kumimoji="0" lang="en-IE" sz="1600" b="0" i="0" u="none" strike="noStrike" kern="1200" cap="none" spc="0" normalizeH="0" baseline="0" noProof="0" dirty="0">
              <a:ln>
                <a:noFill/>
              </a:ln>
              <a:solidFill>
                <a:prstClr val="white"/>
              </a:solidFill>
              <a:effectLst/>
              <a:uLnTx/>
              <a:uFillTx/>
              <a:latin typeface="SDCC"/>
              <a:ea typeface="+mn-ea"/>
              <a:cs typeface="+mn-cs"/>
            </a:endParaRPr>
          </a:p>
        </p:txBody>
      </p:sp>
    </p:spTree>
    <p:extLst>
      <p:ext uri="{BB962C8B-B14F-4D97-AF65-F5344CB8AC3E}">
        <p14:creationId xmlns:p14="http://schemas.microsoft.com/office/powerpoint/2010/main" val="1039543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CF960E-3278-9095-2D68-8DE8390065F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684296A-06AF-D368-AE32-62626CE243EC}"/>
              </a:ext>
            </a:extLst>
          </p:cNvPr>
          <p:cNvSpPr>
            <a:spLocks noGrp="1"/>
          </p:cNvSpPr>
          <p:nvPr>
            <p:ph type="body" sz="quarter" idx="11"/>
          </p:nvPr>
        </p:nvSpPr>
        <p:spPr/>
        <p:txBody>
          <a:bodyPr>
            <a:normAutofit/>
          </a:bodyPr>
          <a:lstStyle/>
          <a:p>
            <a:r>
              <a:rPr lang="en-US" sz="1400" dirty="0"/>
              <a:t>Heritage Plan Update, LUPT SPC, May 2025</a:t>
            </a:r>
          </a:p>
        </p:txBody>
      </p:sp>
      <p:sp>
        <p:nvSpPr>
          <p:cNvPr id="2" name="TextBox 1">
            <a:extLst>
              <a:ext uri="{FF2B5EF4-FFF2-40B4-BE49-F238E27FC236}">
                <a16:creationId xmlns:a16="http://schemas.microsoft.com/office/drawing/2014/main" id="{F23294E7-55C7-FED8-7CE7-E3AEB1734179}"/>
              </a:ext>
            </a:extLst>
          </p:cNvPr>
          <p:cNvSpPr txBox="1"/>
          <p:nvPr/>
        </p:nvSpPr>
        <p:spPr>
          <a:xfrm>
            <a:off x="214074" y="152400"/>
            <a:ext cx="8167926"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400" b="1" i="0" u="none" strike="noStrike" kern="1200" cap="none" spc="0" normalizeH="0" baseline="0" noProof="0" dirty="0">
                <a:ln>
                  <a:noFill/>
                </a:ln>
                <a:solidFill>
                  <a:srgbClr val="7AD750"/>
                </a:solidFill>
                <a:effectLst/>
                <a:uLnTx/>
                <a:uFillTx/>
                <a:ea typeface="+mn-ea"/>
                <a:cs typeface="+mn-cs"/>
              </a:rPr>
              <a:t>ACTIONS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400" b="1" i="0" u="none" strike="noStrike" kern="1200" cap="none" spc="0" normalizeH="0" baseline="0" noProof="0" dirty="0">
                <a:ln>
                  <a:noFill/>
                </a:ln>
                <a:solidFill>
                  <a:srgbClr val="7AD750"/>
                </a:solidFill>
                <a:effectLst/>
                <a:uLnTx/>
                <a:uFillTx/>
                <a:ea typeface="+mn-ea"/>
                <a:cs typeface="+mn-cs"/>
              </a:rPr>
              <a:t>Strategic Objective 3 – Celebrate and Communicate</a:t>
            </a:r>
          </a:p>
        </p:txBody>
      </p:sp>
      <p:sp>
        <p:nvSpPr>
          <p:cNvPr id="4" name="Flowchart: Alternate Process 3">
            <a:extLst>
              <a:ext uri="{FF2B5EF4-FFF2-40B4-BE49-F238E27FC236}">
                <a16:creationId xmlns:a16="http://schemas.microsoft.com/office/drawing/2014/main" id="{A3BAC091-641C-CC42-F761-1D9657040A3E}"/>
              </a:ext>
            </a:extLst>
          </p:cNvPr>
          <p:cNvSpPr/>
          <p:nvPr/>
        </p:nvSpPr>
        <p:spPr>
          <a:xfrm>
            <a:off x="381000" y="1217990"/>
            <a:ext cx="4018351" cy="2163045"/>
          </a:xfrm>
          <a:prstGeom prst="flowChartAlternateProcess">
            <a:avLst/>
          </a:prstGeom>
          <a:noFill/>
          <a:ln w="38100" cap="flat" cmpd="sng" algn="ctr">
            <a:solidFill>
              <a:srgbClr val="7AD7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SDCC"/>
                <a:ea typeface="+mn-ea"/>
                <a:cs typeface="+mn-cs"/>
              </a:rPr>
              <a:t>Promote and enhance understanding of the County's heritage through: the development of talks, exhibitions, and publications; increasing digital access through interactive maps, videos, virtual exhibitions and podcasts; and through the development of cultural tourism products.</a:t>
            </a:r>
            <a:endParaRPr kumimoji="0" lang="en-IE" sz="1600" b="0" i="0" u="none" strike="noStrike" kern="1200" cap="none" spc="0" normalizeH="0" baseline="0" noProof="0" dirty="0">
              <a:ln>
                <a:noFill/>
              </a:ln>
              <a:solidFill>
                <a:prstClr val="white"/>
              </a:solidFill>
              <a:effectLst/>
              <a:uLnTx/>
              <a:uFillTx/>
              <a:latin typeface="SDCC"/>
              <a:ea typeface="+mn-ea"/>
              <a:cs typeface="+mn-cs"/>
            </a:endParaRPr>
          </a:p>
        </p:txBody>
      </p:sp>
      <p:sp>
        <p:nvSpPr>
          <p:cNvPr id="5" name="Flowchart: Alternate Process 4">
            <a:extLst>
              <a:ext uri="{FF2B5EF4-FFF2-40B4-BE49-F238E27FC236}">
                <a16:creationId xmlns:a16="http://schemas.microsoft.com/office/drawing/2014/main" id="{F3A21AB4-9D6E-CBA6-7B93-13947A5BB110}"/>
              </a:ext>
            </a:extLst>
          </p:cNvPr>
          <p:cNvSpPr/>
          <p:nvPr/>
        </p:nvSpPr>
        <p:spPr>
          <a:xfrm>
            <a:off x="4831486" y="1228540"/>
            <a:ext cx="2962795" cy="2167841"/>
          </a:xfrm>
          <a:prstGeom prst="flowChartAlternateProcess">
            <a:avLst/>
          </a:prstGeom>
          <a:noFill/>
          <a:ln w="38100" cap="flat" cmpd="sng" algn="ctr">
            <a:solidFill>
              <a:srgbClr val="7AD7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SDCC"/>
                <a:ea typeface="+mn-ea"/>
                <a:cs typeface="+mn-cs"/>
              </a:rPr>
              <a:t>Promote inclusivity in all heritage projects and events that celebrate the multi-cultural heritage of the County, both historic and newly emerging. </a:t>
            </a:r>
            <a:endParaRPr kumimoji="0" lang="en-IE" sz="1600" b="0" i="0" u="none" strike="noStrike" kern="1200" cap="none" spc="0" normalizeH="0" baseline="0" noProof="0" dirty="0">
              <a:ln>
                <a:noFill/>
              </a:ln>
              <a:solidFill>
                <a:prstClr val="white"/>
              </a:solidFill>
              <a:effectLst/>
              <a:uLnTx/>
              <a:uFillTx/>
              <a:latin typeface="SDCC"/>
              <a:ea typeface="+mn-ea"/>
              <a:cs typeface="+mn-cs"/>
            </a:endParaRPr>
          </a:p>
        </p:txBody>
      </p:sp>
      <p:sp>
        <p:nvSpPr>
          <p:cNvPr id="6" name="Flowchart: Alternate Process 5">
            <a:extLst>
              <a:ext uri="{FF2B5EF4-FFF2-40B4-BE49-F238E27FC236}">
                <a16:creationId xmlns:a16="http://schemas.microsoft.com/office/drawing/2014/main" id="{F19FA682-BB92-08E3-D68B-8C5087C17C56}"/>
              </a:ext>
            </a:extLst>
          </p:cNvPr>
          <p:cNvSpPr/>
          <p:nvPr/>
        </p:nvSpPr>
        <p:spPr>
          <a:xfrm>
            <a:off x="8561728" y="3806593"/>
            <a:ext cx="2723104" cy="2167841"/>
          </a:xfrm>
          <a:prstGeom prst="flowChartAlternateProcess">
            <a:avLst/>
          </a:prstGeom>
          <a:noFill/>
          <a:ln w="38100" cap="flat" cmpd="sng" algn="ctr">
            <a:solidFill>
              <a:srgbClr val="7AD7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SDCC"/>
                <a:ea typeface="+mn-ea"/>
                <a:cs typeface="+mn-cs"/>
              </a:rPr>
              <a:t>Research and promote the mythological stories of the area of South Dublin County and liaise with adjacent counties to explore this shared cultural heritage. </a:t>
            </a:r>
            <a:endParaRPr kumimoji="0" lang="en-IE" sz="1600" b="0" i="0" u="none" strike="noStrike" kern="1200" cap="none" spc="0" normalizeH="0" baseline="0" noProof="0" dirty="0">
              <a:ln>
                <a:noFill/>
              </a:ln>
              <a:solidFill>
                <a:prstClr val="white"/>
              </a:solidFill>
              <a:effectLst/>
              <a:uLnTx/>
              <a:uFillTx/>
              <a:latin typeface="SDCC"/>
              <a:ea typeface="+mn-ea"/>
              <a:cs typeface="+mn-cs"/>
            </a:endParaRPr>
          </a:p>
        </p:txBody>
      </p:sp>
      <p:sp>
        <p:nvSpPr>
          <p:cNvPr id="7" name="Flowchart: Alternate Process 6">
            <a:extLst>
              <a:ext uri="{FF2B5EF4-FFF2-40B4-BE49-F238E27FC236}">
                <a16:creationId xmlns:a16="http://schemas.microsoft.com/office/drawing/2014/main" id="{F9ECFF14-DC42-8E78-7916-937A559BF96A}"/>
              </a:ext>
            </a:extLst>
          </p:cNvPr>
          <p:cNvSpPr/>
          <p:nvPr/>
        </p:nvSpPr>
        <p:spPr>
          <a:xfrm>
            <a:off x="380999" y="3806592"/>
            <a:ext cx="3290101" cy="2163045"/>
          </a:xfrm>
          <a:prstGeom prst="flowChartAlternateProcess">
            <a:avLst/>
          </a:prstGeom>
          <a:noFill/>
          <a:ln w="38100" cap="flat" cmpd="sng" algn="ctr">
            <a:solidFill>
              <a:srgbClr val="7AD7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SDCC"/>
                <a:ea typeface="+mn-ea"/>
                <a:cs typeface="+mn-cs"/>
              </a:rPr>
              <a:t>Promote and celebrate bio-culture (the interconnectedness of natural and cultural heritage) and explore creative ways to present and share these intangible experiences in meaningful ways.</a:t>
            </a:r>
            <a:endParaRPr kumimoji="0" lang="en-IE" sz="1600" b="0" i="0" u="none" strike="noStrike" kern="1200" cap="none" spc="0" normalizeH="0" baseline="0" noProof="0" dirty="0">
              <a:ln>
                <a:noFill/>
              </a:ln>
              <a:solidFill>
                <a:prstClr val="white"/>
              </a:solidFill>
              <a:effectLst/>
              <a:uLnTx/>
              <a:uFillTx/>
              <a:latin typeface="SDCC"/>
              <a:ea typeface="+mn-ea"/>
              <a:cs typeface="+mn-cs"/>
            </a:endParaRPr>
          </a:p>
        </p:txBody>
      </p:sp>
      <p:sp>
        <p:nvSpPr>
          <p:cNvPr id="8" name="Flowchart: Alternate Process 7">
            <a:extLst>
              <a:ext uri="{FF2B5EF4-FFF2-40B4-BE49-F238E27FC236}">
                <a16:creationId xmlns:a16="http://schemas.microsoft.com/office/drawing/2014/main" id="{B44DFCD7-0173-A02E-9368-57E55FCAD511}"/>
              </a:ext>
            </a:extLst>
          </p:cNvPr>
          <p:cNvSpPr/>
          <p:nvPr/>
        </p:nvSpPr>
        <p:spPr>
          <a:xfrm>
            <a:off x="4399351" y="3806592"/>
            <a:ext cx="3290101" cy="2167840"/>
          </a:xfrm>
          <a:prstGeom prst="flowChartAlternateProcess">
            <a:avLst/>
          </a:prstGeom>
          <a:noFill/>
          <a:ln w="38100" cap="flat" cmpd="sng" algn="ctr">
            <a:solidFill>
              <a:srgbClr val="7AD7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SDCC"/>
                <a:ea typeface="+mn-ea"/>
                <a:cs typeface="+mn-cs"/>
              </a:rPr>
              <a:t>Encourage opportunities for intergenerational engagement in appropriate heritage projects and facilitate different ways of communicating heritage messages to a wider audience.</a:t>
            </a:r>
            <a:endParaRPr kumimoji="0" lang="en-IE" sz="1600" b="0" i="0" u="none" strike="noStrike" kern="1200" cap="none" spc="0" normalizeH="0" baseline="0" noProof="0" dirty="0">
              <a:ln>
                <a:noFill/>
              </a:ln>
              <a:solidFill>
                <a:prstClr val="white"/>
              </a:solidFill>
              <a:effectLst/>
              <a:uLnTx/>
              <a:uFillTx/>
              <a:latin typeface="SDCC"/>
              <a:ea typeface="+mn-ea"/>
              <a:cs typeface="+mn-cs"/>
            </a:endParaRPr>
          </a:p>
        </p:txBody>
      </p:sp>
      <p:sp>
        <p:nvSpPr>
          <p:cNvPr id="9" name="Flowchart: Alternate Process 8">
            <a:extLst>
              <a:ext uri="{FF2B5EF4-FFF2-40B4-BE49-F238E27FC236}">
                <a16:creationId xmlns:a16="http://schemas.microsoft.com/office/drawing/2014/main" id="{BD625F66-20B4-038D-8271-85221314D9DB}"/>
              </a:ext>
            </a:extLst>
          </p:cNvPr>
          <p:cNvSpPr/>
          <p:nvPr/>
        </p:nvSpPr>
        <p:spPr>
          <a:xfrm>
            <a:off x="8561728" y="1256496"/>
            <a:ext cx="2723104" cy="2167841"/>
          </a:xfrm>
          <a:prstGeom prst="flowChartAlternateProcess">
            <a:avLst/>
          </a:prstGeom>
          <a:noFill/>
          <a:ln w="38100" cap="flat" cmpd="sng" algn="ctr">
            <a:solidFill>
              <a:srgbClr val="7AD7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SDCC"/>
                <a:ea typeface="+mn-ea"/>
                <a:cs typeface="+mn-cs"/>
              </a:rPr>
              <a:t>Research and celebrate the role that the County’s natural and geological assets have played in the natural, industrial, economic, and cultural development of the County.  </a:t>
            </a:r>
            <a:endParaRPr kumimoji="0" lang="en-IE" sz="1600" b="0" i="0" u="none" strike="noStrike" kern="1200" cap="none" spc="0" normalizeH="0" baseline="0" noProof="0" dirty="0">
              <a:ln>
                <a:noFill/>
              </a:ln>
              <a:solidFill>
                <a:prstClr val="white"/>
              </a:solidFill>
              <a:effectLst/>
              <a:uLnTx/>
              <a:uFillTx/>
              <a:latin typeface="SDCC"/>
              <a:ea typeface="+mn-ea"/>
              <a:cs typeface="+mn-cs"/>
            </a:endParaRPr>
          </a:p>
        </p:txBody>
      </p:sp>
    </p:spTree>
    <p:extLst>
      <p:ext uri="{BB962C8B-B14F-4D97-AF65-F5344CB8AC3E}">
        <p14:creationId xmlns:p14="http://schemas.microsoft.com/office/powerpoint/2010/main" val="41070708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502DCB-5926-ACDC-8E77-EBD5BCB95C8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AA45C83-DFF3-CA82-4518-5AA6D3A3A5DA}"/>
              </a:ext>
            </a:extLst>
          </p:cNvPr>
          <p:cNvSpPr>
            <a:spLocks noGrp="1"/>
          </p:cNvSpPr>
          <p:nvPr>
            <p:ph type="body" sz="quarter" idx="11"/>
          </p:nvPr>
        </p:nvSpPr>
        <p:spPr/>
        <p:txBody>
          <a:bodyPr>
            <a:normAutofit/>
          </a:bodyPr>
          <a:lstStyle/>
          <a:p>
            <a:r>
              <a:rPr lang="en-US" sz="1400" dirty="0"/>
              <a:t>Heritage Plan Update, LUPT SPC, May 2025</a:t>
            </a:r>
          </a:p>
        </p:txBody>
      </p:sp>
      <p:sp>
        <p:nvSpPr>
          <p:cNvPr id="10" name="TextBox 9">
            <a:extLst>
              <a:ext uri="{FF2B5EF4-FFF2-40B4-BE49-F238E27FC236}">
                <a16:creationId xmlns:a16="http://schemas.microsoft.com/office/drawing/2014/main" id="{E45AFD4D-C8AD-2D34-E2D9-4DCC4B00BF40}"/>
              </a:ext>
            </a:extLst>
          </p:cNvPr>
          <p:cNvSpPr txBox="1"/>
          <p:nvPr/>
        </p:nvSpPr>
        <p:spPr>
          <a:xfrm>
            <a:off x="380999" y="197510"/>
            <a:ext cx="3945868"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3200" b="1" i="0" u="none" strike="noStrike" kern="1200" cap="none" spc="0" normalizeH="0" baseline="0" noProof="0" dirty="0">
                <a:ln>
                  <a:noFill/>
                </a:ln>
                <a:solidFill>
                  <a:srgbClr val="7AD750"/>
                </a:solidFill>
                <a:effectLst/>
                <a:uLnTx/>
                <a:uFillTx/>
                <a:latin typeface="SDCC"/>
                <a:ea typeface="+mn-ea"/>
                <a:cs typeface="+mn-cs"/>
              </a:rPr>
              <a:t>Next Steps …</a:t>
            </a:r>
          </a:p>
        </p:txBody>
      </p:sp>
      <p:sp>
        <p:nvSpPr>
          <p:cNvPr id="11" name="Flowchart: Alternate Process 10">
            <a:extLst>
              <a:ext uri="{FF2B5EF4-FFF2-40B4-BE49-F238E27FC236}">
                <a16:creationId xmlns:a16="http://schemas.microsoft.com/office/drawing/2014/main" id="{523D5905-C177-3980-4BBC-9455BA2A9A93}"/>
              </a:ext>
            </a:extLst>
          </p:cNvPr>
          <p:cNvSpPr/>
          <p:nvPr/>
        </p:nvSpPr>
        <p:spPr>
          <a:xfrm>
            <a:off x="1396937" y="2434454"/>
            <a:ext cx="2139450" cy="2124894"/>
          </a:xfrm>
          <a:prstGeom prst="flowChartAlternateProcess">
            <a:avLst/>
          </a:prstGeom>
          <a:noFill/>
          <a:ln w="38100">
            <a:solidFill>
              <a:srgbClr val="7AD7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prstClr val="white"/>
                </a:solidFill>
                <a:effectLst/>
                <a:uLnTx/>
                <a:uFillTx/>
                <a:latin typeface="SDCC"/>
                <a:ea typeface="+mn-ea"/>
                <a:cs typeface="+mn-cs"/>
              </a:rPr>
              <a:t>Pre-draft consultation process and evaluation of pre-draft submissions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prstClr val="white"/>
                </a:solidFill>
                <a:effectLst/>
                <a:uLnTx/>
                <a:uFillTx/>
                <a:latin typeface="SDCC"/>
                <a:ea typeface="+mn-ea"/>
                <a:cs typeface="+mn-cs"/>
              </a:rPr>
              <a:t>2023-2024</a:t>
            </a:r>
          </a:p>
        </p:txBody>
      </p:sp>
      <p:sp>
        <p:nvSpPr>
          <p:cNvPr id="12" name="Flowchart: Alternate Process 11">
            <a:extLst>
              <a:ext uri="{FF2B5EF4-FFF2-40B4-BE49-F238E27FC236}">
                <a16:creationId xmlns:a16="http://schemas.microsoft.com/office/drawing/2014/main" id="{F084847F-EB14-35BF-6180-CC4C822E592B}"/>
              </a:ext>
            </a:extLst>
          </p:cNvPr>
          <p:cNvSpPr/>
          <p:nvPr/>
        </p:nvSpPr>
        <p:spPr>
          <a:xfrm>
            <a:off x="4649769" y="2434454"/>
            <a:ext cx="2267786" cy="2124895"/>
          </a:xfrm>
          <a:prstGeom prst="flowChartAlternateProcess">
            <a:avLst/>
          </a:prstGeom>
          <a:noFill/>
          <a:ln w="38100">
            <a:solidFill>
              <a:srgbClr val="7AD7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srgbClr val="FFC000"/>
                </a:solidFill>
                <a:effectLst/>
                <a:uLnTx/>
                <a:uFillTx/>
                <a:latin typeface="SDCC"/>
                <a:ea typeface="+mn-ea"/>
                <a:cs typeface="+mn-cs"/>
              </a:rPr>
              <a:t>Finalise draft document in preparation for  Draft Plan consultation process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srgbClr val="FFC000"/>
                </a:solidFill>
                <a:effectLst/>
                <a:uLnTx/>
                <a:uFillTx/>
                <a:latin typeface="SDCC"/>
                <a:ea typeface="+mn-ea"/>
                <a:cs typeface="+mn-cs"/>
              </a:rPr>
              <a:t>June/July</a:t>
            </a:r>
          </a:p>
        </p:txBody>
      </p:sp>
      <p:sp>
        <p:nvSpPr>
          <p:cNvPr id="13" name="Flowchart: Alternate Process 12">
            <a:extLst>
              <a:ext uri="{FF2B5EF4-FFF2-40B4-BE49-F238E27FC236}">
                <a16:creationId xmlns:a16="http://schemas.microsoft.com/office/drawing/2014/main" id="{46EC9961-DE5E-646F-F77E-BEBAEA2BCA20}"/>
              </a:ext>
            </a:extLst>
          </p:cNvPr>
          <p:cNvSpPr/>
          <p:nvPr/>
        </p:nvSpPr>
        <p:spPr>
          <a:xfrm>
            <a:off x="8030936" y="2428381"/>
            <a:ext cx="2941864" cy="2124895"/>
          </a:xfrm>
          <a:prstGeom prst="flowChartAlternateProcess">
            <a:avLst/>
          </a:prstGeom>
          <a:noFill/>
          <a:ln w="38100">
            <a:solidFill>
              <a:srgbClr val="7AD7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srgbClr val="FFC000"/>
                </a:solidFill>
                <a:effectLst/>
                <a:uLnTx/>
                <a:uFillTx/>
                <a:latin typeface="SDCC"/>
                <a:ea typeface="+mn-ea"/>
                <a:cs typeface="+mn-cs"/>
              </a:rPr>
              <a:t>Assess submissions, revise draft document accordingly and bring final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srgbClr val="FFC000"/>
                </a:solidFill>
                <a:effectLst/>
                <a:uLnTx/>
                <a:uFillTx/>
                <a:latin typeface="SDCC"/>
                <a:ea typeface="+mn-ea"/>
                <a:cs typeface="+mn-cs"/>
              </a:rPr>
              <a:t>County Heritage Plan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srgbClr val="FFC000"/>
                </a:solidFill>
                <a:effectLst/>
                <a:uLnTx/>
                <a:uFillTx/>
                <a:latin typeface="SDCC"/>
                <a:ea typeface="+mn-ea"/>
                <a:cs typeface="+mn-cs"/>
              </a:rPr>
              <a:t>to Council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srgbClr val="FFC000"/>
                </a:solidFill>
                <a:effectLst/>
                <a:uLnTx/>
                <a:uFillTx/>
                <a:latin typeface="SDCC"/>
                <a:ea typeface="+mn-ea"/>
                <a:cs typeface="+mn-cs"/>
              </a:rPr>
              <a:t>October/November </a:t>
            </a:r>
          </a:p>
        </p:txBody>
      </p:sp>
    </p:spTree>
    <p:extLst>
      <p:ext uri="{BB962C8B-B14F-4D97-AF65-F5344CB8AC3E}">
        <p14:creationId xmlns:p14="http://schemas.microsoft.com/office/powerpoint/2010/main" val="14868794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988A62-34D2-BA2F-EDF0-1C9ABC4C5CCB}"/>
              </a:ext>
            </a:extLst>
          </p:cNvPr>
          <p:cNvSpPr>
            <a:spLocks noGrp="1"/>
          </p:cNvSpPr>
          <p:nvPr>
            <p:ph type="ctrTitle"/>
          </p:nvPr>
        </p:nvSpPr>
        <p:spPr>
          <a:xfrm>
            <a:off x="6096000" y="2869104"/>
            <a:ext cx="5499108" cy="1119794"/>
          </a:xfrm>
        </p:spPr>
        <p:txBody>
          <a:bodyPr/>
          <a:lstStyle/>
          <a:p>
            <a:r>
              <a:rPr lang="en-GB" dirty="0"/>
              <a:t>Thank you</a:t>
            </a:r>
          </a:p>
        </p:txBody>
      </p:sp>
    </p:spTree>
    <p:extLst>
      <p:ext uri="{BB962C8B-B14F-4D97-AF65-F5344CB8AC3E}">
        <p14:creationId xmlns:p14="http://schemas.microsoft.com/office/powerpoint/2010/main" val="2377547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01B3D62-41FC-21EE-3653-B63CC5A6D0B4}"/>
              </a:ext>
            </a:extLst>
          </p:cNvPr>
          <p:cNvSpPr>
            <a:spLocks noGrp="1"/>
          </p:cNvSpPr>
          <p:nvPr>
            <p:ph type="body" sz="quarter" idx="11"/>
          </p:nvPr>
        </p:nvSpPr>
        <p:spPr/>
        <p:txBody>
          <a:bodyPr>
            <a:normAutofit/>
          </a:bodyPr>
          <a:lstStyle/>
          <a:p>
            <a:r>
              <a:rPr lang="en-US" sz="1400" dirty="0"/>
              <a:t>Heritage Plan Update, LUPT SPC, May 2025</a:t>
            </a:r>
          </a:p>
        </p:txBody>
      </p:sp>
      <p:sp>
        <p:nvSpPr>
          <p:cNvPr id="12" name="TextBox 11">
            <a:extLst>
              <a:ext uri="{FF2B5EF4-FFF2-40B4-BE49-F238E27FC236}">
                <a16:creationId xmlns:a16="http://schemas.microsoft.com/office/drawing/2014/main" id="{E7FC817A-74E6-FD5B-EEB1-8F7BC19A5EBF}"/>
              </a:ext>
            </a:extLst>
          </p:cNvPr>
          <p:cNvSpPr txBox="1"/>
          <p:nvPr/>
        </p:nvSpPr>
        <p:spPr>
          <a:xfrm>
            <a:off x="711335" y="732736"/>
            <a:ext cx="3945868" cy="584775"/>
          </a:xfrm>
          <a:prstGeom prst="rect">
            <a:avLst/>
          </a:prstGeom>
          <a:noFill/>
        </p:spPr>
        <p:txBody>
          <a:bodyPr wrap="square" rtlCol="0">
            <a:spAutoFit/>
          </a:bodyPr>
          <a:lstStyle/>
          <a:p>
            <a:r>
              <a:rPr lang="en-IE" sz="3200" b="1" dirty="0">
                <a:solidFill>
                  <a:srgbClr val="7AD750"/>
                </a:solidFill>
                <a:latin typeface="SDCC"/>
              </a:rPr>
              <a:t>Summary time-line</a:t>
            </a:r>
          </a:p>
        </p:txBody>
      </p:sp>
      <p:sp>
        <p:nvSpPr>
          <p:cNvPr id="13" name="Flowchart: Alternate Process 12">
            <a:extLst>
              <a:ext uri="{FF2B5EF4-FFF2-40B4-BE49-F238E27FC236}">
                <a16:creationId xmlns:a16="http://schemas.microsoft.com/office/drawing/2014/main" id="{6B26DEB5-9B22-B5BE-8F5E-2D4AAE1FEA06}"/>
              </a:ext>
            </a:extLst>
          </p:cNvPr>
          <p:cNvSpPr/>
          <p:nvPr/>
        </p:nvSpPr>
        <p:spPr>
          <a:xfrm>
            <a:off x="1396937" y="2434454"/>
            <a:ext cx="2139450" cy="2124894"/>
          </a:xfrm>
          <a:prstGeom prst="flowChartAlternateProcess">
            <a:avLst/>
          </a:prstGeom>
          <a:noFill/>
          <a:ln w="38100">
            <a:solidFill>
              <a:srgbClr val="7AD7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dirty="0">
                <a:latin typeface="SDCC"/>
              </a:rPr>
              <a:t>Pre-draft consultation process and evaluation of pre-draft submissions </a:t>
            </a:r>
          </a:p>
          <a:p>
            <a:pPr algn="ctr"/>
            <a:r>
              <a:rPr lang="en-IE" dirty="0">
                <a:latin typeface="SDCC"/>
              </a:rPr>
              <a:t>2023-2024</a:t>
            </a:r>
          </a:p>
        </p:txBody>
      </p:sp>
      <p:sp>
        <p:nvSpPr>
          <p:cNvPr id="14" name="Flowchart: Alternate Process 13">
            <a:extLst>
              <a:ext uri="{FF2B5EF4-FFF2-40B4-BE49-F238E27FC236}">
                <a16:creationId xmlns:a16="http://schemas.microsoft.com/office/drawing/2014/main" id="{3732782C-43DF-FC46-40E9-C68ACA9EE476}"/>
              </a:ext>
            </a:extLst>
          </p:cNvPr>
          <p:cNvSpPr/>
          <p:nvPr/>
        </p:nvSpPr>
        <p:spPr>
          <a:xfrm>
            <a:off x="4649769" y="2434454"/>
            <a:ext cx="2267786" cy="2124895"/>
          </a:xfrm>
          <a:prstGeom prst="flowChartAlternateProcess">
            <a:avLst/>
          </a:prstGeom>
          <a:noFill/>
          <a:ln w="38100">
            <a:solidFill>
              <a:srgbClr val="7AD7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dirty="0">
                <a:latin typeface="SDCC"/>
              </a:rPr>
              <a:t>Finalising draft document in preparation for  Draft Plan consultation process </a:t>
            </a:r>
          </a:p>
          <a:p>
            <a:pPr algn="ctr"/>
            <a:r>
              <a:rPr lang="en-IE" dirty="0">
                <a:latin typeface="SDCC"/>
              </a:rPr>
              <a:t>Q2/3</a:t>
            </a:r>
          </a:p>
        </p:txBody>
      </p:sp>
      <p:sp>
        <p:nvSpPr>
          <p:cNvPr id="15" name="Flowchart: Alternate Process 14">
            <a:extLst>
              <a:ext uri="{FF2B5EF4-FFF2-40B4-BE49-F238E27FC236}">
                <a16:creationId xmlns:a16="http://schemas.microsoft.com/office/drawing/2014/main" id="{DF42D757-D20E-9B1E-030C-3854DA031889}"/>
              </a:ext>
            </a:extLst>
          </p:cNvPr>
          <p:cNvSpPr/>
          <p:nvPr/>
        </p:nvSpPr>
        <p:spPr>
          <a:xfrm>
            <a:off x="8030937" y="2428381"/>
            <a:ext cx="2267786" cy="2124895"/>
          </a:xfrm>
          <a:prstGeom prst="flowChartAlternateProcess">
            <a:avLst/>
          </a:prstGeom>
          <a:noFill/>
          <a:ln w="38100">
            <a:solidFill>
              <a:srgbClr val="7AD7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dirty="0">
                <a:latin typeface="SDCC"/>
              </a:rPr>
              <a:t>Bring final County Heritage Plan </a:t>
            </a:r>
          </a:p>
          <a:p>
            <a:pPr algn="ctr"/>
            <a:r>
              <a:rPr lang="en-IE" dirty="0">
                <a:latin typeface="SDCC"/>
              </a:rPr>
              <a:t>2025-2030 </a:t>
            </a:r>
          </a:p>
          <a:p>
            <a:pPr algn="ctr"/>
            <a:r>
              <a:rPr lang="en-IE" dirty="0">
                <a:latin typeface="SDCC"/>
              </a:rPr>
              <a:t>to Council</a:t>
            </a:r>
          </a:p>
          <a:p>
            <a:pPr algn="ctr"/>
            <a:r>
              <a:rPr lang="en-IE" dirty="0">
                <a:latin typeface="SDCC"/>
              </a:rPr>
              <a:t>Q4 </a:t>
            </a:r>
          </a:p>
        </p:txBody>
      </p:sp>
    </p:spTree>
    <p:extLst>
      <p:ext uri="{BB962C8B-B14F-4D97-AF65-F5344CB8AC3E}">
        <p14:creationId xmlns:p14="http://schemas.microsoft.com/office/powerpoint/2010/main" val="4228113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27AE29-38B6-8E2F-D4A5-E04E8E09D5C1}"/>
              </a:ext>
            </a:extLst>
          </p:cNvPr>
          <p:cNvSpPr>
            <a:spLocks noGrp="1"/>
          </p:cNvSpPr>
          <p:nvPr>
            <p:ph type="title"/>
          </p:nvPr>
        </p:nvSpPr>
        <p:spPr/>
        <p:txBody>
          <a:bodyPr>
            <a:normAutofit/>
          </a:bodyPr>
          <a:lstStyle/>
          <a:p>
            <a:r>
              <a:rPr lang="en-US" sz="4000" dirty="0"/>
              <a:t>Introduction to the Plan</a:t>
            </a:r>
          </a:p>
        </p:txBody>
      </p:sp>
      <p:sp>
        <p:nvSpPr>
          <p:cNvPr id="3" name="Text Placeholder 2">
            <a:extLst>
              <a:ext uri="{FF2B5EF4-FFF2-40B4-BE49-F238E27FC236}">
                <a16:creationId xmlns:a16="http://schemas.microsoft.com/office/drawing/2014/main" id="{AB40484B-7C66-819B-6115-E38DBE38B0AB}"/>
              </a:ext>
            </a:extLst>
          </p:cNvPr>
          <p:cNvSpPr>
            <a:spLocks noGrp="1"/>
          </p:cNvSpPr>
          <p:nvPr>
            <p:ph type="body" sz="quarter" idx="10"/>
          </p:nvPr>
        </p:nvSpPr>
        <p:spPr>
          <a:xfrm>
            <a:off x="8001000" y="381000"/>
            <a:ext cx="3887841" cy="4491050"/>
          </a:xfrm>
        </p:spPr>
        <p:txBody>
          <a:bodyPr>
            <a:normAutofit fontScale="85000" lnSpcReduction="10000"/>
          </a:bodyPr>
          <a:lstStyle/>
          <a:p>
            <a:r>
              <a:rPr lang="en-US" dirty="0"/>
              <a:t>01</a:t>
            </a:r>
          </a:p>
        </p:txBody>
      </p:sp>
      <p:sp>
        <p:nvSpPr>
          <p:cNvPr id="6" name="Text Placeholder 2">
            <a:extLst>
              <a:ext uri="{FF2B5EF4-FFF2-40B4-BE49-F238E27FC236}">
                <a16:creationId xmlns:a16="http://schemas.microsoft.com/office/drawing/2014/main" id="{7A86DFF9-39A8-5593-1BE4-CC390C2A29EE}"/>
              </a:ext>
            </a:extLst>
          </p:cNvPr>
          <p:cNvSpPr txBox="1">
            <a:spLocks/>
          </p:cNvSpPr>
          <p:nvPr/>
        </p:nvSpPr>
        <p:spPr>
          <a:xfrm>
            <a:off x="4056900" y="6180316"/>
            <a:ext cx="4438181" cy="343670"/>
          </a:xfrm>
          <a:prstGeom prst="rect">
            <a:avLst/>
          </a:prstGeom>
        </p:spPr>
        <p:txBody>
          <a:bodyPr vert="horz" lIns="0" tIns="0" rIns="0" bIns="0" rtlCol="0" anchor="b">
            <a:normAutofit/>
          </a:bodyPr>
          <a:lstStyle>
            <a:lvl1pPr marL="0" algn="ctr">
              <a:defRPr sz="1698">
                <a:solidFill>
                  <a:schemeClr val="bg1"/>
                </a:solidFill>
                <a:latin typeface="+mn-lt"/>
                <a:ea typeface="+mn-ea"/>
                <a:cs typeface="Arial" panose="020B0604020202020204" pitchFamily="34" charset="0"/>
              </a:defRPr>
            </a:lvl1pPr>
            <a:lvl2pPr marL="277246" algn="ctr">
              <a:defRPr sz="1450">
                <a:solidFill>
                  <a:schemeClr val="bg1"/>
                </a:solidFill>
                <a:latin typeface="Arial" panose="020B0604020202020204" pitchFamily="34" charset="0"/>
                <a:ea typeface="+mn-ea"/>
                <a:cs typeface="Arial" panose="020B0604020202020204" pitchFamily="34" charset="0"/>
              </a:defRPr>
            </a:lvl2pPr>
            <a:lvl3pPr marL="554492" algn="ctr">
              <a:defRPr sz="1450">
                <a:solidFill>
                  <a:schemeClr val="bg1"/>
                </a:solidFill>
                <a:latin typeface="Arial" panose="020B0604020202020204" pitchFamily="34" charset="0"/>
                <a:ea typeface="+mn-ea"/>
                <a:cs typeface="Arial" panose="020B0604020202020204" pitchFamily="34" charset="0"/>
              </a:defRPr>
            </a:lvl3pPr>
            <a:lvl4pPr marL="831738" algn="ctr">
              <a:defRPr sz="1450">
                <a:solidFill>
                  <a:schemeClr val="bg1"/>
                </a:solidFill>
                <a:latin typeface="Arial" panose="020B0604020202020204" pitchFamily="34" charset="0"/>
                <a:ea typeface="+mn-ea"/>
                <a:cs typeface="Arial" panose="020B0604020202020204" pitchFamily="34" charset="0"/>
              </a:defRPr>
            </a:lvl4pPr>
            <a:lvl5pPr marL="1108984" algn="ctr">
              <a:defRPr sz="1450">
                <a:solidFill>
                  <a:schemeClr val="bg1"/>
                </a:solidFill>
                <a:latin typeface="Arial" panose="020B0604020202020204" pitchFamily="34" charset="0"/>
                <a:ea typeface="+mn-ea"/>
                <a:cs typeface="Arial" panose="020B0604020202020204" pitchFamily="34" charset="0"/>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a:lstStyle>
          <a:p>
            <a:r>
              <a:rPr lang="en-US" sz="1400" dirty="0"/>
              <a:t>Heritage Plan Update, LUPT SPC, May 2025</a:t>
            </a:r>
          </a:p>
        </p:txBody>
      </p:sp>
    </p:spTree>
    <p:extLst>
      <p:ext uri="{BB962C8B-B14F-4D97-AF65-F5344CB8AC3E}">
        <p14:creationId xmlns:p14="http://schemas.microsoft.com/office/powerpoint/2010/main" val="24065414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CD3C2-9965-F0F6-F063-A7FC4B41685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AA329D4-00DF-5F97-2BDC-F6B8848CFB00}"/>
              </a:ext>
            </a:extLst>
          </p:cNvPr>
          <p:cNvSpPr>
            <a:spLocks noGrp="1"/>
          </p:cNvSpPr>
          <p:nvPr>
            <p:ph type="body" sz="quarter" idx="11"/>
          </p:nvPr>
        </p:nvSpPr>
        <p:spPr/>
        <p:txBody>
          <a:bodyPr>
            <a:normAutofit/>
          </a:bodyPr>
          <a:lstStyle/>
          <a:p>
            <a:r>
              <a:rPr lang="en-US" sz="1400" dirty="0"/>
              <a:t>Heritage Plan Update, LUPT SPC, May 2025</a:t>
            </a:r>
          </a:p>
        </p:txBody>
      </p:sp>
      <p:sp>
        <p:nvSpPr>
          <p:cNvPr id="2" name="TextBox 1">
            <a:extLst>
              <a:ext uri="{FF2B5EF4-FFF2-40B4-BE49-F238E27FC236}">
                <a16:creationId xmlns:a16="http://schemas.microsoft.com/office/drawing/2014/main" id="{7F437B2F-4AB8-8094-A15F-FC94F97FA1D1}"/>
              </a:ext>
            </a:extLst>
          </p:cNvPr>
          <p:cNvSpPr txBox="1"/>
          <p:nvPr/>
        </p:nvSpPr>
        <p:spPr>
          <a:xfrm>
            <a:off x="457200" y="266155"/>
            <a:ext cx="11582400" cy="5994912"/>
          </a:xfrm>
          <a:prstGeom prst="rect">
            <a:avLst/>
          </a:prstGeom>
        </p:spPr>
        <p:txBody>
          <a:bodyPr vert="horz" lIns="91440" tIns="45720" rIns="91440" bIns="45720" rtlCol="0" anchor="t">
            <a:normAutofit/>
          </a:bodyPr>
          <a:lstStyle/>
          <a:p>
            <a:pPr>
              <a:lnSpc>
                <a:spcPct val="90000"/>
              </a:lnSpc>
              <a:spcAft>
                <a:spcPts val="600"/>
              </a:spcAft>
            </a:pPr>
            <a:r>
              <a:rPr lang="en-US" sz="2400" b="1" dirty="0">
                <a:solidFill>
                  <a:srgbClr val="7AD750"/>
                </a:solidFill>
              </a:rPr>
              <a:t>Introduction to the new Heritage Plan, setting the context</a:t>
            </a:r>
          </a:p>
          <a:p>
            <a:pPr>
              <a:lnSpc>
                <a:spcPct val="90000"/>
              </a:lnSpc>
              <a:spcAft>
                <a:spcPts val="600"/>
              </a:spcAft>
            </a:pPr>
            <a:endParaRPr lang="en-US" sz="2600" b="1" dirty="0">
              <a:solidFill>
                <a:srgbClr val="7AD750"/>
              </a:solidFill>
            </a:endParaRPr>
          </a:p>
          <a:p>
            <a:pPr marL="342900" indent="-342900">
              <a:lnSpc>
                <a:spcPct val="90000"/>
              </a:lnSpc>
              <a:spcAft>
                <a:spcPts val="600"/>
              </a:spcAft>
              <a:buFont typeface="Arial" panose="020B0604020202020204" pitchFamily="34" charset="0"/>
              <a:buChar char="•"/>
            </a:pPr>
            <a:r>
              <a:rPr lang="en-US" altLang="en-US" sz="1800" b="1" dirty="0">
                <a:solidFill>
                  <a:schemeClr val="bg1"/>
                </a:solidFill>
              </a:rPr>
              <a:t>objective is to </a:t>
            </a:r>
            <a:r>
              <a:rPr lang="en-GB" altLang="en-US" sz="1800" b="1" dirty="0">
                <a:solidFill>
                  <a:schemeClr val="bg1"/>
                </a:solidFill>
              </a:rPr>
              <a:t>set out a framework for the protection</a:t>
            </a:r>
            <a:r>
              <a:rPr lang="en-GB" altLang="en-US" b="1" dirty="0">
                <a:solidFill>
                  <a:schemeClr val="bg1"/>
                </a:solidFill>
              </a:rPr>
              <a:t>, management, promotion and celebration of </a:t>
            </a:r>
            <a:r>
              <a:rPr lang="en-GB" altLang="en-US" sz="1800" b="1" dirty="0">
                <a:solidFill>
                  <a:schemeClr val="bg1"/>
                </a:solidFill>
              </a:rPr>
              <a:t>the County’s heritage (natural, built, archaeological, and cultural)</a:t>
            </a:r>
          </a:p>
          <a:p>
            <a:pPr>
              <a:lnSpc>
                <a:spcPct val="90000"/>
              </a:lnSpc>
              <a:spcAft>
                <a:spcPts val="600"/>
              </a:spcAft>
            </a:pPr>
            <a:endParaRPr lang="en-GB" altLang="en-US" sz="1800" dirty="0">
              <a:solidFill>
                <a:schemeClr val="bg1"/>
              </a:solidFill>
            </a:endParaRPr>
          </a:p>
          <a:p>
            <a:pPr marL="342900" indent="-342900">
              <a:lnSpc>
                <a:spcPct val="90000"/>
              </a:lnSpc>
              <a:spcAft>
                <a:spcPts val="600"/>
              </a:spcAft>
              <a:buFont typeface="Arial" panose="020B0604020202020204" pitchFamily="34" charset="0"/>
              <a:buChar char="•"/>
            </a:pPr>
            <a:r>
              <a:rPr lang="en-GB" b="1" dirty="0">
                <a:solidFill>
                  <a:schemeClr val="bg1"/>
                </a:solidFill>
              </a:rPr>
              <a:t>highlight the expanding concept of heritage in South Dublin County with its many new communities</a:t>
            </a:r>
          </a:p>
          <a:p>
            <a:pPr>
              <a:lnSpc>
                <a:spcPct val="90000"/>
              </a:lnSpc>
              <a:spcAft>
                <a:spcPts val="600"/>
              </a:spcAft>
            </a:pPr>
            <a:endParaRPr lang="en-GB" b="1" dirty="0">
              <a:solidFill>
                <a:schemeClr val="bg1"/>
              </a:solidFill>
            </a:endParaRPr>
          </a:p>
          <a:p>
            <a:pPr marL="342900" indent="-342900">
              <a:lnSpc>
                <a:spcPct val="90000"/>
              </a:lnSpc>
              <a:spcAft>
                <a:spcPts val="600"/>
              </a:spcAft>
              <a:buFont typeface="Arial" panose="020B0604020202020204" pitchFamily="34" charset="0"/>
              <a:buChar char="•"/>
            </a:pPr>
            <a:r>
              <a:rPr lang="en-GB" b="1" dirty="0">
                <a:solidFill>
                  <a:schemeClr val="bg1"/>
                </a:solidFill>
              </a:rPr>
              <a:t>increased pressure on natural and built heritage resources arising from much needed development in the County </a:t>
            </a:r>
          </a:p>
          <a:p>
            <a:pPr>
              <a:lnSpc>
                <a:spcPct val="90000"/>
              </a:lnSpc>
              <a:spcAft>
                <a:spcPts val="600"/>
              </a:spcAft>
            </a:pPr>
            <a:endParaRPr lang="en-GB" b="1" dirty="0">
              <a:solidFill>
                <a:schemeClr val="bg1"/>
              </a:solidFill>
            </a:endParaRPr>
          </a:p>
          <a:p>
            <a:pPr marL="342900" indent="-342900">
              <a:lnSpc>
                <a:spcPct val="90000"/>
              </a:lnSpc>
              <a:spcAft>
                <a:spcPts val="600"/>
              </a:spcAft>
              <a:buFont typeface="Arial" panose="020B0604020202020204" pitchFamily="34" charset="0"/>
              <a:buChar char="•"/>
            </a:pPr>
            <a:r>
              <a:rPr lang="en-GB" b="1" dirty="0">
                <a:solidFill>
                  <a:schemeClr val="bg1"/>
                </a:solidFill>
              </a:rPr>
              <a:t>additional pressures from climate change</a:t>
            </a:r>
          </a:p>
          <a:p>
            <a:pPr>
              <a:lnSpc>
                <a:spcPct val="90000"/>
              </a:lnSpc>
              <a:spcAft>
                <a:spcPts val="600"/>
              </a:spcAft>
            </a:pPr>
            <a:endParaRPr lang="en-GB" b="1" dirty="0">
              <a:solidFill>
                <a:schemeClr val="bg1"/>
              </a:solidFill>
            </a:endParaRPr>
          </a:p>
          <a:p>
            <a:pPr marL="342900" indent="-342900">
              <a:lnSpc>
                <a:spcPct val="90000"/>
              </a:lnSpc>
              <a:spcAft>
                <a:spcPts val="600"/>
              </a:spcAft>
              <a:buFont typeface="Arial" panose="020B0604020202020204" pitchFamily="34" charset="0"/>
              <a:buChar char="•"/>
            </a:pPr>
            <a:r>
              <a:rPr lang="en-US" b="1" dirty="0">
                <a:solidFill>
                  <a:schemeClr val="bg1"/>
                </a:solidFill>
              </a:rPr>
              <a:t>highlighting changes in national legislation, policies, obligations etc. since the first County Heritage Plan</a:t>
            </a:r>
          </a:p>
          <a:p>
            <a:pPr>
              <a:lnSpc>
                <a:spcPct val="90000"/>
              </a:lnSpc>
              <a:spcAft>
                <a:spcPts val="600"/>
              </a:spcAft>
            </a:pPr>
            <a:endParaRPr lang="en-US" b="1" dirty="0">
              <a:solidFill>
                <a:schemeClr val="bg1"/>
              </a:solidFill>
            </a:endParaRPr>
          </a:p>
          <a:p>
            <a:pPr marL="342900" indent="-342900">
              <a:lnSpc>
                <a:spcPct val="90000"/>
              </a:lnSpc>
              <a:spcAft>
                <a:spcPts val="600"/>
              </a:spcAft>
              <a:buFont typeface="Arial" panose="020B0604020202020204" pitchFamily="34" charset="0"/>
              <a:buChar char="•"/>
            </a:pPr>
            <a:r>
              <a:rPr lang="en-US" altLang="en-US" sz="1800" b="1" dirty="0">
                <a:solidFill>
                  <a:schemeClr val="bg1"/>
                </a:solidFill>
              </a:rPr>
              <a:t>new Heritage Plan guided by the objectives of the 2022 National Heritage Plan ‘Heritage 2030’, which sets out actions under three key themes </a:t>
            </a:r>
            <a:r>
              <a:rPr lang="en-US" altLang="en-US" b="1" dirty="0">
                <a:solidFill>
                  <a:schemeClr val="bg1"/>
                </a:solidFill>
              </a:rPr>
              <a:t>of Leadership, Partnership, and Communities</a:t>
            </a:r>
            <a:endParaRPr lang="en-US" altLang="en-US" sz="1800" dirty="0">
              <a:solidFill>
                <a:srgbClr val="51626F"/>
              </a:solidFill>
            </a:endParaRPr>
          </a:p>
          <a:p>
            <a:pPr marL="342900" indent="-342900">
              <a:lnSpc>
                <a:spcPct val="90000"/>
              </a:lnSpc>
              <a:spcAft>
                <a:spcPts val="600"/>
              </a:spcAft>
              <a:buFont typeface="Arial" panose="020B0604020202020204" pitchFamily="34" charset="0"/>
              <a:buChar char="•"/>
            </a:pPr>
            <a:endParaRPr lang="en-US" b="1" dirty="0">
              <a:solidFill>
                <a:schemeClr val="bg1"/>
              </a:solidFill>
            </a:endParaRPr>
          </a:p>
          <a:p>
            <a:pPr marL="971550" lvl="2">
              <a:lnSpc>
                <a:spcPct val="90000"/>
              </a:lnSpc>
              <a:spcAft>
                <a:spcPts val="600"/>
              </a:spcAft>
            </a:pPr>
            <a:endParaRPr lang="en-GB" sz="2300" b="1" dirty="0">
              <a:solidFill>
                <a:schemeClr val="bg1"/>
              </a:solidFill>
            </a:endParaRPr>
          </a:p>
          <a:p>
            <a:pPr marL="1314450" lvl="2" indent="-342900">
              <a:lnSpc>
                <a:spcPct val="90000"/>
              </a:lnSpc>
              <a:spcAft>
                <a:spcPts val="600"/>
              </a:spcAft>
              <a:buFont typeface="Wingdings" panose="05000000000000000000" pitchFamily="2" charset="2"/>
              <a:buChar char="ü"/>
            </a:pPr>
            <a:endParaRPr lang="en-GB" sz="2400" dirty="0"/>
          </a:p>
          <a:p>
            <a:pPr marL="1314450" lvl="2" indent="-342900">
              <a:lnSpc>
                <a:spcPct val="90000"/>
              </a:lnSpc>
              <a:spcAft>
                <a:spcPts val="600"/>
              </a:spcAft>
              <a:buFont typeface="Wingdings" panose="05000000000000000000" pitchFamily="2" charset="2"/>
              <a:buChar char="ü"/>
            </a:pPr>
            <a:endParaRPr lang="en-GB" sz="2400" dirty="0"/>
          </a:p>
          <a:p>
            <a:pPr marL="285750" indent="-228600">
              <a:lnSpc>
                <a:spcPct val="90000"/>
              </a:lnSpc>
              <a:spcAft>
                <a:spcPts val="600"/>
              </a:spcAft>
              <a:buFont typeface="Arial" panose="020B0604020202020204" pitchFamily="34" charset="0"/>
              <a:buChar char="•"/>
            </a:pPr>
            <a:endParaRPr lang="en-US" sz="2400" b="1" dirty="0">
              <a:solidFill>
                <a:schemeClr val="bg1"/>
              </a:solidFill>
            </a:endParaRPr>
          </a:p>
          <a:p>
            <a:pPr marL="285750" indent="-228600">
              <a:lnSpc>
                <a:spcPct val="90000"/>
              </a:lnSpc>
              <a:spcAft>
                <a:spcPts val="600"/>
              </a:spcAft>
              <a:buFont typeface="Arial" panose="020B0604020202020204" pitchFamily="34" charset="0"/>
              <a:buChar char="•"/>
            </a:pPr>
            <a:endParaRPr lang="en-US" sz="2200" b="1" dirty="0">
              <a:solidFill>
                <a:schemeClr val="bg1"/>
              </a:solidFill>
              <a:latin typeface="Calibri" panose="020F0502020204030204"/>
            </a:endParaRPr>
          </a:p>
        </p:txBody>
      </p:sp>
    </p:spTree>
    <p:extLst>
      <p:ext uri="{BB962C8B-B14F-4D97-AF65-F5344CB8AC3E}">
        <p14:creationId xmlns:p14="http://schemas.microsoft.com/office/powerpoint/2010/main" val="11881699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27AE29-38B6-8E2F-D4A5-E04E8E09D5C1}"/>
              </a:ext>
            </a:extLst>
          </p:cNvPr>
          <p:cNvSpPr>
            <a:spLocks noGrp="1"/>
          </p:cNvSpPr>
          <p:nvPr>
            <p:ph type="title"/>
          </p:nvPr>
        </p:nvSpPr>
        <p:spPr/>
        <p:txBody>
          <a:bodyPr/>
          <a:lstStyle/>
          <a:p>
            <a:r>
              <a:rPr lang="en-GB" sz="5400" b="1" dirty="0">
                <a:latin typeface="Aptos" panose="020B0004020202020204" pitchFamily="34" charset="0"/>
                <a:ea typeface="Calibri" panose="020F0502020204030204" pitchFamily="34" charset="0"/>
                <a:cs typeface="Calibri" panose="020F0502020204030204" pitchFamily="34" charset="0"/>
              </a:rPr>
              <a:t>Policy context for the Heritage Plan </a:t>
            </a:r>
            <a:endParaRPr lang="en-US" dirty="0"/>
          </a:p>
        </p:txBody>
      </p:sp>
      <p:sp>
        <p:nvSpPr>
          <p:cNvPr id="3" name="Text Placeholder 2">
            <a:extLst>
              <a:ext uri="{FF2B5EF4-FFF2-40B4-BE49-F238E27FC236}">
                <a16:creationId xmlns:a16="http://schemas.microsoft.com/office/drawing/2014/main" id="{AB40484B-7C66-819B-6115-E38DBE38B0AB}"/>
              </a:ext>
            </a:extLst>
          </p:cNvPr>
          <p:cNvSpPr>
            <a:spLocks noGrp="1"/>
          </p:cNvSpPr>
          <p:nvPr>
            <p:ph type="body" sz="quarter" idx="10"/>
          </p:nvPr>
        </p:nvSpPr>
        <p:spPr/>
        <p:txBody>
          <a:bodyPr>
            <a:normAutofit/>
          </a:bodyPr>
          <a:lstStyle/>
          <a:p>
            <a:r>
              <a:rPr lang="en-US" sz="25800" dirty="0"/>
              <a:t>02</a:t>
            </a:r>
          </a:p>
        </p:txBody>
      </p:sp>
      <p:sp>
        <p:nvSpPr>
          <p:cNvPr id="7" name="Text Placeholder 2">
            <a:extLst>
              <a:ext uri="{FF2B5EF4-FFF2-40B4-BE49-F238E27FC236}">
                <a16:creationId xmlns:a16="http://schemas.microsoft.com/office/drawing/2014/main" id="{0FACB4E2-78E4-6BC3-4847-0AABF5D50F79}"/>
              </a:ext>
            </a:extLst>
          </p:cNvPr>
          <p:cNvSpPr txBox="1">
            <a:spLocks/>
          </p:cNvSpPr>
          <p:nvPr/>
        </p:nvSpPr>
        <p:spPr>
          <a:xfrm>
            <a:off x="4056900" y="6180316"/>
            <a:ext cx="4438181" cy="343670"/>
          </a:xfrm>
          <a:prstGeom prst="rect">
            <a:avLst/>
          </a:prstGeom>
        </p:spPr>
        <p:txBody>
          <a:bodyPr vert="horz" lIns="0" tIns="0" rIns="0" bIns="0" rtlCol="0" anchor="b">
            <a:normAutofit/>
          </a:bodyPr>
          <a:lstStyle>
            <a:lvl1pPr marL="0" algn="ctr">
              <a:defRPr sz="1698">
                <a:solidFill>
                  <a:schemeClr val="bg1"/>
                </a:solidFill>
                <a:latin typeface="+mn-lt"/>
                <a:ea typeface="+mn-ea"/>
                <a:cs typeface="Arial" panose="020B0604020202020204" pitchFamily="34" charset="0"/>
              </a:defRPr>
            </a:lvl1pPr>
            <a:lvl2pPr marL="277246" algn="ctr">
              <a:defRPr sz="1450">
                <a:solidFill>
                  <a:schemeClr val="bg1"/>
                </a:solidFill>
                <a:latin typeface="Arial" panose="020B0604020202020204" pitchFamily="34" charset="0"/>
                <a:ea typeface="+mn-ea"/>
                <a:cs typeface="Arial" panose="020B0604020202020204" pitchFamily="34" charset="0"/>
              </a:defRPr>
            </a:lvl2pPr>
            <a:lvl3pPr marL="554492" algn="ctr">
              <a:defRPr sz="1450">
                <a:solidFill>
                  <a:schemeClr val="bg1"/>
                </a:solidFill>
                <a:latin typeface="Arial" panose="020B0604020202020204" pitchFamily="34" charset="0"/>
                <a:ea typeface="+mn-ea"/>
                <a:cs typeface="Arial" panose="020B0604020202020204" pitchFamily="34" charset="0"/>
              </a:defRPr>
            </a:lvl3pPr>
            <a:lvl4pPr marL="831738" algn="ctr">
              <a:defRPr sz="1450">
                <a:solidFill>
                  <a:schemeClr val="bg1"/>
                </a:solidFill>
                <a:latin typeface="Arial" panose="020B0604020202020204" pitchFamily="34" charset="0"/>
                <a:ea typeface="+mn-ea"/>
                <a:cs typeface="Arial" panose="020B0604020202020204" pitchFamily="34" charset="0"/>
              </a:defRPr>
            </a:lvl4pPr>
            <a:lvl5pPr marL="1108984" algn="ctr">
              <a:defRPr sz="1450">
                <a:solidFill>
                  <a:schemeClr val="bg1"/>
                </a:solidFill>
                <a:latin typeface="Arial" panose="020B0604020202020204" pitchFamily="34" charset="0"/>
                <a:ea typeface="+mn-ea"/>
                <a:cs typeface="Arial" panose="020B0604020202020204" pitchFamily="34" charset="0"/>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a:lstStyle>
          <a:p>
            <a:r>
              <a:rPr lang="en-US" sz="1400" b="1" dirty="0"/>
              <a:t>Heritage Plan Update, LUPT SPC, May 2025</a:t>
            </a:r>
          </a:p>
        </p:txBody>
      </p:sp>
    </p:spTree>
    <p:extLst>
      <p:ext uri="{BB962C8B-B14F-4D97-AF65-F5344CB8AC3E}">
        <p14:creationId xmlns:p14="http://schemas.microsoft.com/office/powerpoint/2010/main" val="32402475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D321E8-D437-A696-D29B-4165D27B44C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6F41349-5782-F2E5-C626-54629C95004C}"/>
              </a:ext>
            </a:extLst>
          </p:cNvPr>
          <p:cNvSpPr>
            <a:spLocks noGrp="1"/>
          </p:cNvSpPr>
          <p:nvPr>
            <p:ph type="body" sz="quarter" idx="11"/>
          </p:nvPr>
        </p:nvSpPr>
        <p:spPr/>
        <p:txBody>
          <a:bodyPr>
            <a:normAutofit/>
          </a:bodyPr>
          <a:lstStyle/>
          <a:p>
            <a:r>
              <a:rPr lang="en-US" sz="1400" dirty="0"/>
              <a:t>Heritage Plan Update, LUPT SPC, May 2025</a:t>
            </a:r>
          </a:p>
        </p:txBody>
      </p:sp>
      <p:pic>
        <p:nvPicPr>
          <p:cNvPr id="4" name="Picture 3">
            <a:extLst>
              <a:ext uri="{FF2B5EF4-FFF2-40B4-BE49-F238E27FC236}">
                <a16:creationId xmlns:a16="http://schemas.microsoft.com/office/drawing/2014/main" id="{9E3A2465-9ED0-7830-0AB9-E4475BE82E4C}"/>
              </a:ext>
            </a:extLst>
          </p:cNvPr>
          <p:cNvPicPr>
            <a:picLocks noChangeAspect="1"/>
          </p:cNvPicPr>
          <p:nvPr/>
        </p:nvPicPr>
        <p:blipFill>
          <a:blip r:embed="rId2"/>
          <a:stretch>
            <a:fillRect/>
          </a:stretch>
        </p:blipFill>
        <p:spPr>
          <a:xfrm>
            <a:off x="7543800" y="1066800"/>
            <a:ext cx="4090771" cy="4249280"/>
          </a:xfrm>
          <a:prstGeom prst="rect">
            <a:avLst/>
          </a:prstGeom>
        </p:spPr>
      </p:pic>
      <p:sp>
        <p:nvSpPr>
          <p:cNvPr id="5" name="TextBox 4">
            <a:extLst>
              <a:ext uri="{FF2B5EF4-FFF2-40B4-BE49-F238E27FC236}">
                <a16:creationId xmlns:a16="http://schemas.microsoft.com/office/drawing/2014/main" id="{DFFB4662-C55E-AE82-74EE-D9861D7DC08E}"/>
              </a:ext>
            </a:extLst>
          </p:cNvPr>
          <p:cNvSpPr txBox="1"/>
          <p:nvPr/>
        </p:nvSpPr>
        <p:spPr>
          <a:xfrm>
            <a:off x="304800" y="938124"/>
            <a:ext cx="6954803" cy="5666613"/>
          </a:xfrm>
          <a:prstGeom prst="rect">
            <a:avLst/>
          </a:prstGeom>
        </p:spPr>
        <p:txBody>
          <a:bodyPr vert="horz" lIns="91440" tIns="45720" rIns="91440" bIns="45720" rtlCol="0" anchor="t">
            <a:normAutofit/>
          </a:bodyPr>
          <a:lstStyle/>
          <a:p>
            <a:pPr>
              <a:lnSpc>
                <a:spcPct val="90000"/>
              </a:lnSpc>
              <a:spcAft>
                <a:spcPts val="600"/>
              </a:spcAft>
            </a:pPr>
            <a:r>
              <a:rPr lang="en-GB" sz="2400" b="1" dirty="0">
                <a:solidFill>
                  <a:srgbClr val="7AD750"/>
                </a:solidFill>
                <a:latin typeface="Aptos" panose="020B0004020202020204" pitchFamily="34" charset="0"/>
                <a:ea typeface="Calibri" panose="020F0502020204030204" pitchFamily="34" charset="0"/>
                <a:cs typeface="Calibri" panose="020F0502020204030204" pitchFamily="34" charset="0"/>
              </a:rPr>
              <a:t>Policy context for the Heritage Plan </a:t>
            </a:r>
          </a:p>
          <a:p>
            <a:pPr indent="-228600">
              <a:lnSpc>
                <a:spcPct val="90000"/>
              </a:lnSpc>
              <a:spcAft>
                <a:spcPts val="600"/>
              </a:spcAft>
              <a:buFont typeface="Arial" panose="020B0604020202020204" pitchFamily="34" charset="0"/>
              <a:buChar char="•"/>
            </a:pPr>
            <a:endParaRPr lang="en-US" sz="2200" b="1" dirty="0">
              <a:solidFill>
                <a:srgbClr val="7AD750"/>
              </a:solidFill>
              <a:effectLst/>
              <a:latin typeface="Calibri" panose="020F0502020204030204" pitchFamily="34" charset="0"/>
              <a:ea typeface="Calibri" panose="020F0502020204030204" pitchFamily="34" charset="0"/>
              <a:cs typeface="Calibri" panose="020F0502020204030204" pitchFamily="34" charset="0"/>
            </a:endParaRPr>
          </a:p>
          <a:p>
            <a:pPr marL="285750" indent="-228600">
              <a:lnSpc>
                <a:spcPct val="90000"/>
              </a:lnSpc>
              <a:spcAft>
                <a:spcPts val="600"/>
              </a:spcAft>
              <a:buFont typeface="Arial" panose="020B0604020202020204" pitchFamily="34" charset="0"/>
              <a:buChar char="•"/>
            </a:pPr>
            <a:r>
              <a:rPr lang="en-GB" b="1" dirty="0">
                <a:solidFill>
                  <a:schemeClr val="bg1"/>
                </a:solidFill>
              </a:rPr>
              <a:t>it sits within the </a:t>
            </a:r>
            <a:r>
              <a:rPr lang="en-GB" b="1" dirty="0">
                <a:solidFill>
                  <a:srgbClr val="FFC000"/>
                </a:solidFill>
              </a:rPr>
              <a:t>Council’s framework of plans </a:t>
            </a:r>
            <a:r>
              <a:rPr lang="en-GB" b="1" dirty="0">
                <a:solidFill>
                  <a:schemeClr val="bg1"/>
                </a:solidFill>
              </a:rPr>
              <a:t>e.g. County Development Plan, Corporate Plan, Tourism Strategy, Culture and Creativity Strategy, Library Development Plan, County Biodiversity Plan, Climate Action Plan etc.</a:t>
            </a:r>
          </a:p>
          <a:p>
            <a:pPr marL="285750" indent="-228600">
              <a:lnSpc>
                <a:spcPct val="90000"/>
              </a:lnSpc>
              <a:spcAft>
                <a:spcPts val="600"/>
              </a:spcAft>
              <a:buFont typeface="Arial" panose="020B0604020202020204" pitchFamily="34" charset="0"/>
              <a:buChar char="•"/>
            </a:pPr>
            <a:endParaRPr lang="en-US" b="1" dirty="0">
              <a:solidFill>
                <a:schemeClr val="bg1"/>
              </a:solidFill>
            </a:endParaRPr>
          </a:p>
          <a:p>
            <a:pPr marL="285750" indent="-228600">
              <a:lnSpc>
                <a:spcPct val="90000"/>
              </a:lnSpc>
              <a:spcAft>
                <a:spcPts val="600"/>
              </a:spcAft>
              <a:buFont typeface="Arial" panose="020B0604020202020204" pitchFamily="34" charset="0"/>
              <a:buChar char="•"/>
            </a:pPr>
            <a:r>
              <a:rPr lang="en-GB" b="1" dirty="0">
                <a:solidFill>
                  <a:schemeClr val="bg1"/>
                </a:solidFill>
              </a:rPr>
              <a:t>it sits within </a:t>
            </a:r>
            <a:r>
              <a:rPr lang="en-GB" b="1" dirty="0">
                <a:solidFill>
                  <a:srgbClr val="FFC000"/>
                </a:solidFill>
              </a:rPr>
              <a:t>national objectives </a:t>
            </a:r>
            <a:r>
              <a:rPr lang="en-GB" b="1" dirty="0">
                <a:solidFill>
                  <a:schemeClr val="bg1"/>
                </a:solidFill>
              </a:rPr>
              <a:t>e.g. Heritage Ireland 2030, Heritage Council Strategic Plan, National Planning Framework etc.</a:t>
            </a:r>
          </a:p>
          <a:p>
            <a:pPr marL="285750" indent="-228600">
              <a:lnSpc>
                <a:spcPct val="90000"/>
              </a:lnSpc>
              <a:spcAft>
                <a:spcPts val="600"/>
              </a:spcAft>
              <a:buFont typeface="Arial" panose="020B0604020202020204" pitchFamily="34" charset="0"/>
              <a:buChar char="•"/>
            </a:pPr>
            <a:endParaRPr lang="en-GB" b="1" dirty="0">
              <a:solidFill>
                <a:schemeClr val="bg1"/>
              </a:solidFill>
            </a:endParaRPr>
          </a:p>
          <a:p>
            <a:pPr marL="285750" indent="-228600">
              <a:lnSpc>
                <a:spcPct val="90000"/>
              </a:lnSpc>
              <a:spcAft>
                <a:spcPts val="600"/>
              </a:spcAft>
              <a:buFont typeface="Arial" panose="020B0604020202020204" pitchFamily="34" charset="0"/>
              <a:buChar char="•"/>
            </a:pPr>
            <a:r>
              <a:rPr lang="en-GB" b="1" dirty="0">
                <a:solidFill>
                  <a:schemeClr val="bg1"/>
                </a:solidFill>
              </a:rPr>
              <a:t>it sits within </a:t>
            </a:r>
            <a:r>
              <a:rPr lang="en-GB" b="1" dirty="0">
                <a:solidFill>
                  <a:srgbClr val="FFC000"/>
                </a:solidFill>
              </a:rPr>
              <a:t>international objectives </a:t>
            </a:r>
            <a:r>
              <a:rPr lang="en-GB" b="1" dirty="0">
                <a:solidFill>
                  <a:schemeClr val="bg1"/>
                </a:solidFill>
              </a:rPr>
              <a:t>e.g. UN Sustainability Development Goals, Conventions for the protection of archaeology, architecture, biodiversity, cultural heritage etc.</a:t>
            </a:r>
          </a:p>
          <a:p>
            <a:pPr marL="285750" indent="-228600">
              <a:lnSpc>
                <a:spcPct val="90000"/>
              </a:lnSpc>
              <a:spcAft>
                <a:spcPts val="600"/>
              </a:spcAft>
              <a:buFont typeface="Arial" panose="020B0604020202020204" pitchFamily="34" charset="0"/>
              <a:buChar char="•"/>
            </a:pPr>
            <a:endParaRPr lang="en-US" b="1" dirty="0">
              <a:solidFill>
                <a:schemeClr val="bg1"/>
              </a:solidFill>
            </a:endParaRPr>
          </a:p>
          <a:p>
            <a:pPr indent="-228600">
              <a:lnSpc>
                <a:spcPct val="90000"/>
              </a:lnSpc>
              <a:spcAft>
                <a:spcPts val="600"/>
              </a:spcAft>
              <a:buFont typeface="Arial" panose="020B0604020202020204" pitchFamily="34" charset="0"/>
              <a:buChar char="•"/>
            </a:pPr>
            <a:endParaRPr lang="en-US" sz="2200" dirty="0"/>
          </a:p>
        </p:txBody>
      </p:sp>
    </p:spTree>
    <p:extLst>
      <p:ext uri="{BB962C8B-B14F-4D97-AF65-F5344CB8AC3E}">
        <p14:creationId xmlns:p14="http://schemas.microsoft.com/office/powerpoint/2010/main" val="9976359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0F6CA-EC44-ACE9-5407-DB7A0B2076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D044AD-47E6-4E87-0A32-71FA05B9571B}"/>
              </a:ext>
            </a:extLst>
          </p:cNvPr>
          <p:cNvSpPr>
            <a:spLocks noGrp="1"/>
          </p:cNvSpPr>
          <p:nvPr>
            <p:ph type="title"/>
          </p:nvPr>
        </p:nvSpPr>
        <p:spPr>
          <a:xfrm>
            <a:off x="689314" y="677684"/>
            <a:ext cx="7206886" cy="2751316"/>
          </a:xfrm>
        </p:spPr>
        <p:txBody>
          <a:bodyPr/>
          <a:lstStyle/>
          <a:p>
            <a:r>
              <a:rPr kumimoji="0" lang="en-US" sz="5400" b="1" i="0" u="none" strike="noStrike" kern="1200" cap="none" spc="0" normalizeH="0" baseline="0" noProof="0" dirty="0">
                <a:ln>
                  <a:noFill/>
                </a:ln>
                <a:effectLst/>
                <a:uLnTx/>
                <a:uFillTx/>
                <a:latin typeface="Aptos" panose="02110004020202020204"/>
                <a:ea typeface="+mn-ea"/>
                <a:cs typeface="+mn-cs"/>
              </a:rPr>
              <a:t>Highlights from the previous Heritage Plan </a:t>
            </a:r>
            <a:endParaRPr lang="en-US" dirty="0"/>
          </a:p>
        </p:txBody>
      </p:sp>
      <p:sp>
        <p:nvSpPr>
          <p:cNvPr id="3" name="Text Placeholder 2">
            <a:extLst>
              <a:ext uri="{FF2B5EF4-FFF2-40B4-BE49-F238E27FC236}">
                <a16:creationId xmlns:a16="http://schemas.microsoft.com/office/drawing/2014/main" id="{75EBCBE7-76A4-BAA7-4061-1544ABAB21E5}"/>
              </a:ext>
            </a:extLst>
          </p:cNvPr>
          <p:cNvSpPr>
            <a:spLocks noGrp="1"/>
          </p:cNvSpPr>
          <p:nvPr>
            <p:ph type="body" sz="quarter" idx="10"/>
          </p:nvPr>
        </p:nvSpPr>
        <p:spPr/>
        <p:txBody>
          <a:bodyPr>
            <a:normAutofit/>
          </a:bodyPr>
          <a:lstStyle/>
          <a:p>
            <a:r>
              <a:rPr lang="en-US" sz="25800" dirty="0"/>
              <a:t>03</a:t>
            </a:r>
          </a:p>
        </p:txBody>
      </p:sp>
      <p:sp>
        <p:nvSpPr>
          <p:cNvPr id="7" name="Text Placeholder 2">
            <a:extLst>
              <a:ext uri="{FF2B5EF4-FFF2-40B4-BE49-F238E27FC236}">
                <a16:creationId xmlns:a16="http://schemas.microsoft.com/office/drawing/2014/main" id="{C3E7AABA-EF9C-6D75-B3EB-6D8369AABC9F}"/>
              </a:ext>
            </a:extLst>
          </p:cNvPr>
          <p:cNvSpPr txBox="1">
            <a:spLocks/>
          </p:cNvSpPr>
          <p:nvPr/>
        </p:nvSpPr>
        <p:spPr>
          <a:xfrm>
            <a:off x="4056900" y="6180316"/>
            <a:ext cx="4438181" cy="343670"/>
          </a:xfrm>
          <a:prstGeom prst="rect">
            <a:avLst/>
          </a:prstGeom>
        </p:spPr>
        <p:txBody>
          <a:bodyPr vert="horz" lIns="0" tIns="0" rIns="0" bIns="0" rtlCol="0" anchor="b">
            <a:normAutofit/>
          </a:bodyPr>
          <a:lstStyle>
            <a:lvl1pPr marL="0" algn="ctr">
              <a:defRPr sz="1698">
                <a:solidFill>
                  <a:schemeClr val="bg1"/>
                </a:solidFill>
                <a:latin typeface="+mn-lt"/>
                <a:ea typeface="+mn-ea"/>
                <a:cs typeface="Arial" panose="020B0604020202020204" pitchFamily="34" charset="0"/>
              </a:defRPr>
            </a:lvl1pPr>
            <a:lvl2pPr marL="277246" algn="ctr">
              <a:defRPr sz="1450">
                <a:solidFill>
                  <a:schemeClr val="bg1"/>
                </a:solidFill>
                <a:latin typeface="Arial" panose="020B0604020202020204" pitchFamily="34" charset="0"/>
                <a:ea typeface="+mn-ea"/>
                <a:cs typeface="Arial" panose="020B0604020202020204" pitchFamily="34" charset="0"/>
              </a:defRPr>
            </a:lvl2pPr>
            <a:lvl3pPr marL="554492" algn="ctr">
              <a:defRPr sz="1450">
                <a:solidFill>
                  <a:schemeClr val="bg1"/>
                </a:solidFill>
                <a:latin typeface="Arial" panose="020B0604020202020204" pitchFamily="34" charset="0"/>
                <a:ea typeface="+mn-ea"/>
                <a:cs typeface="Arial" panose="020B0604020202020204" pitchFamily="34" charset="0"/>
              </a:defRPr>
            </a:lvl3pPr>
            <a:lvl4pPr marL="831738" algn="ctr">
              <a:defRPr sz="1450">
                <a:solidFill>
                  <a:schemeClr val="bg1"/>
                </a:solidFill>
                <a:latin typeface="Arial" panose="020B0604020202020204" pitchFamily="34" charset="0"/>
                <a:ea typeface="+mn-ea"/>
                <a:cs typeface="Arial" panose="020B0604020202020204" pitchFamily="34" charset="0"/>
              </a:defRPr>
            </a:lvl4pPr>
            <a:lvl5pPr marL="1108984" algn="ctr">
              <a:defRPr sz="1450">
                <a:solidFill>
                  <a:schemeClr val="bg1"/>
                </a:solidFill>
                <a:latin typeface="Arial" panose="020B0604020202020204" pitchFamily="34" charset="0"/>
                <a:ea typeface="+mn-ea"/>
                <a:cs typeface="Arial" panose="020B0604020202020204" pitchFamily="34" charset="0"/>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a:lstStyle>
          <a:p>
            <a:r>
              <a:rPr lang="en-US" sz="1400" b="1" dirty="0"/>
              <a:t>Heritage Plan Update, LUPT SPC, May 2025</a:t>
            </a:r>
          </a:p>
        </p:txBody>
      </p:sp>
    </p:spTree>
    <p:extLst>
      <p:ext uri="{BB962C8B-B14F-4D97-AF65-F5344CB8AC3E}">
        <p14:creationId xmlns:p14="http://schemas.microsoft.com/office/powerpoint/2010/main" val="33036862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E89908-4D9F-7616-7D27-169E4C7DDFC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CDEBCF1-44D4-8EAF-5EA9-79FD0ADED43C}"/>
              </a:ext>
            </a:extLst>
          </p:cNvPr>
          <p:cNvSpPr>
            <a:spLocks noGrp="1"/>
          </p:cNvSpPr>
          <p:nvPr>
            <p:ph type="body" sz="quarter" idx="11"/>
          </p:nvPr>
        </p:nvSpPr>
        <p:spPr/>
        <p:txBody>
          <a:bodyPr>
            <a:normAutofit/>
          </a:bodyPr>
          <a:lstStyle/>
          <a:p>
            <a:r>
              <a:rPr lang="en-US" sz="1400" dirty="0"/>
              <a:t>Heritage Plan Update, LUPT SPC, May 2025</a:t>
            </a:r>
          </a:p>
        </p:txBody>
      </p:sp>
      <p:sp>
        <p:nvSpPr>
          <p:cNvPr id="4" name="TextBox 3">
            <a:extLst>
              <a:ext uri="{FF2B5EF4-FFF2-40B4-BE49-F238E27FC236}">
                <a16:creationId xmlns:a16="http://schemas.microsoft.com/office/drawing/2014/main" id="{5D9C7811-2758-BAAE-0025-8FA1BB0DA6BF}"/>
              </a:ext>
            </a:extLst>
          </p:cNvPr>
          <p:cNvSpPr txBox="1"/>
          <p:nvPr/>
        </p:nvSpPr>
        <p:spPr>
          <a:xfrm>
            <a:off x="196860" y="286717"/>
            <a:ext cx="8118231" cy="426848"/>
          </a:xfrm>
          <a:prstGeom prst="rect">
            <a:avLst/>
          </a:prstGeom>
          <a:noFill/>
        </p:spPr>
        <p:txBody>
          <a:bodyPr wrap="square" rtlCol="0">
            <a:spAutoFit/>
          </a:bodyPr>
          <a:lstStyle/>
          <a:p>
            <a:pPr marR="0" lvl="0" algn="l" defTabSz="914400" rtl="0" eaLnBrk="1" fontAlgn="auto" latinLnBrk="0" hangingPunct="1">
              <a:lnSpc>
                <a:spcPct val="90000"/>
              </a:lnSpc>
              <a:spcBef>
                <a:spcPts val="0"/>
              </a:spcBef>
              <a:spcAft>
                <a:spcPts val="600"/>
              </a:spcAft>
              <a:buClrTx/>
              <a:buSzTx/>
              <a:tabLst/>
              <a:defRPr/>
            </a:pPr>
            <a:r>
              <a:rPr kumimoji="0" lang="en-US" sz="2400" b="1" i="0" u="none" strike="noStrike" kern="1200" cap="none" spc="0" normalizeH="0" baseline="0" noProof="0" dirty="0">
                <a:ln>
                  <a:noFill/>
                </a:ln>
                <a:solidFill>
                  <a:srgbClr val="7AD750"/>
                </a:solidFill>
                <a:effectLst/>
                <a:uLnTx/>
                <a:uFillTx/>
                <a:latin typeface="Aptos" panose="02110004020202020204"/>
                <a:ea typeface="+mn-ea"/>
                <a:cs typeface="+mn-cs"/>
              </a:rPr>
              <a:t>Highlights from the previous Heritage Plan </a:t>
            </a:r>
          </a:p>
        </p:txBody>
      </p:sp>
      <p:pic>
        <p:nvPicPr>
          <p:cNvPr id="5" name="Picture 4">
            <a:extLst>
              <a:ext uri="{FF2B5EF4-FFF2-40B4-BE49-F238E27FC236}">
                <a16:creationId xmlns:a16="http://schemas.microsoft.com/office/drawing/2014/main" id="{B3A7B325-8841-F48D-93B8-1CECE32A40A0}"/>
              </a:ext>
            </a:extLst>
          </p:cNvPr>
          <p:cNvPicPr>
            <a:picLocks noChangeAspect="1"/>
          </p:cNvPicPr>
          <p:nvPr/>
        </p:nvPicPr>
        <p:blipFill>
          <a:blip r:embed="rId2"/>
          <a:stretch>
            <a:fillRect/>
          </a:stretch>
        </p:blipFill>
        <p:spPr>
          <a:xfrm>
            <a:off x="196860" y="1030415"/>
            <a:ext cx="7118340" cy="4954650"/>
          </a:xfrm>
          <a:prstGeom prst="rect">
            <a:avLst/>
          </a:prstGeom>
        </p:spPr>
      </p:pic>
      <p:sp>
        <p:nvSpPr>
          <p:cNvPr id="6" name="TextBox 5">
            <a:extLst>
              <a:ext uri="{FF2B5EF4-FFF2-40B4-BE49-F238E27FC236}">
                <a16:creationId xmlns:a16="http://schemas.microsoft.com/office/drawing/2014/main" id="{25878283-FA3F-6B28-1BE1-6D8D6EB22A52}"/>
              </a:ext>
            </a:extLst>
          </p:cNvPr>
          <p:cNvSpPr txBox="1"/>
          <p:nvPr/>
        </p:nvSpPr>
        <p:spPr>
          <a:xfrm>
            <a:off x="8001000" y="2362200"/>
            <a:ext cx="3556279" cy="1915974"/>
          </a:xfrm>
          <a:prstGeom prst="rect">
            <a:avLst/>
          </a:prstGeom>
          <a:noFill/>
        </p:spPr>
        <p:txBody>
          <a:bodyPr wrap="square">
            <a:spAutoFit/>
          </a:bodyPr>
          <a:lstStyle/>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a:p>
            <a:pPr marL="342900" marR="0" lvl="0" indent="-3429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prstClr val="white"/>
                </a:solidFill>
                <a:effectLst/>
                <a:uLnTx/>
                <a:uFillTx/>
                <a:latin typeface="Aptos" panose="02110004020202020204"/>
                <a:ea typeface="+mn-ea"/>
                <a:cs typeface="+mn-cs"/>
              </a:rPr>
              <a:t>Highlights from the implementation of the existing  County Heritage Plan that have expanded our knowledge of South Dublin County’s rich heritage</a:t>
            </a:r>
          </a:p>
        </p:txBody>
      </p:sp>
    </p:spTree>
    <p:extLst>
      <p:ext uri="{BB962C8B-B14F-4D97-AF65-F5344CB8AC3E}">
        <p14:creationId xmlns:p14="http://schemas.microsoft.com/office/powerpoint/2010/main" val="3604975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8C1744-199B-071B-9E03-B1365E7C8F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94A350-C536-21E1-F51B-507DD35C9F05}"/>
              </a:ext>
            </a:extLst>
          </p:cNvPr>
          <p:cNvSpPr>
            <a:spLocks noGrp="1"/>
          </p:cNvSpPr>
          <p:nvPr>
            <p:ph type="title"/>
          </p:nvPr>
        </p:nvSpPr>
        <p:spPr>
          <a:xfrm>
            <a:off x="689314" y="677684"/>
            <a:ext cx="7206886" cy="2751316"/>
          </a:xfrm>
        </p:spPr>
        <p:txBody>
          <a:bodyPr/>
          <a:lstStyle/>
          <a:p>
            <a:r>
              <a:rPr lang="en-GB" sz="5400" b="1" dirty="0">
                <a:latin typeface="Aptos" panose="020B0004020202020204" pitchFamily="34" charset="0"/>
                <a:ea typeface="Calibri" panose="020F0502020204030204" pitchFamily="34" charset="0"/>
                <a:cs typeface="Calibri" panose="020F0502020204030204" pitchFamily="34" charset="0"/>
              </a:rPr>
              <a:t>SDCC’s Key Heritage values</a:t>
            </a:r>
            <a:endParaRPr lang="en-US" dirty="0"/>
          </a:p>
        </p:txBody>
      </p:sp>
      <p:sp>
        <p:nvSpPr>
          <p:cNvPr id="3" name="Text Placeholder 2">
            <a:extLst>
              <a:ext uri="{FF2B5EF4-FFF2-40B4-BE49-F238E27FC236}">
                <a16:creationId xmlns:a16="http://schemas.microsoft.com/office/drawing/2014/main" id="{EAA08D9F-346E-7AC5-F8A6-09E6E16F7CC4}"/>
              </a:ext>
            </a:extLst>
          </p:cNvPr>
          <p:cNvSpPr>
            <a:spLocks noGrp="1"/>
          </p:cNvSpPr>
          <p:nvPr>
            <p:ph type="body" sz="quarter" idx="10"/>
          </p:nvPr>
        </p:nvSpPr>
        <p:spPr/>
        <p:txBody>
          <a:bodyPr>
            <a:normAutofit/>
          </a:bodyPr>
          <a:lstStyle/>
          <a:p>
            <a:r>
              <a:rPr lang="en-US" sz="25800" dirty="0"/>
              <a:t>04</a:t>
            </a:r>
          </a:p>
        </p:txBody>
      </p:sp>
      <p:sp>
        <p:nvSpPr>
          <p:cNvPr id="7" name="Text Placeholder 2">
            <a:extLst>
              <a:ext uri="{FF2B5EF4-FFF2-40B4-BE49-F238E27FC236}">
                <a16:creationId xmlns:a16="http://schemas.microsoft.com/office/drawing/2014/main" id="{6C20F25D-8173-985B-9E36-0FE3BB8B7485}"/>
              </a:ext>
            </a:extLst>
          </p:cNvPr>
          <p:cNvSpPr txBox="1">
            <a:spLocks/>
          </p:cNvSpPr>
          <p:nvPr/>
        </p:nvSpPr>
        <p:spPr>
          <a:xfrm>
            <a:off x="4056900" y="6180316"/>
            <a:ext cx="4438181" cy="343670"/>
          </a:xfrm>
          <a:prstGeom prst="rect">
            <a:avLst/>
          </a:prstGeom>
        </p:spPr>
        <p:txBody>
          <a:bodyPr vert="horz" lIns="0" tIns="0" rIns="0" bIns="0" rtlCol="0" anchor="b">
            <a:normAutofit/>
          </a:bodyPr>
          <a:lstStyle>
            <a:lvl1pPr marL="0" algn="ctr">
              <a:defRPr sz="1698">
                <a:solidFill>
                  <a:schemeClr val="bg1"/>
                </a:solidFill>
                <a:latin typeface="+mn-lt"/>
                <a:ea typeface="+mn-ea"/>
                <a:cs typeface="Arial" panose="020B0604020202020204" pitchFamily="34" charset="0"/>
              </a:defRPr>
            </a:lvl1pPr>
            <a:lvl2pPr marL="277246" algn="ctr">
              <a:defRPr sz="1450">
                <a:solidFill>
                  <a:schemeClr val="bg1"/>
                </a:solidFill>
                <a:latin typeface="Arial" panose="020B0604020202020204" pitchFamily="34" charset="0"/>
                <a:ea typeface="+mn-ea"/>
                <a:cs typeface="Arial" panose="020B0604020202020204" pitchFamily="34" charset="0"/>
              </a:defRPr>
            </a:lvl2pPr>
            <a:lvl3pPr marL="554492" algn="ctr">
              <a:defRPr sz="1450">
                <a:solidFill>
                  <a:schemeClr val="bg1"/>
                </a:solidFill>
                <a:latin typeface="Arial" panose="020B0604020202020204" pitchFamily="34" charset="0"/>
                <a:ea typeface="+mn-ea"/>
                <a:cs typeface="Arial" panose="020B0604020202020204" pitchFamily="34" charset="0"/>
              </a:defRPr>
            </a:lvl3pPr>
            <a:lvl4pPr marL="831738" algn="ctr">
              <a:defRPr sz="1450">
                <a:solidFill>
                  <a:schemeClr val="bg1"/>
                </a:solidFill>
                <a:latin typeface="Arial" panose="020B0604020202020204" pitchFamily="34" charset="0"/>
                <a:ea typeface="+mn-ea"/>
                <a:cs typeface="Arial" panose="020B0604020202020204" pitchFamily="34" charset="0"/>
              </a:defRPr>
            </a:lvl4pPr>
            <a:lvl5pPr marL="1108984" algn="ctr">
              <a:defRPr sz="1450">
                <a:solidFill>
                  <a:schemeClr val="bg1"/>
                </a:solidFill>
                <a:latin typeface="Arial" panose="020B0604020202020204" pitchFamily="34" charset="0"/>
                <a:ea typeface="+mn-ea"/>
                <a:cs typeface="Arial" panose="020B0604020202020204" pitchFamily="34" charset="0"/>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a:lstStyle>
          <a:p>
            <a:r>
              <a:rPr lang="en-US" sz="1400" b="1" dirty="0"/>
              <a:t>Heritage Plan Update, LUPT SPC, May 2025</a:t>
            </a:r>
          </a:p>
        </p:txBody>
      </p:sp>
    </p:spTree>
    <p:extLst>
      <p:ext uri="{BB962C8B-B14F-4D97-AF65-F5344CB8AC3E}">
        <p14:creationId xmlns:p14="http://schemas.microsoft.com/office/powerpoint/2010/main" val="1055818372"/>
      </p:ext>
    </p:extLst>
  </p:cSld>
  <p:clrMapOvr>
    <a:masterClrMapping/>
  </p:clrMapOvr>
</p:sld>
</file>

<file path=ppt/theme/theme1.xml><?xml version="1.0" encoding="utf-8"?>
<a:theme xmlns:a="http://schemas.openxmlformats.org/drawingml/2006/main" name="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LUPT SPC May 2025, Heritage Plan Update.potx" id="{F69E7FF1-34E2-43F7-8C67-D89E8DD367C4}" vid="{6F049A89-9DBC-40E5-A6E2-8D5975EEC9F4}"/>
    </a:ext>
  </a:extLst>
</a:theme>
</file>

<file path=ppt/theme/theme2.xml><?xml version="1.0" encoding="utf-8"?>
<a:theme xmlns:a="http://schemas.openxmlformats.org/drawingml/2006/main" name="1_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DCC_presentation_template Updated.potx" id="{809AE0C1-FB5C-4E8E-BCFD-4BFD462B0860}" vid="{0323FABC-5CF3-46D9-93D9-E0827CAEE19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LUPT SPC May 2025, Heritage Plan Update</Template>
  <TotalTime>10</TotalTime>
  <Words>1154</Words>
  <Application>Microsoft Office PowerPoint</Application>
  <PresentationFormat>Widescreen</PresentationFormat>
  <Paragraphs>115</Paragraphs>
  <Slides>15</Slides>
  <Notes>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15</vt:i4>
      </vt:variant>
    </vt:vector>
  </HeadingPairs>
  <TitlesOfParts>
    <vt:vector size="23" baseType="lpstr">
      <vt:lpstr>Aptos</vt:lpstr>
      <vt:lpstr>Arial</vt:lpstr>
      <vt:lpstr>Calibri</vt:lpstr>
      <vt:lpstr>Courier New</vt:lpstr>
      <vt:lpstr>SDCC</vt:lpstr>
      <vt:lpstr>Wingdings</vt:lpstr>
      <vt:lpstr>SDCC Master</vt:lpstr>
      <vt:lpstr>1_SDCC Master</vt:lpstr>
      <vt:lpstr>County Heritage Plan Review  Update</vt:lpstr>
      <vt:lpstr>PowerPoint Presentation</vt:lpstr>
      <vt:lpstr>Introduction to the Plan</vt:lpstr>
      <vt:lpstr>PowerPoint Presentation</vt:lpstr>
      <vt:lpstr>Policy context for the Heritage Plan </vt:lpstr>
      <vt:lpstr>PowerPoint Presentation</vt:lpstr>
      <vt:lpstr>Highlights from the previous Heritage Plan </vt:lpstr>
      <vt:lpstr>PowerPoint Presentation</vt:lpstr>
      <vt:lpstr>SDCC’s Key Heritage values</vt:lpstr>
      <vt:lpstr>PowerPoint Presentation</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Rosaleen Dwyer</dc:creator>
  <cp:lastModifiedBy>Rosaleen Dwyer</cp:lastModifiedBy>
  <cp:revision>1</cp:revision>
  <dcterms:created xsi:type="dcterms:W3CDTF">2025-05-27T15:27:45Z</dcterms:created>
  <dcterms:modified xsi:type="dcterms:W3CDTF">2025-05-27T15:39:08Z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2025-05-09T00:00:00Z</vt:filetime>
  </property>
  <property fmtid="{D5CDD505-2E9C-101B-9397-08002B2CF9AE}" pid="3" name="Creator">
    <vt:lpwstr>Adobe Illustrator 29.4 (Macintosh)</vt:lpwstr>
  </property>
  <property fmtid="{D5CDD505-2E9C-101B-9397-08002B2CF9AE}" pid="4" name="LastSaved">
    <vt:filetime>2025-05-09T00:00:00Z</vt:filetime>
  </property>
  <property fmtid="{D5CDD505-2E9C-101B-9397-08002B2CF9AE}" pid="5" name="Producer">
    <vt:lpwstr>Adobe PDF library 17.00</vt:lpwstr>
  </property>
</Properties>
</file>