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345" r:id="rId3"/>
    <p:sldId id="346" r:id="rId4"/>
    <p:sldId id="347" r:id="rId5"/>
    <p:sldId id="328" r:id="rId6"/>
  </p:sldIdLst>
  <p:sldSz cx="12192000" cy="6858000"/>
  <p:notesSz cx="10234613" cy="71040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1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4045"/>
    <a:srgbClr val="51626F"/>
    <a:srgbClr val="354049"/>
    <a:srgbClr val="ED7D31"/>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0102" autoAdjust="0"/>
  </p:normalViewPr>
  <p:slideViewPr>
    <p:cSldViewPr snapToGrid="0" showGuides="1">
      <p:cViewPr varScale="1">
        <p:scale>
          <a:sx n="100" d="100"/>
          <a:sy n="100" d="100"/>
        </p:scale>
        <p:origin x="672" y="72"/>
      </p:cViewPr>
      <p:guideLst>
        <p:guide orient="horz" pos="191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sdublincoco-my.sharepoint.com/personal/ciandoyle_sdublincoco_ie/Documents/Documents/Q%203,4,5,7%20wip%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dublincoco-my.sharepoint.com/personal/ciandoyle_sdublincoco_ie/Documents/Documents/Q6.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dublincoco-my.sharepoint.com/personal/ciandoyle_sdublincoco_ie/Documents/Documents/Q%203,4,5,7%20wip%20.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IE"/>
              <a:t>5. Do you support the alterations to the proposed Lucan Road Boardwalk (including reducing tree removal and overall cost)?</a:t>
            </a: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9B5-40DB-AF2A-028F55ADBED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9B5-40DB-AF2A-028F55ADBEDD}"/>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Sheet1!$E$4:$E$5</c:f>
              <c:strCache>
                <c:ptCount val="2"/>
                <c:pt idx="0">
                  <c:v>Yes</c:v>
                </c:pt>
                <c:pt idx="1">
                  <c:v>No, keep the approved Part 8 design</c:v>
                </c:pt>
              </c:strCache>
            </c:strRef>
          </c:cat>
          <c:val>
            <c:numRef>
              <c:f>Sheet1!$G$4:$G$5</c:f>
              <c:numCache>
                <c:formatCode>General</c:formatCode>
                <c:ptCount val="2"/>
                <c:pt idx="0">
                  <c:v>96</c:v>
                </c:pt>
                <c:pt idx="1">
                  <c:v>39</c:v>
                </c:pt>
              </c:numCache>
            </c:numRef>
          </c:val>
          <c:extLst>
            <c:ext xmlns:c16="http://schemas.microsoft.com/office/drawing/2014/chart" uri="{C3380CC4-5D6E-409C-BE32-E72D297353CC}">
              <c16:uniqueId val="{00000004-69B5-40DB-AF2A-028F55ADBEDD}"/>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IE"/>
              <a:t>6. If Yes, which was the main reason?</a:t>
            </a: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787-4469-9D84-E07D156486E6}"/>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787-4469-9D84-E07D156486E6}"/>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3787-4469-9D84-E07D156486E6}"/>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3787-4469-9D84-E07D156486E6}"/>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3787-4469-9D84-E07D156486E6}"/>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Sheet1!$H$3:$H$7</c:f>
              <c:strCache>
                <c:ptCount val="5"/>
                <c:pt idx="0">
                  <c:v>Reducing the environmental impact (tree removal)</c:v>
                </c:pt>
                <c:pt idx="1">
                  <c:v>Reducing Cost</c:v>
                </c:pt>
                <c:pt idx="2">
                  <c:v>Reducing potential traffic impact</c:v>
                </c:pt>
                <c:pt idx="3">
                  <c:v>All of the above</c:v>
                </c:pt>
                <c:pt idx="4">
                  <c:v>Did not answer</c:v>
                </c:pt>
              </c:strCache>
            </c:strRef>
          </c:cat>
          <c:val>
            <c:numRef>
              <c:f>Sheet1!$I$3:$I$7</c:f>
              <c:numCache>
                <c:formatCode>General</c:formatCode>
                <c:ptCount val="5"/>
                <c:pt idx="0">
                  <c:v>60</c:v>
                </c:pt>
                <c:pt idx="1">
                  <c:v>10</c:v>
                </c:pt>
                <c:pt idx="2">
                  <c:v>13</c:v>
                </c:pt>
                <c:pt idx="3">
                  <c:v>46</c:v>
                </c:pt>
                <c:pt idx="4">
                  <c:v>35</c:v>
                </c:pt>
              </c:numCache>
            </c:numRef>
          </c:val>
          <c:extLst>
            <c:ext xmlns:c16="http://schemas.microsoft.com/office/drawing/2014/chart" uri="{C3380CC4-5D6E-409C-BE32-E72D297353CC}">
              <c16:uniqueId val="{0000000A-3787-4469-9D84-E07D156486E6}"/>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IE"/>
              <a:t>7. Reallocation</a:t>
            </a:r>
            <a:r>
              <a:rPr lang="en-IE" baseline="0"/>
              <a:t> of parking spots</a:t>
            </a:r>
            <a:endParaRPr lang="en-IE"/>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IE"/>
        </a:p>
      </c:txPr>
    </c:title>
    <c:autoTitleDeleted val="0"/>
    <c:plotArea>
      <c:layout>
        <c:manualLayout>
          <c:layoutTarget val="inner"/>
          <c:xMode val="edge"/>
          <c:yMode val="edge"/>
          <c:x val="0.2144513514216474"/>
          <c:y val="0.41549102021875967"/>
          <c:w val="0.48205421066142257"/>
          <c:h val="0.54855433770751449"/>
        </c:manualLayout>
      </c:layout>
      <c:pieChart>
        <c:varyColors val="1"/>
        <c:ser>
          <c:idx val="0"/>
          <c:order val="0"/>
          <c:dPt>
            <c:idx val="0"/>
            <c:bubble3D val="0"/>
            <c:explosion val="2"/>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EBC-4029-B6C4-0C321BA8003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EBC-4029-B6C4-0C321BA8003A}"/>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Sheet1!$H$4:$H$5</c:f>
              <c:strCache>
                <c:ptCount val="2"/>
                <c:pt idx="0">
                  <c:v>The removal of 8 parking spaces on Lucan Road near the Bus Stop (Stop ID: 3372)</c:v>
                </c:pt>
                <c:pt idx="1">
                  <c:v>The relocation of 8 parking spaces from Lucan Road near the Bus Stop (Stop ID: 3372) to Sarsfield Park by extending the parking bays on Sarsfield Park (53.358322, -6.444975)</c:v>
                </c:pt>
              </c:strCache>
            </c:strRef>
          </c:cat>
          <c:val>
            <c:numRef>
              <c:f>Sheet1!$I$4:$I$5</c:f>
              <c:numCache>
                <c:formatCode>General</c:formatCode>
                <c:ptCount val="2"/>
                <c:pt idx="0">
                  <c:v>70</c:v>
                </c:pt>
                <c:pt idx="1">
                  <c:v>65</c:v>
                </c:pt>
              </c:numCache>
            </c:numRef>
          </c:val>
          <c:extLst>
            <c:ext xmlns:c16="http://schemas.microsoft.com/office/drawing/2014/chart" uri="{C3380CC4-5D6E-409C-BE32-E72D297353CC}">
              <c16:uniqueId val="{00000004-9EBC-4029-B6C4-0C321BA8003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434999" cy="356437"/>
          </a:xfrm>
          <a:prstGeom prst="rect">
            <a:avLst/>
          </a:prstGeom>
        </p:spPr>
        <p:txBody>
          <a:bodyPr vert="horz" lIns="94633" tIns="47316" rIns="94633" bIns="47316" rtlCol="0"/>
          <a:lstStyle>
            <a:lvl1pPr algn="l">
              <a:defRPr sz="1200"/>
            </a:lvl1pPr>
          </a:lstStyle>
          <a:p>
            <a:endParaRPr lang="en-IE" dirty="0"/>
          </a:p>
        </p:txBody>
      </p:sp>
      <p:sp>
        <p:nvSpPr>
          <p:cNvPr id="3" name="Date Placeholder 2"/>
          <p:cNvSpPr>
            <a:spLocks noGrp="1"/>
          </p:cNvSpPr>
          <p:nvPr>
            <p:ph type="dt" idx="1"/>
          </p:nvPr>
        </p:nvSpPr>
        <p:spPr>
          <a:xfrm>
            <a:off x="5797248" y="1"/>
            <a:ext cx="4434999" cy="356437"/>
          </a:xfrm>
          <a:prstGeom prst="rect">
            <a:avLst/>
          </a:prstGeom>
        </p:spPr>
        <p:txBody>
          <a:bodyPr vert="horz" lIns="94633" tIns="47316" rIns="94633" bIns="47316" rtlCol="0"/>
          <a:lstStyle>
            <a:lvl1pPr algn="r">
              <a:defRPr sz="1200"/>
            </a:lvl1pPr>
          </a:lstStyle>
          <a:p>
            <a:fld id="{2A5B73C8-3A4A-4A24-854A-925A3458468C}" type="datetimeFigureOut">
              <a:rPr lang="en-IE" smtClean="0"/>
              <a:t>27/05/2025</a:t>
            </a:fld>
            <a:endParaRPr lang="en-IE" dirty="0"/>
          </a:p>
        </p:txBody>
      </p:sp>
      <p:sp>
        <p:nvSpPr>
          <p:cNvPr id="4" name="Slide Image Placeholder 3"/>
          <p:cNvSpPr>
            <a:spLocks noGrp="1" noRot="1" noChangeAspect="1"/>
          </p:cNvSpPr>
          <p:nvPr>
            <p:ph type="sldImg" idx="2"/>
          </p:nvPr>
        </p:nvSpPr>
        <p:spPr>
          <a:xfrm>
            <a:off x="2986088" y="887413"/>
            <a:ext cx="4262437" cy="2398712"/>
          </a:xfrm>
          <a:prstGeom prst="rect">
            <a:avLst/>
          </a:prstGeom>
          <a:noFill/>
          <a:ln w="12700">
            <a:solidFill>
              <a:prstClr val="black"/>
            </a:solidFill>
          </a:ln>
        </p:spPr>
        <p:txBody>
          <a:bodyPr vert="horz" lIns="94633" tIns="47316" rIns="94633" bIns="47316" rtlCol="0" anchor="ctr"/>
          <a:lstStyle/>
          <a:p>
            <a:endParaRPr lang="en-IE" dirty="0"/>
          </a:p>
        </p:txBody>
      </p:sp>
      <p:sp>
        <p:nvSpPr>
          <p:cNvPr id="5" name="Notes Placeholder 4"/>
          <p:cNvSpPr>
            <a:spLocks noGrp="1"/>
          </p:cNvSpPr>
          <p:nvPr>
            <p:ph type="body" sz="quarter" idx="3"/>
          </p:nvPr>
        </p:nvSpPr>
        <p:spPr>
          <a:xfrm>
            <a:off x="1023463" y="3418831"/>
            <a:ext cx="8187689" cy="2797226"/>
          </a:xfrm>
          <a:prstGeom prst="rect">
            <a:avLst/>
          </a:prstGeom>
        </p:spPr>
        <p:txBody>
          <a:bodyPr vert="horz" lIns="94633" tIns="47316" rIns="94633" bIns="473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2" y="6747628"/>
            <a:ext cx="4434999" cy="356435"/>
          </a:xfrm>
          <a:prstGeom prst="rect">
            <a:avLst/>
          </a:prstGeom>
        </p:spPr>
        <p:txBody>
          <a:bodyPr vert="horz" lIns="94633" tIns="47316" rIns="94633" bIns="47316" rtlCol="0" anchor="b"/>
          <a:lstStyle>
            <a:lvl1pPr algn="l">
              <a:defRPr sz="1200"/>
            </a:lvl1pPr>
          </a:lstStyle>
          <a:p>
            <a:endParaRPr lang="en-IE" dirty="0"/>
          </a:p>
        </p:txBody>
      </p:sp>
      <p:sp>
        <p:nvSpPr>
          <p:cNvPr id="7" name="Slide Number Placeholder 6"/>
          <p:cNvSpPr>
            <a:spLocks noGrp="1"/>
          </p:cNvSpPr>
          <p:nvPr>
            <p:ph type="sldNum" sz="quarter" idx="5"/>
          </p:nvPr>
        </p:nvSpPr>
        <p:spPr>
          <a:xfrm>
            <a:off x="5797248" y="6747628"/>
            <a:ext cx="4434999" cy="356435"/>
          </a:xfrm>
          <a:prstGeom prst="rect">
            <a:avLst/>
          </a:prstGeom>
        </p:spPr>
        <p:txBody>
          <a:bodyPr vert="horz" lIns="94633" tIns="47316" rIns="94633" bIns="47316" rtlCol="0" anchor="b"/>
          <a:lstStyle>
            <a:lvl1pPr algn="r">
              <a:defRPr sz="1200"/>
            </a:lvl1pPr>
          </a:lstStyle>
          <a:p>
            <a:fld id="{EA22FE67-3710-465C-9070-36495C2FCC3B}" type="slidenum">
              <a:rPr lang="en-IE" smtClean="0"/>
              <a:t>‹#›</a:t>
            </a:fld>
            <a:endParaRPr lang="en-IE" dirty="0"/>
          </a:p>
        </p:txBody>
      </p:sp>
    </p:spTree>
    <p:extLst>
      <p:ext uri="{BB962C8B-B14F-4D97-AF65-F5344CB8AC3E}">
        <p14:creationId xmlns:p14="http://schemas.microsoft.com/office/powerpoint/2010/main" val="1406659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ea typeface="Calibri" panose="020F0502020204030204" pitchFamily="34" charset="0"/>
                <a:cs typeface="Times New Roman" panose="02020603050405020304" pitchFamily="18" charset="0"/>
              </a:rPr>
              <a:t>A report was written, this presentation is a summary of the items </a:t>
            </a:r>
            <a:r>
              <a:rPr lang="en-IE" sz="1200" dirty="0" err="1">
                <a:ea typeface="Calibri" panose="020F0502020204030204" pitchFamily="34" charset="0"/>
                <a:cs typeface="Times New Roman" panose="02020603050405020304" pitchFamily="18" charset="0"/>
              </a:rPr>
              <a:t>avaliblie</a:t>
            </a:r>
            <a:endParaRPr lang="en-IE" sz="1200" dirty="0">
              <a:effectLst/>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EA22FE67-3710-465C-9070-36495C2FCC3B}" type="slidenum">
              <a:rPr lang="en-IE" smtClean="0"/>
              <a:t>2</a:t>
            </a:fld>
            <a:endParaRPr lang="en-IE" dirty="0"/>
          </a:p>
        </p:txBody>
      </p:sp>
    </p:spTree>
    <p:extLst>
      <p:ext uri="{BB962C8B-B14F-4D97-AF65-F5344CB8AC3E}">
        <p14:creationId xmlns:p14="http://schemas.microsoft.com/office/powerpoint/2010/main" val="2356766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majority respondent reported local Eircode's</a:t>
            </a:r>
            <a:endParaRPr lang="en-IE" dirty="0"/>
          </a:p>
        </p:txBody>
      </p:sp>
      <p:sp>
        <p:nvSpPr>
          <p:cNvPr id="4" name="Slide Number Placeholder 3"/>
          <p:cNvSpPr>
            <a:spLocks noGrp="1"/>
          </p:cNvSpPr>
          <p:nvPr>
            <p:ph type="sldNum" sz="quarter" idx="5"/>
          </p:nvPr>
        </p:nvSpPr>
        <p:spPr/>
        <p:txBody>
          <a:bodyPr/>
          <a:lstStyle/>
          <a:p>
            <a:fld id="{EA22FE67-3710-465C-9070-36495C2FCC3B}" type="slidenum">
              <a:rPr lang="en-IE" smtClean="0"/>
              <a:t>3</a:t>
            </a:fld>
            <a:endParaRPr lang="en-IE" dirty="0"/>
          </a:p>
        </p:txBody>
      </p:sp>
    </p:spTree>
    <p:extLst>
      <p:ext uri="{BB962C8B-B14F-4D97-AF65-F5344CB8AC3E}">
        <p14:creationId xmlns:p14="http://schemas.microsoft.com/office/powerpoint/2010/main" val="3170425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18EA2-71DC-8BAB-11C5-C972A89B09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728F79-573D-A759-71BB-D82B69125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A0B670-C0C1-7900-F85A-D674C8745AC2}"/>
              </a:ext>
            </a:extLst>
          </p:cNvPr>
          <p:cNvSpPr>
            <a:spLocks noGrp="1"/>
          </p:cNvSpPr>
          <p:nvPr>
            <p:ph type="body" idx="1"/>
          </p:nvPr>
        </p:nvSpPr>
        <p:spPr/>
        <p:txBody>
          <a:bodyPr/>
          <a:lstStyle/>
          <a:p>
            <a:r>
              <a:rPr lang="en-GB" dirty="0" err="1"/>
              <a:t>Majoirty</a:t>
            </a:r>
            <a:r>
              <a:rPr lang="en-GB" dirty="0"/>
              <a:t> of the submissions did not respond to the premise of the survey</a:t>
            </a:r>
            <a:endParaRPr lang="en-IE" dirty="0"/>
          </a:p>
        </p:txBody>
      </p:sp>
      <p:sp>
        <p:nvSpPr>
          <p:cNvPr id="4" name="Slide Number Placeholder 3">
            <a:extLst>
              <a:ext uri="{FF2B5EF4-FFF2-40B4-BE49-F238E27FC236}">
                <a16:creationId xmlns:a16="http://schemas.microsoft.com/office/drawing/2014/main" id="{D7102AD8-8A46-2510-FF30-6204456D68E2}"/>
              </a:ext>
            </a:extLst>
          </p:cNvPr>
          <p:cNvSpPr>
            <a:spLocks noGrp="1"/>
          </p:cNvSpPr>
          <p:nvPr>
            <p:ph type="sldNum" sz="quarter" idx="5"/>
          </p:nvPr>
        </p:nvSpPr>
        <p:spPr/>
        <p:txBody>
          <a:bodyPr/>
          <a:lstStyle/>
          <a:p>
            <a:fld id="{EA22FE67-3710-465C-9070-36495C2FCC3B}" type="slidenum">
              <a:rPr lang="en-IE" smtClean="0"/>
              <a:t>4</a:t>
            </a:fld>
            <a:endParaRPr lang="en-IE" dirty="0"/>
          </a:p>
        </p:txBody>
      </p:sp>
    </p:spTree>
    <p:extLst>
      <p:ext uri="{BB962C8B-B14F-4D97-AF65-F5344CB8AC3E}">
        <p14:creationId xmlns:p14="http://schemas.microsoft.com/office/powerpoint/2010/main" val="22851300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4C502-3A66-134E-DA86-E6B45B599E0D}"/>
              </a:ext>
            </a:extLst>
          </p:cNvPr>
          <p:cNvSpPr>
            <a:spLocks noGrp="1"/>
          </p:cNvSpPr>
          <p:nvPr>
            <p:ph type="ctrTitle"/>
          </p:nvPr>
        </p:nvSpPr>
        <p:spPr>
          <a:xfrm>
            <a:off x="247650" y="1600199"/>
            <a:ext cx="11648176" cy="1909763"/>
          </a:xfrm>
        </p:spPr>
        <p:txBody>
          <a:bodyPr anchor="t">
            <a:normAutofit/>
          </a:bodyPr>
          <a:lstStyle>
            <a:lvl1pPr algn="l">
              <a:defRPr sz="4800">
                <a:latin typeface="+mj-lt"/>
              </a:defRPr>
            </a:lvl1pPr>
          </a:lstStyle>
          <a:p>
            <a:r>
              <a:rPr lang="en-US" dirty="0"/>
              <a:t>Click to edit Master title style</a:t>
            </a:r>
            <a:endParaRPr lang="en-IE" dirty="0"/>
          </a:p>
        </p:txBody>
      </p:sp>
      <p:sp>
        <p:nvSpPr>
          <p:cNvPr id="3" name="Subtitle 2">
            <a:extLst>
              <a:ext uri="{FF2B5EF4-FFF2-40B4-BE49-F238E27FC236}">
                <a16:creationId xmlns:a16="http://schemas.microsoft.com/office/drawing/2014/main" id="{1C973484-9FBE-95B5-07EA-A76B9442997B}"/>
              </a:ext>
            </a:extLst>
          </p:cNvPr>
          <p:cNvSpPr>
            <a:spLocks noGrp="1"/>
          </p:cNvSpPr>
          <p:nvPr>
            <p:ph type="subTitle" idx="1"/>
          </p:nvPr>
        </p:nvSpPr>
        <p:spPr>
          <a:xfrm>
            <a:off x="247649" y="3602038"/>
            <a:ext cx="1164817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E" dirty="0"/>
          </a:p>
        </p:txBody>
      </p:sp>
      <p:sp>
        <p:nvSpPr>
          <p:cNvPr id="4" name="Date Placeholder 3">
            <a:extLst>
              <a:ext uri="{FF2B5EF4-FFF2-40B4-BE49-F238E27FC236}">
                <a16:creationId xmlns:a16="http://schemas.microsoft.com/office/drawing/2014/main" id="{964ADE8D-CA28-6A55-1210-389D68008C08}"/>
              </a:ext>
            </a:extLst>
          </p:cNvPr>
          <p:cNvSpPr>
            <a:spLocks noGrp="1"/>
          </p:cNvSpPr>
          <p:nvPr>
            <p:ph type="dt" sz="half" idx="10"/>
          </p:nvPr>
        </p:nvSpPr>
        <p:spPr/>
        <p:txBody>
          <a:bodyPr/>
          <a:lstStyle/>
          <a:p>
            <a:fld id="{046A88C9-6C73-45FC-BF67-6621B982BF81}" type="datetimeFigureOut">
              <a:rPr lang="en-IE" smtClean="0"/>
              <a:t>27/05/2025</a:t>
            </a:fld>
            <a:endParaRPr lang="en-IE" dirty="0"/>
          </a:p>
        </p:txBody>
      </p:sp>
      <p:sp>
        <p:nvSpPr>
          <p:cNvPr id="5" name="Footer Placeholder 4">
            <a:extLst>
              <a:ext uri="{FF2B5EF4-FFF2-40B4-BE49-F238E27FC236}">
                <a16:creationId xmlns:a16="http://schemas.microsoft.com/office/drawing/2014/main" id="{3200BF53-5229-0216-48BD-64B3A184813B}"/>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772EE734-8E30-BEF3-6631-441EFD6544D5}"/>
              </a:ext>
            </a:extLst>
          </p:cNvPr>
          <p:cNvSpPr>
            <a:spLocks noGrp="1"/>
          </p:cNvSpPr>
          <p:nvPr>
            <p:ph type="sldNum" sz="quarter" idx="12"/>
          </p:nvPr>
        </p:nvSpPr>
        <p:spPr/>
        <p:txBody>
          <a:bodyPr/>
          <a:lstStyle/>
          <a:p>
            <a:fld id="{6C077C0C-AC29-45D8-8853-CE070FFD43D2}" type="slidenum">
              <a:rPr lang="en-IE" smtClean="0"/>
              <a:t>‹#›</a:t>
            </a:fld>
            <a:endParaRPr lang="en-IE" dirty="0"/>
          </a:p>
        </p:txBody>
      </p:sp>
    </p:spTree>
    <p:extLst>
      <p:ext uri="{BB962C8B-B14F-4D97-AF65-F5344CB8AC3E}">
        <p14:creationId xmlns:p14="http://schemas.microsoft.com/office/powerpoint/2010/main" val="21778662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792A78F-09E1-00FF-7E11-2D8807E4F4B2}"/>
              </a:ext>
            </a:extLst>
          </p:cNvPr>
          <p:cNvSpPr>
            <a:spLocks noGrp="1"/>
          </p:cNvSpPr>
          <p:nvPr>
            <p:ph type="title"/>
          </p:nvPr>
        </p:nvSpPr>
        <p:spPr>
          <a:xfrm>
            <a:off x="257175" y="1159803"/>
            <a:ext cx="11677650" cy="677623"/>
          </a:xfrm>
          <a:prstGeom prst="rect">
            <a:avLst/>
          </a:prstGeom>
        </p:spPr>
        <p:txBody>
          <a:bodyPr vert="horz" lIns="91440" tIns="45720" rIns="91440" bIns="45720" rtlCol="0" anchor="ctr">
            <a:normAutofit/>
          </a:bodyPr>
          <a:lstStyle>
            <a:lvl1pPr>
              <a:defRPr sz="4000"/>
            </a:lvl1pPr>
          </a:lstStyle>
          <a:p>
            <a:r>
              <a:rPr lang="en-US" dirty="0"/>
              <a:t>Click to edit Master title style</a:t>
            </a:r>
            <a:endParaRPr lang="en-IE" dirty="0"/>
          </a:p>
        </p:txBody>
      </p:sp>
      <p:sp>
        <p:nvSpPr>
          <p:cNvPr id="8" name="Text Placeholder 2">
            <a:extLst>
              <a:ext uri="{FF2B5EF4-FFF2-40B4-BE49-F238E27FC236}">
                <a16:creationId xmlns:a16="http://schemas.microsoft.com/office/drawing/2014/main" id="{248DCBDE-6CCF-3AE9-A2E1-380F9994287E}"/>
              </a:ext>
            </a:extLst>
          </p:cNvPr>
          <p:cNvSpPr>
            <a:spLocks noGrp="1"/>
          </p:cNvSpPr>
          <p:nvPr>
            <p:ph idx="1" hasCustomPrompt="1"/>
          </p:nvPr>
        </p:nvSpPr>
        <p:spPr>
          <a:xfrm>
            <a:off x="257175" y="1966823"/>
            <a:ext cx="11677650" cy="4754652"/>
          </a:xfrm>
          <a:prstGeom prst="rect">
            <a:avLst/>
          </a:prstGeom>
        </p:spPr>
        <p:txBody>
          <a:bodyPr vert="horz" lIns="91440" tIns="45720" rIns="91440" bIns="45720" rtlCol="0">
            <a:normAutofit/>
          </a:bodyPr>
          <a:lstStyle>
            <a:lvl1pPr marL="0" indent="0">
              <a:buNone/>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extLst>
      <p:ext uri="{BB962C8B-B14F-4D97-AF65-F5344CB8AC3E}">
        <p14:creationId xmlns:p14="http://schemas.microsoft.com/office/powerpoint/2010/main" val="310406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1FC9D-5F8B-6BAC-E586-2B19C1269638}"/>
              </a:ext>
            </a:extLst>
          </p:cNvPr>
          <p:cNvSpPr>
            <a:spLocks noGrp="1"/>
          </p:cNvSpPr>
          <p:nvPr>
            <p:ph type="title"/>
          </p:nvPr>
        </p:nvSpPr>
        <p:spPr>
          <a:xfrm>
            <a:off x="276225" y="1709738"/>
            <a:ext cx="11658600" cy="2852737"/>
          </a:xfrm>
        </p:spPr>
        <p:txBody>
          <a:bodyPr anchor="b">
            <a:normAutofit/>
          </a:bodyPr>
          <a:lstStyle>
            <a:lvl1pPr>
              <a:defRPr sz="4800"/>
            </a:lvl1pPr>
          </a:lstStyle>
          <a:p>
            <a:r>
              <a:rPr lang="en-US" dirty="0"/>
              <a:t>Click to edit Master title style</a:t>
            </a:r>
            <a:endParaRPr lang="en-IE" dirty="0"/>
          </a:p>
        </p:txBody>
      </p:sp>
      <p:sp>
        <p:nvSpPr>
          <p:cNvPr id="3" name="Text Placeholder 2">
            <a:extLst>
              <a:ext uri="{FF2B5EF4-FFF2-40B4-BE49-F238E27FC236}">
                <a16:creationId xmlns:a16="http://schemas.microsoft.com/office/drawing/2014/main" id="{5ED411B5-7BAD-A9E8-DFD8-5D65433D3812}"/>
              </a:ext>
            </a:extLst>
          </p:cNvPr>
          <p:cNvSpPr>
            <a:spLocks noGrp="1"/>
          </p:cNvSpPr>
          <p:nvPr>
            <p:ph type="body" idx="1"/>
          </p:nvPr>
        </p:nvSpPr>
        <p:spPr>
          <a:xfrm>
            <a:off x="276225" y="4589463"/>
            <a:ext cx="11658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74267F-B3FA-8880-77B7-4DB93182F7D0}"/>
              </a:ext>
            </a:extLst>
          </p:cNvPr>
          <p:cNvSpPr>
            <a:spLocks noGrp="1"/>
          </p:cNvSpPr>
          <p:nvPr>
            <p:ph type="dt" sz="half" idx="10"/>
          </p:nvPr>
        </p:nvSpPr>
        <p:spPr/>
        <p:txBody>
          <a:bodyPr/>
          <a:lstStyle/>
          <a:p>
            <a:fld id="{046A88C9-6C73-45FC-BF67-6621B982BF81}" type="datetimeFigureOut">
              <a:rPr lang="en-IE" smtClean="0"/>
              <a:t>27/05/2025</a:t>
            </a:fld>
            <a:endParaRPr lang="en-IE" dirty="0"/>
          </a:p>
        </p:txBody>
      </p:sp>
      <p:sp>
        <p:nvSpPr>
          <p:cNvPr id="5" name="Footer Placeholder 4">
            <a:extLst>
              <a:ext uri="{FF2B5EF4-FFF2-40B4-BE49-F238E27FC236}">
                <a16:creationId xmlns:a16="http://schemas.microsoft.com/office/drawing/2014/main" id="{E83552B1-C1A2-45DB-A708-CF9469E241A0}"/>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77C84FA5-3AA1-FB05-6ADB-D4703763CEBA}"/>
              </a:ext>
            </a:extLst>
          </p:cNvPr>
          <p:cNvSpPr>
            <a:spLocks noGrp="1"/>
          </p:cNvSpPr>
          <p:nvPr>
            <p:ph type="sldNum" sz="quarter" idx="12"/>
          </p:nvPr>
        </p:nvSpPr>
        <p:spPr/>
        <p:txBody>
          <a:bodyPr/>
          <a:lstStyle/>
          <a:p>
            <a:fld id="{6C077C0C-AC29-45D8-8853-CE070FFD43D2}" type="slidenum">
              <a:rPr lang="en-IE" smtClean="0"/>
              <a:t>‹#›</a:t>
            </a:fld>
            <a:endParaRPr lang="en-IE" dirty="0"/>
          </a:p>
        </p:txBody>
      </p:sp>
    </p:spTree>
    <p:extLst>
      <p:ext uri="{BB962C8B-B14F-4D97-AF65-F5344CB8AC3E}">
        <p14:creationId xmlns:p14="http://schemas.microsoft.com/office/powerpoint/2010/main" val="2295976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6D00C8-E2B4-386E-011A-5C3C55996D45}"/>
              </a:ext>
            </a:extLst>
          </p:cNvPr>
          <p:cNvSpPr>
            <a:spLocks noGrp="1"/>
          </p:cNvSpPr>
          <p:nvPr>
            <p:ph sz="half" idx="1"/>
          </p:nvPr>
        </p:nvSpPr>
        <p:spPr>
          <a:xfrm>
            <a:off x="257174" y="2235199"/>
            <a:ext cx="5762626" cy="3941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Content Placeholder 3">
            <a:extLst>
              <a:ext uri="{FF2B5EF4-FFF2-40B4-BE49-F238E27FC236}">
                <a16:creationId xmlns:a16="http://schemas.microsoft.com/office/drawing/2014/main" id="{5130F580-FCC4-D68F-5A16-5A465E3BC190}"/>
              </a:ext>
            </a:extLst>
          </p:cNvPr>
          <p:cNvSpPr>
            <a:spLocks noGrp="1"/>
          </p:cNvSpPr>
          <p:nvPr>
            <p:ph sz="half" idx="2"/>
          </p:nvPr>
        </p:nvSpPr>
        <p:spPr>
          <a:xfrm>
            <a:off x="6172199" y="2235199"/>
            <a:ext cx="5762625" cy="3941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EBF9043-FF94-6EE6-3E54-CD5EA95C5E89}"/>
              </a:ext>
            </a:extLst>
          </p:cNvPr>
          <p:cNvSpPr>
            <a:spLocks noGrp="1"/>
          </p:cNvSpPr>
          <p:nvPr>
            <p:ph type="dt" sz="half" idx="10"/>
          </p:nvPr>
        </p:nvSpPr>
        <p:spPr/>
        <p:txBody>
          <a:bodyPr/>
          <a:lstStyle/>
          <a:p>
            <a:fld id="{046A88C9-6C73-45FC-BF67-6621B982BF81}" type="datetimeFigureOut">
              <a:rPr lang="en-IE" smtClean="0"/>
              <a:t>27/05/2025</a:t>
            </a:fld>
            <a:endParaRPr lang="en-IE" dirty="0"/>
          </a:p>
        </p:txBody>
      </p:sp>
      <p:sp>
        <p:nvSpPr>
          <p:cNvPr id="6" name="Footer Placeholder 5">
            <a:extLst>
              <a:ext uri="{FF2B5EF4-FFF2-40B4-BE49-F238E27FC236}">
                <a16:creationId xmlns:a16="http://schemas.microsoft.com/office/drawing/2014/main" id="{C6EBB3A3-E8AC-5DEE-F44D-D277B91675E9}"/>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3996DCEE-D8AE-8873-3776-96A541A2075F}"/>
              </a:ext>
            </a:extLst>
          </p:cNvPr>
          <p:cNvSpPr>
            <a:spLocks noGrp="1"/>
          </p:cNvSpPr>
          <p:nvPr>
            <p:ph type="sldNum" sz="quarter" idx="12"/>
          </p:nvPr>
        </p:nvSpPr>
        <p:spPr/>
        <p:txBody>
          <a:bodyPr/>
          <a:lstStyle/>
          <a:p>
            <a:fld id="{6C077C0C-AC29-45D8-8853-CE070FFD43D2}" type="slidenum">
              <a:rPr lang="en-IE" smtClean="0"/>
              <a:t>‹#›</a:t>
            </a:fld>
            <a:endParaRPr lang="en-IE" dirty="0"/>
          </a:p>
        </p:txBody>
      </p:sp>
      <p:sp>
        <p:nvSpPr>
          <p:cNvPr id="8" name="Title Placeholder 1">
            <a:extLst>
              <a:ext uri="{FF2B5EF4-FFF2-40B4-BE49-F238E27FC236}">
                <a16:creationId xmlns:a16="http://schemas.microsoft.com/office/drawing/2014/main" id="{698CCB6A-675B-B7DD-5418-C6D6B473B60F}"/>
              </a:ext>
            </a:extLst>
          </p:cNvPr>
          <p:cNvSpPr>
            <a:spLocks noGrp="1"/>
          </p:cNvSpPr>
          <p:nvPr>
            <p:ph type="title"/>
          </p:nvPr>
        </p:nvSpPr>
        <p:spPr>
          <a:xfrm>
            <a:off x="257175" y="909637"/>
            <a:ext cx="11677650" cy="1325563"/>
          </a:xfrm>
          <a:prstGeom prst="rect">
            <a:avLst/>
          </a:prstGeom>
        </p:spPr>
        <p:txBody>
          <a:bodyPr vert="horz" lIns="91440" tIns="45720" rIns="91440" bIns="45720" rtlCol="0" anchor="ctr">
            <a:normAutofit/>
          </a:bodyPr>
          <a:lstStyle/>
          <a:p>
            <a:r>
              <a:rPr lang="en-US" dirty="0"/>
              <a:t>Click to edit Master title style</a:t>
            </a:r>
            <a:endParaRPr lang="en-IE" dirty="0"/>
          </a:p>
        </p:txBody>
      </p:sp>
    </p:spTree>
    <p:extLst>
      <p:ext uri="{BB962C8B-B14F-4D97-AF65-F5344CB8AC3E}">
        <p14:creationId xmlns:p14="http://schemas.microsoft.com/office/powerpoint/2010/main" val="2608028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DD1B3C9-57BE-2AE3-BC85-8428C68C60BA}"/>
              </a:ext>
            </a:extLst>
          </p:cNvPr>
          <p:cNvSpPr>
            <a:spLocks noGrp="1"/>
          </p:cNvSpPr>
          <p:nvPr>
            <p:ph type="dt" sz="half" idx="10"/>
          </p:nvPr>
        </p:nvSpPr>
        <p:spPr/>
        <p:txBody>
          <a:bodyPr/>
          <a:lstStyle/>
          <a:p>
            <a:fld id="{046A88C9-6C73-45FC-BF67-6621B982BF81}" type="datetimeFigureOut">
              <a:rPr lang="en-IE" smtClean="0"/>
              <a:t>27/05/2025</a:t>
            </a:fld>
            <a:endParaRPr lang="en-IE" dirty="0"/>
          </a:p>
        </p:txBody>
      </p:sp>
      <p:sp>
        <p:nvSpPr>
          <p:cNvPr id="4" name="Footer Placeholder 3">
            <a:extLst>
              <a:ext uri="{FF2B5EF4-FFF2-40B4-BE49-F238E27FC236}">
                <a16:creationId xmlns:a16="http://schemas.microsoft.com/office/drawing/2014/main" id="{9D7F07AB-DA53-8994-FF60-4F245DFD5D0D}"/>
              </a:ext>
            </a:extLst>
          </p:cNvPr>
          <p:cNvSpPr>
            <a:spLocks noGrp="1"/>
          </p:cNvSpPr>
          <p:nvPr>
            <p:ph type="ftr" sz="quarter" idx="11"/>
          </p:nvPr>
        </p:nvSpPr>
        <p:spPr/>
        <p:txBody>
          <a:bodyPr/>
          <a:lstStyle/>
          <a:p>
            <a:endParaRPr lang="en-IE" dirty="0"/>
          </a:p>
        </p:txBody>
      </p:sp>
      <p:sp>
        <p:nvSpPr>
          <p:cNvPr id="5" name="Slide Number Placeholder 4">
            <a:extLst>
              <a:ext uri="{FF2B5EF4-FFF2-40B4-BE49-F238E27FC236}">
                <a16:creationId xmlns:a16="http://schemas.microsoft.com/office/drawing/2014/main" id="{0048829C-AA5C-BC68-6764-3754BD63BDAB}"/>
              </a:ext>
            </a:extLst>
          </p:cNvPr>
          <p:cNvSpPr>
            <a:spLocks noGrp="1"/>
          </p:cNvSpPr>
          <p:nvPr>
            <p:ph type="sldNum" sz="quarter" idx="12"/>
          </p:nvPr>
        </p:nvSpPr>
        <p:spPr/>
        <p:txBody>
          <a:bodyPr/>
          <a:lstStyle/>
          <a:p>
            <a:fld id="{6C077C0C-AC29-45D8-8853-CE070FFD43D2}" type="slidenum">
              <a:rPr lang="en-IE" smtClean="0"/>
              <a:t>‹#›</a:t>
            </a:fld>
            <a:endParaRPr lang="en-IE" dirty="0"/>
          </a:p>
        </p:txBody>
      </p:sp>
      <p:sp>
        <p:nvSpPr>
          <p:cNvPr id="6" name="Title Placeholder 1">
            <a:extLst>
              <a:ext uri="{FF2B5EF4-FFF2-40B4-BE49-F238E27FC236}">
                <a16:creationId xmlns:a16="http://schemas.microsoft.com/office/drawing/2014/main" id="{E93B883D-4B30-7C86-4D3D-A70FAEDD1D77}"/>
              </a:ext>
            </a:extLst>
          </p:cNvPr>
          <p:cNvSpPr>
            <a:spLocks noGrp="1"/>
          </p:cNvSpPr>
          <p:nvPr>
            <p:ph type="title"/>
          </p:nvPr>
        </p:nvSpPr>
        <p:spPr>
          <a:xfrm>
            <a:off x="257175" y="909637"/>
            <a:ext cx="11677650" cy="1325563"/>
          </a:xfrm>
          <a:prstGeom prst="rect">
            <a:avLst/>
          </a:prstGeom>
        </p:spPr>
        <p:txBody>
          <a:bodyPr vert="horz" lIns="91440" tIns="45720" rIns="91440" bIns="45720" rtlCol="0" anchor="ctr">
            <a:normAutofit/>
          </a:bodyPr>
          <a:lstStyle/>
          <a:p>
            <a:r>
              <a:rPr lang="en-US"/>
              <a:t>Click to edit Master title style</a:t>
            </a:r>
            <a:endParaRPr lang="en-IE"/>
          </a:p>
        </p:txBody>
      </p:sp>
    </p:spTree>
    <p:extLst>
      <p:ext uri="{BB962C8B-B14F-4D97-AF65-F5344CB8AC3E}">
        <p14:creationId xmlns:p14="http://schemas.microsoft.com/office/powerpoint/2010/main" val="603994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4D2269-3E59-47DF-B10F-5B419213410A}"/>
              </a:ext>
            </a:extLst>
          </p:cNvPr>
          <p:cNvSpPr/>
          <p:nvPr userDrawn="1"/>
        </p:nvSpPr>
        <p:spPr>
          <a:xfrm>
            <a:off x="-144693" y="-51000"/>
            <a:ext cx="624000" cy="69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sp>
        <p:nvSpPr>
          <p:cNvPr id="9" name="Text Placeholder 8">
            <a:extLst>
              <a:ext uri="{FF2B5EF4-FFF2-40B4-BE49-F238E27FC236}">
                <a16:creationId xmlns:a16="http://schemas.microsoft.com/office/drawing/2014/main" id="{F3674A5E-8A96-419B-AC24-54C225A06C3F}"/>
              </a:ext>
            </a:extLst>
          </p:cNvPr>
          <p:cNvSpPr>
            <a:spLocks noGrp="1"/>
          </p:cNvSpPr>
          <p:nvPr>
            <p:ph type="body" sz="quarter" idx="12" hasCustomPrompt="1"/>
          </p:nvPr>
        </p:nvSpPr>
        <p:spPr>
          <a:xfrm>
            <a:off x="1056218" y="6168000"/>
            <a:ext cx="7487783" cy="237331"/>
          </a:xfrm>
          <a:prstGeom prst="rect">
            <a:avLst/>
          </a:prstGeom>
        </p:spPr>
        <p:txBody>
          <a:bodyPr lIns="0" tIns="0" rIns="0" bIns="0"/>
          <a:lstStyle>
            <a:lvl1pPr marL="0" indent="0">
              <a:buNone/>
              <a:defRPr sz="1067" baseline="0"/>
            </a:lvl1pPr>
            <a:lvl2pPr marL="207381" indent="0">
              <a:buNone/>
              <a:defRPr sz="1067"/>
            </a:lvl2pPr>
            <a:lvl3pPr marL="414762" indent="0">
              <a:buNone/>
              <a:defRPr sz="1067"/>
            </a:lvl3pPr>
            <a:lvl4pPr marL="622142" indent="0">
              <a:buNone/>
              <a:defRPr sz="1067"/>
            </a:lvl4pPr>
            <a:lvl5pPr marL="829522" indent="0">
              <a:buNone/>
              <a:defRPr sz="1067"/>
            </a:lvl5pPr>
          </a:lstStyle>
          <a:p>
            <a:pPr lvl="0"/>
            <a:r>
              <a:rPr lang="en-GB" noProof="0" dirty="0"/>
              <a:t>Walking and Cycling Index 202 | 19 May 2022</a:t>
            </a:r>
          </a:p>
        </p:txBody>
      </p:sp>
      <p:sp>
        <p:nvSpPr>
          <p:cNvPr id="13" name="TextBox 12">
            <a:extLst>
              <a:ext uri="{FF2B5EF4-FFF2-40B4-BE49-F238E27FC236}">
                <a16:creationId xmlns:a16="http://schemas.microsoft.com/office/drawing/2014/main" id="{D2BA947C-7883-4EB8-AB90-C72661E57D62}"/>
              </a:ext>
            </a:extLst>
          </p:cNvPr>
          <p:cNvSpPr txBox="1"/>
          <p:nvPr userDrawn="1"/>
        </p:nvSpPr>
        <p:spPr>
          <a:xfrm>
            <a:off x="10704512" y="6161738"/>
            <a:ext cx="959488" cy="243593"/>
          </a:xfrm>
          <a:prstGeom prst="rect">
            <a:avLst/>
          </a:prstGeom>
          <a:noFill/>
        </p:spPr>
        <p:txBody>
          <a:bodyPr wrap="square" rtlCol="0" anchor="b">
            <a:spAutoFit/>
          </a:bodyPr>
          <a:lstStyle/>
          <a:p>
            <a:pPr algn="r"/>
            <a:fld id="{BE2A2A16-73DD-4B23-8068-A2F2CED2582B}" type="slidenum">
              <a:rPr lang="en-GB" sz="1747" b="1" noProof="0" smtClean="0">
                <a:solidFill>
                  <a:schemeClr val="accent2"/>
                </a:solidFill>
              </a:rPr>
              <a:pPr algn="r"/>
              <a:t>‹#›</a:t>
            </a:fld>
            <a:endParaRPr lang="en-GB" sz="1747" b="1" noProof="0" dirty="0">
              <a:solidFill>
                <a:schemeClr val="accent2"/>
              </a:solidFill>
            </a:endParaRPr>
          </a:p>
        </p:txBody>
      </p:sp>
      <p:sp>
        <p:nvSpPr>
          <p:cNvPr id="14" name="Text Placeholder 6">
            <a:extLst>
              <a:ext uri="{FF2B5EF4-FFF2-40B4-BE49-F238E27FC236}">
                <a16:creationId xmlns:a16="http://schemas.microsoft.com/office/drawing/2014/main" id="{D9DFFB0D-56F2-4EAA-9A87-4B957505158E}"/>
              </a:ext>
            </a:extLst>
          </p:cNvPr>
          <p:cNvSpPr>
            <a:spLocks noGrp="1"/>
          </p:cNvSpPr>
          <p:nvPr>
            <p:ph type="body" sz="quarter" idx="11"/>
          </p:nvPr>
        </p:nvSpPr>
        <p:spPr>
          <a:xfrm>
            <a:off x="1056000" y="1727999"/>
            <a:ext cx="10608000" cy="3908684"/>
          </a:xfrm>
          <a:prstGeom prst="rect">
            <a:avLst/>
          </a:prstGeom>
        </p:spPr>
        <p:txBody>
          <a:bodyPr lIns="0" tIns="0" rIns="0" bIns="0"/>
          <a:lstStyle>
            <a:lvl1pPr marL="0" indent="0">
              <a:lnSpc>
                <a:spcPct val="100000"/>
              </a:lnSpc>
              <a:spcBef>
                <a:spcPts val="0"/>
              </a:spcBef>
              <a:spcAft>
                <a:spcPts val="1600"/>
              </a:spcAft>
              <a:buNone/>
              <a:defRPr sz="2400">
                <a:latin typeface="+mn-lt"/>
                <a:cs typeface="Calibri Light" panose="020F0302020204030204" pitchFamily="34" charset="0"/>
              </a:defRPr>
            </a:lvl1pPr>
            <a:lvl2pPr marL="207381" indent="0">
              <a:lnSpc>
                <a:spcPct val="100000"/>
              </a:lnSpc>
              <a:spcBef>
                <a:spcPts val="0"/>
              </a:spcBef>
              <a:spcAft>
                <a:spcPts val="1600"/>
              </a:spcAft>
              <a:buNone/>
              <a:defRPr sz="2400">
                <a:latin typeface="+mn-lt"/>
                <a:cs typeface="Calibri Light" panose="020F0302020204030204" pitchFamily="34" charset="0"/>
              </a:defRPr>
            </a:lvl2pPr>
            <a:lvl3pPr marL="414762" indent="0">
              <a:lnSpc>
                <a:spcPct val="100000"/>
              </a:lnSpc>
              <a:spcBef>
                <a:spcPts val="0"/>
              </a:spcBef>
              <a:spcAft>
                <a:spcPts val="1600"/>
              </a:spcAft>
              <a:buNone/>
              <a:defRPr sz="2400">
                <a:latin typeface="+mn-lt"/>
                <a:cs typeface="Calibri Light" panose="020F0302020204030204" pitchFamily="34" charset="0"/>
              </a:defRPr>
            </a:lvl3pPr>
            <a:lvl4pPr marL="622142" indent="0">
              <a:lnSpc>
                <a:spcPct val="100000"/>
              </a:lnSpc>
              <a:spcBef>
                <a:spcPts val="0"/>
              </a:spcBef>
              <a:spcAft>
                <a:spcPts val="1600"/>
              </a:spcAft>
              <a:buNone/>
              <a:defRPr sz="2400">
                <a:latin typeface="+mn-lt"/>
                <a:cs typeface="Calibri Light" panose="020F0302020204030204" pitchFamily="34" charset="0"/>
              </a:defRPr>
            </a:lvl4pPr>
            <a:lvl5pPr marL="829522" indent="0">
              <a:lnSpc>
                <a:spcPct val="100000"/>
              </a:lnSpc>
              <a:spcBef>
                <a:spcPts val="0"/>
              </a:spcBef>
              <a:spcAft>
                <a:spcPts val="1600"/>
              </a:spcAft>
              <a:buNone/>
              <a:defRPr sz="2400">
                <a:latin typeface="+mn-lt"/>
                <a:cs typeface="Calibri Light" panose="020F030202020403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6" name="Text Placeholder 4">
            <a:extLst>
              <a:ext uri="{FF2B5EF4-FFF2-40B4-BE49-F238E27FC236}">
                <a16:creationId xmlns:a16="http://schemas.microsoft.com/office/drawing/2014/main" id="{E0C1029B-F0F6-494D-AFB5-54468B6CF1DB}"/>
              </a:ext>
            </a:extLst>
          </p:cNvPr>
          <p:cNvSpPr>
            <a:spLocks noGrp="1"/>
          </p:cNvSpPr>
          <p:nvPr>
            <p:ph type="body" sz="quarter" idx="10" hasCustomPrompt="1"/>
          </p:nvPr>
        </p:nvSpPr>
        <p:spPr>
          <a:xfrm>
            <a:off x="1056000" y="743727"/>
            <a:ext cx="7488000" cy="528000"/>
          </a:xfrm>
          <a:prstGeom prst="rect">
            <a:avLst/>
          </a:prstGeom>
        </p:spPr>
        <p:txBody>
          <a:bodyPr lIns="0" tIns="0" rIns="0" bIns="0" anchor="b" anchorCtr="0"/>
          <a:lstStyle>
            <a:lvl1pPr marL="0" indent="0">
              <a:buNone/>
              <a:defRPr sz="3467" b="1">
                <a:solidFill>
                  <a:schemeClr val="accent2"/>
                </a:solidFill>
                <a:latin typeface="+mj-lt"/>
              </a:defRPr>
            </a:lvl1pPr>
            <a:lvl2pPr marL="207381" indent="0">
              <a:buNone/>
              <a:defRPr sz="3467" b="1">
                <a:solidFill>
                  <a:schemeClr val="accent2"/>
                </a:solidFill>
                <a:latin typeface="+mj-lt"/>
              </a:defRPr>
            </a:lvl2pPr>
            <a:lvl3pPr marL="414762" indent="0">
              <a:buNone/>
              <a:defRPr sz="3467" b="1">
                <a:solidFill>
                  <a:schemeClr val="accent2"/>
                </a:solidFill>
                <a:latin typeface="+mj-lt"/>
              </a:defRPr>
            </a:lvl3pPr>
            <a:lvl4pPr marL="622142" indent="0">
              <a:buNone/>
              <a:defRPr sz="3467" b="1">
                <a:solidFill>
                  <a:schemeClr val="accent2"/>
                </a:solidFill>
                <a:latin typeface="+mj-lt"/>
              </a:defRPr>
            </a:lvl4pPr>
            <a:lvl5pPr marL="829522" indent="0">
              <a:buNone/>
              <a:defRPr sz="3467" b="1">
                <a:solidFill>
                  <a:schemeClr val="accent2"/>
                </a:solidFill>
                <a:latin typeface="+mj-lt"/>
              </a:defRPr>
            </a:lvl5pPr>
          </a:lstStyle>
          <a:p>
            <a:pPr lvl="0"/>
            <a:r>
              <a:rPr lang="en-GB" noProof="0" dirty="0"/>
              <a:t>One-line heading</a:t>
            </a:r>
          </a:p>
        </p:txBody>
      </p:sp>
      <p:pic>
        <p:nvPicPr>
          <p:cNvPr id="8" name="Picture 7">
            <a:extLst>
              <a:ext uri="{FF2B5EF4-FFF2-40B4-BE49-F238E27FC236}">
                <a16:creationId xmlns:a16="http://schemas.microsoft.com/office/drawing/2014/main" id="{67ECBE77-1ADB-4651-A1CB-98D943838A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032437" y="548680"/>
            <a:ext cx="1631563" cy="714677"/>
          </a:xfrm>
          <a:prstGeom prst="rect">
            <a:avLst/>
          </a:prstGeom>
        </p:spPr>
      </p:pic>
    </p:spTree>
    <p:extLst>
      <p:ext uri="{BB962C8B-B14F-4D97-AF65-F5344CB8AC3E}">
        <p14:creationId xmlns:p14="http://schemas.microsoft.com/office/powerpoint/2010/main" val="312661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DEC320-A77B-B53B-1404-157E2A300E01}"/>
              </a:ext>
            </a:extLst>
          </p:cNvPr>
          <p:cNvSpPr>
            <a:spLocks noGrp="1"/>
          </p:cNvSpPr>
          <p:nvPr>
            <p:ph type="title"/>
          </p:nvPr>
        </p:nvSpPr>
        <p:spPr>
          <a:xfrm>
            <a:off x="257175" y="909637"/>
            <a:ext cx="11677650" cy="1325563"/>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3" name="Text Placeholder 2">
            <a:extLst>
              <a:ext uri="{FF2B5EF4-FFF2-40B4-BE49-F238E27FC236}">
                <a16:creationId xmlns:a16="http://schemas.microsoft.com/office/drawing/2014/main" id="{C74E4A4F-BEC0-9285-0788-F945B6FBE371}"/>
              </a:ext>
            </a:extLst>
          </p:cNvPr>
          <p:cNvSpPr>
            <a:spLocks noGrp="1"/>
          </p:cNvSpPr>
          <p:nvPr>
            <p:ph type="body" idx="1"/>
          </p:nvPr>
        </p:nvSpPr>
        <p:spPr>
          <a:xfrm>
            <a:off x="257175" y="2370137"/>
            <a:ext cx="11677650" cy="37734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Date Placeholder 3">
            <a:extLst>
              <a:ext uri="{FF2B5EF4-FFF2-40B4-BE49-F238E27FC236}">
                <a16:creationId xmlns:a16="http://schemas.microsoft.com/office/drawing/2014/main" id="{9D4AC4B9-B7A3-C280-4B6F-1133F1545A78}"/>
              </a:ext>
            </a:extLst>
          </p:cNvPr>
          <p:cNvSpPr>
            <a:spLocks noGrp="1"/>
          </p:cNvSpPr>
          <p:nvPr>
            <p:ph type="dt" sz="half" idx="2"/>
          </p:nvPr>
        </p:nvSpPr>
        <p:spPr>
          <a:xfrm>
            <a:off x="276225"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6A88C9-6C73-45FC-BF67-6621B982BF81}" type="datetimeFigureOut">
              <a:rPr lang="en-IE" smtClean="0"/>
              <a:t>27/05/2025</a:t>
            </a:fld>
            <a:endParaRPr lang="en-IE" dirty="0"/>
          </a:p>
        </p:txBody>
      </p:sp>
      <p:sp>
        <p:nvSpPr>
          <p:cNvPr id="5" name="Footer Placeholder 4">
            <a:extLst>
              <a:ext uri="{FF2B5EF4-FFF2-40B4-BE49-F238E27FC236}">
                <a16:creationId xmlns:a16="http://schemas.microsoft.com/office/drawing/2014/main" id="{A5D600D4-B0A9-4BE5-E024-A4284B5F51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a:extLst>
              <a:ext uri="{FF2B5EF4-FFF2-40B4-BE49-F238E27FC236}">
                <a16:creationId xmlns:a16="http://schemas.microsoft.com/office/drawing/2014/main" id="{93488269-6909-7949-403C-2696F3B6346D}"/>
              </a:ext>
            </a:extLst>
          </p:cNvPr>
          <p:cNvSpPr>
            <a:spLocks noGrp="1"/>
          </p:cNvSpPr>
          <p:nvPr>
            <p:ph type="sldNum" sz="quarter" idx="4"/>
          </p:nvPr>
        </p:nvSpPr>
        <p:spPr>
          <a:xfrm>
            <a:off x="9191625"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077C0C-AC29-45D8-8853-CE070FFD43D2}" type="slidenum">
              <a:rPr lang="en-IE" smtClean="0"/>
              <a:t>‹#›</a:t>
            </a:fld>
            <a:endParaRPr lang="en-IE" dirty="0"/>
          </a:p>
        </p:txBody>
      </p:sp>
    </p:spTree>
    <p:extLst>
      <p:ext uri="{BB962C8B-B14F-4D97-AF65-F5344CB8AC3E}">
        <p14:creationId xmlns:p14="http://schemas.microsoft.com/office/powerpoint/2010/main" val="45165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1626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540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9404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9404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9404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804EC-F67F-F668-718F-39A7A3418DD7}"/>
              </a:ext>
            </a:extLst>
          </p:cNvPr>
          <p:cNvSpPr>
            <a:spLocks noGrp="1"/>
          </p:cNvSpPr>
          <p:nvPr>
            <p:ph type="ctrTitle"/>
          </p:nvPr>
        </p:nvSpPr>
        <p:spPr>
          <a:xfrm>
            <a:off x="301388" y="3429000"/>
            <a:ext cx="11895824" cy="1909763"/>
          </a:xfrm>
        </p:spPr>
        <p:txBody>
          <a:bodyPr>
            <a:normAutofit/>
          </a:bodyPr>
          <a:lstStyle/>
          <a:p>
            <a:r>
              <a:rPr lang="en-GB" sz="4000" b="1" dirty="0">
                <a:solidFill>
                  <a:srgbClr val="394045"/>
                </a:solidFill>
              </a:rPr>
              <a:t>Grand Canal to Lucan Phase 1c </a:t>
            </a:r>
            <a:br>
              <a:rPr lang="en-GB" sz="4000" b="1" dirty="0">
                <a:solidFill>
                  <a:srgbClr val="394045"/>
                </a:solidFill>
              </a:rPr>
            </a:br>
            <a:r>
              <a:rPr lang="en-GB" sz="4000" b="1" dirty="0">
                <a:solidFill>
                  <a:srgbClr val="394045"/>
                </a:solidFill>
              </a:rPr>
              <a:t>Non-Statutory Consultation Survey Report</a:t>
            </a:r>
          </a:p>
        </p:txBody>
      </p:sp>
      <p:sp>
        <p:nvSpPr>
          <p:cNvPr id="3" name="Subtitle 2">
            <a:extLst>
              <a:ext uri="{FF2B5EF4-FFF2-40B4-BE49-F238E27FC236}">
                <a16:creationId xmlns:a16="http://schemas.microsoft.com/office/drawing/2014/main" id="{A2AEA5FD-BCA4-122C-2DB0-5FB61EB952B9}"/>
              </a:ext>
            </a:extLst>
          </p:cNvPr>
          <p:cNvSpPr>
            <a:spLocks noGrp="1"/>
          </p:cNvSpPr>
          <p:nvPr>
            <p:ph type="subTitle" idx="1"/>
          </p:nvPr>
        </p:nvSpPr>
        <p:spPr>
          <a:xfrm>
            <a:off x="271912" y="2832100"/>
            <a:ext cx="11648175" cy="381143"/>
          </a:xfrm>
        </p:spPr>
        <p:txBody>
          <a:bodyPr>
            <a:normAutofit fontScale="92500" lnSpcReduction="10000"/>
          </a:bodyPr>
          <a:lstStyle/>
          <a:p>
            <a:r>
              <a:rPr lang="en-GB" dirty="0">
                <a:solidFill>
                  <a:schemeClr val="bg1">
                    <a:lumMod val="95000"/>
                  </a:schemeClr>
                </a:solidFill>
              </a:rPr>
              <a:t>May 27</a:t>
            </a:r>
            <a:r>
              <a:rPr lang="en-GB" baseline="30000" dirty="0">
                <a:solidFill>
                  <a:schemeClr val="bg1">
                    <a:lumMod val="95000"/>
                  </a:schemeClr>
                </a:solidFill>
              </a:rPr>
              <a:t>th</a:t>
            </a:r>
            <a:r>
              <a:rPr lang="en-GB" dirty="0">
                <a:solidFill>
                  <a:schemeClr val="bg1">
                    <a:lumMod val="95000"/>
                  </a:schemeClr>
                </a:solidFill>
              </a:rPr>
              <a:t>, 2025</a:t>
            </a:r>
            <a:endParaRPr lang="en-IE" dirty="0">
              <a:solidFill>
                <a:schemeClr val="bg1">
                  <a:lumMod val="95000"/>
                </a:schemeClr>
              </a:solidFill>
            </a:endParaRPr>
          </a:p>
        </p:txBody>
      </p:sp>
    </p:spTree>
    <p:extLst>
      <p:ext uri="{BB962C8B-B14F-4D97-AF65-F5344CB8AC3E}">
        <p14:creationId xmlns:p14="http://schemas.microsoft.com/office/powerpoint/2010/main" val="737244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5CFCC-7BF9-C014-F081-B04EFA65DEE9}"/>
              </a:ext>
            </a:extLst>
          </p:cNvPr>
          <p:cNvSpPr>
            <a:spLocks noGrp="1"/>
          </p:cNvSpPr>
          <p:nvPr>
            <p:ph type="title"/>
          </p:nvPr>
        </p:nvSpPr>
        <p:spPr/>
        <p:txBody>
          <a:bodyPr/>
          <a:lstStyle/>
          <a:p>
            <a:r>
              <a:rPr lang="en-GB" dirty="0"/>
              <a:t>Intro</a:t>
            </a:r>
            <a:endParaRPr lang="en-IE" dirty="0"/>
          </a:p>
        </p:txBody>
      </p:sp>
      <p:sp>
        <p:nvSpPr>
          <p:cNvPr id="3" name="Content Placeholder 2">
            <a:extLst>
              <a:ext uri="{FF2B5EF4-FFF2-40B4-BE49-F238E27FC236}">
                <a16:creationId xmlns:a16="http://schemas.microsoft.com/office/drawing/2014/main" id="{E6DE17F8-F926-D355-90F9-689052D4189D}"/>
              </a:ext>
            </a:extLst>
          </p:cNvPr>
          <p:cNvSpPr>
            <a:spLocks noGrp="1"/>
          </p:cNvSpPr>
          <p:nvPr>
            <p:ph idx="1"/>
          </p:nvPr>
        </p:nvSpPr>
        <p:spPr/>
        <p:txBody>
          <a:bodyPr/>
          <a:lstStyle/>
          <a:p>
            <a:pPr marL="285750" indent="-285750">
              <a:buFont typeface="Arial" panose="020B0604020202020204" pitchFamily="34" charset="0"/>
              <a:buChar char="•"/>
            </a:pPr>
            <a:r>
              <a:rPr lang="en-GB" sz="1800" dirty="0">
                <a:effectLst/>
                <a:ea typeface="Calibri" panose="020F0502020204030204" pitchFamily="34" charset="0"/>
                <a:cs typeface="Times New Roman" panose="02020603050405020304" pitchFamily="18" charset="0"/>
              </a:rPr>
              <a:t>In </a:t>
            </a:r>
            <a:r>
              <a:rPr lang="en-GB" sz="1800" dirty="0" err="1">
                <a:ea typeface="Calibri" panose="020F0502020204030204" pitchFamily="34" charset="0"/>
                <a:cs typeface="Times New Roman" panose="02020603050405020304" pitchFamily="18" charset="0"/>
              </a:rPr>
              <a:t>Septermber</a:t>
            </a:r>
            <a:r>
              <a:rPr lang="en-GB" sz="1800" dirty="0">
                <a:ea typeface="Calibri" panose="020F0502020204030204" pitchFamily="34" charset="0"/>
                <a:cs typeface="Times New Roman" panose="02020603050405020304" pitchFamily="18" charset="0"/>
              </a:rPr>
              <a:t> 2024, the project team presented </a:t>
            </a:r>
            <a:r>
              <a:rPr lang="en-GB" sz="1800" dirty="0">
                <a:effectLst/>
                <a:ea typeface="Calibri" panose="020F0502020204030204" pitchFamily="34" charset="0"/>
                <a:cs typeface="Times New Roman" panose="02020603050405020304" pitchFamily="18" charset="0"/>
              </a:rPr>
              <a:t>proposed design alteration to the approved boardwalk in Sarsfield Park, on the edge of Lucan Village, which is part of Phase 1c, in order to reduce the environmental and construction impact. </a:t>
            </a:r>
          </a:p>
          <a:p>
            <a:pPr marL="285750" indent="-285750">
              <a:buFont typeface="Arial" panose="020B0604020202020204" pitchFamily="34" charset="0"/>
              <a:buChar char="•"/>
            </a:pPr>
            <a:r>
              <a:rPr lang="en-GB" sz="1800" dirty="0">
                <a:effectLst/>
                <a:ea typeface="Calibri" panose="020F0502020204030204" pitchFamily="34" charset="0"/>
                <a:cs typeface="Times New Roman" panose="02020603050405020304" pitchFamily="18" charset="0"/>
              </a:rPr>
              <a:t>The survey developed and published was to gain insights into the public’s opinions on changes to the boardwalk section of this </a:t>
            </a:r>
            <a:r>
              <a:rPr lang="en-GB" sz="1800">
                <a:effectLst/>
                <a:ea typeface="Calibri" panose="020F0502020204030204" pitchFamily="34" charset="0"/>
                <a:cs typeface="Times New Roman" panose="02020603050405020304" pitchFamily="18" charset="0"/>
              </a:rPr>
              <a:t>scheme </a:t>
            </a:r>
          </a:p>
          <a:p>
            <a:pPr marL="285750" indent="-285750">
              <a:buFont typeface="Arial" panose="020B0604020202020204" pitchFamily="34" charset="0"/>
              <a:buChar char="•"/>
            </a:pPr>
            <a:r>
              <a:rPr lang="en-IE" sz="1800">
                <a:effectLst/>
                <a:ea typeface="Calibri" panose="020F0502020204030204" pitchFamily="34" charset="0"/>
                <a:cs typeface="Times New Roman" panose="02020603050405020304" pitchFamily="18" charset="0"/>
              </a:rPr>
              <a:t>The </a:t>
            </a:r>
            <a:r>
              <a:rPr lang="en-IE" sz="1800" dirty="0">
                <a:effectLst/>
                <a:ea typeface="Calibri" panose="020F0502020204030204" pitchFamily="34" charset="0"/>
                <a:cs typeface="Times New Roman" panose="02020603050405020304" pitchFamily="18" charset="0"/>
              </a:rPr>
              <a:t>survey was open 12</a:t>
            </a:r>
            <a:r>
              <a:rPr lang="en-IE" sz="1800" baseline="30000" dirty="0">
                <a:effectLst/>
                <a:ea typeface="Calibri" panose="020F0502020204030204" pitchFamily="34" charset="0"/>
                <a:cs typeface="Times New Roman" panose="02020603050405020304" pitchFamily="18" charset="0"/>
              </a:rPr>
              <a:t>th</a:t>
            </a:r>
            <a:r>
              <a:rPr lang="en-IE" sz="1800" dirty="0">
                <a:effectLst/>
                <a:ea typeface="Calibri" panose="020F0502020204030204" pitchFamily="34" charset="0"/>
                <a:cs typeface="Times New Roman" panose="02020603050405020304" pitchFamily="18" charset="0"/>
              </a:rPr>
              <a:t>of February to 12</a:t>
            </a:r>
            <a:r>
              <a:rPr lang="en-IE" sz="1800" baseline="30000" dirty="0">
                <a:effectLst/>
                <a:ea typeface="Calibri" panose="020F0502020204030204" pitchFamily="34" charset="0"/>
                <a:cs typeface="Times New Roman" panose="02020603050405020304" pitchFamily="18" charset="0"/>
              </a:rPr>
              <a:t>th</a:t>
            </a:r>
            <a:r>
              <a:rPr lang="en-IE" sz="1800" dirty="0">
                <a:effectLst/>
                <a:ea typeface="Calibri" panose="020F0502020204030204" pitchFamily="34" charset="0"/>
                <a:cs typeface="Times New Roman" panose="02020603050405020304" pitchFamily="18" charset="0"/>
              </a:rPr>
              <a:t> of March 2025. </a:t>
            </a:r>
          </a:p>
          <a:p>
            <a:pPr marL="285750" indent="-285750">
              <a:buFont typeface="Arial" panose="020B0604020202020204" pitchFamily="34" charset="0"/>
              <a:buChar char="•"/>
            </a:pPr>
            <a:r>
              <a:rPr lang="en-IE" sz="1800" dirty="0">
                <a:effectLst/>
                <a:ea typeface="Calibri" panose="020F0502020204030204" pitchFamily="34" charset="0"/>
                <a:cs typeface="Times New Roman" panose="02020603050405020304" pitchFamily="18" charset="0"/>
              </a:rPr>
              <a:t>7 questions were posed to respondents, as well as the option to give feedback on other Lucan Schemes, and an option for additional comments on the proposed alternatives. </a:t>
            </a:r>
          </a:p>
          <a:p>
            <a:pPr marL="971550" lvl="1" indent="-285750"/>
            <a:r>
              <a:rPr lang="en-IE" sz="1400" dirty="0">
                <a:effectLst/>
                <a:ea typeface="Calibri" panose="020F0502020204030204" pitchFamily="34" charset="0"/>
                <a:cs typeface="Times New Roman" panose="02020603050405020304" pitchFamily="18" charset="0"/>
              </a:rPr>
              <a:t>The ‘Additional Comments’ section grants respondents with a further ability to share their experiences, insight, and feedback on the proposed alterations.</a:t>
            </a:r>
          </a:p>
          <a:p>
            <a:pPr marL="285750" indent="-285750"/>
            <a:endParaRPr lang="en-IE" sz="1800" dirty="0">
              <a:effectLst/>
              <a:ea typeface="Calibri" panose="020F0502020204030204" pitchFamily="34" charset="0"/>
              <a:cs typeface="Times New Roman" panose="02020603050405020304" pitchFamily="18" charset="0"/>
            </a:endParaRPr>
          </a:p>
          <a:p>
            <a:endParaRPr lang="en-IE" dirty="0"/>
          </a:p>
        </p:txBody>
      </p:sp>
    </p:spTree>
    <p:extLst>
      <p:ext uri="{BB962C8B-B14F-4D97-AF65-F5344CB8AC3E}">
        <p14:creationId xmlns:p14="http://schemas.microsoft.com/office/powerpoint/2010/main" val="2555124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AD071-B54B-14C5-4518-C52B117B44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6B7CAC-43CC-433C-93B3-98AAC3214C6E}"/>
              </a:ext>
            </a:extLst>
          </p:cNvPr>
          <p:cNvSpPr>
            <a:spLocks noGrp="1"/>
          </p:cNvSpPr>
          <p:nvPr>
            <p:ph type="title"/>
          </p:nvPr>
        </p:nvSpPr>
        <p:spPr/>
        <p:txBody>
          <a:bodyPr/>
          <a:lstStyle/>
          <a:p>
            <a:r>
              <a:rPr lang="en-GB" sz="4000" dirty="0">
                <a:effectLst/>
                <a:ea typeface="Calibri" panose="020F0502020204030204" pitchFamily="34" charset="0"/>
                <a:cs typeface="Times New Roman" panose="02020603050405020304" pitchFamily="18" charset="0"/>
              </a:rPr>
              <a:t>Survey Results</a:t>
            </a:r>
            <a:endParaRPr lang="en-IE" dirty="0"/>
          </a:p>
        </p:txBody>
      </p:sp>
      <p:sp>
        <p:nvSpPr>
          <p:cNvPr id="3" name="Content Placeholder 2">
            <a:extLst>
              <a:ext uri="{FF2B5EF4-FFF2-40B4-BE49-F238E27FC236}">
                <a16:creationId xmlns:a16="http://schemas.microsoft.com/office/drawing/2014/main" id="{CF3DC905-7FF9-8510-EC74-0EE9BBB73D5F}"/>
              </a:ext>
            </a:extLst>
          </p:cNvPr>
          <p:cNvSpPr>
            <a:spLocks noGrp="1"/>
          </p:cNvSpPr>
          <p:nvPr>
            <p:ph idx="1"/>
          </p:nvPr>
        </p:nvSpPr>
        <p:spPr/>
        <p:txBody>
          <a:bodyPr/>
          <a:lstStyle/>
          <a:p>
            <a:pPr marL="285750" indent="-285750">
              <a:buFont typeface="Arial" panose="020B0604020202020204" pitchFamily="34" charset="0"/>
              <a:buChar char="•"/>
            </a:pPr>
            <a:r>
              <a:rPr lang="en-GB" sz="1800" dirty="0">
                <a:effectLst/>
                <a:ea typeface="Calibri" panose="020F0502020204030204" pitchFamily="34" charset="0"/>
                <a:cs typeface="Times New Roman" panose="02020603050405020304" pitchFamily="18" charset="0"/>
              </a:rPr>
              <a:t>Survey 135 responses were received</a:t>
            </a:r>
          </a:p>
          <a:p>
            <a:pPr marL="285750" indent="-285750"/>
            <a:endParaRPr lang="en-IE" sz="1800" dirty="0">
              <a:effectLst/>
              <a:ea typeface="Calibri" panose="020F0502020204030204" pitchFamily="34" charset="0"/>
              <a:cs typeface="Times New Roman" panose="02020603050405020304" pitchFamily="18" charset="0"/>
            </a:endParaRPr>
          </a:p>
          <a:p>
            <a:endParaRPr lang="en-IE" dirty="0"/>
          </a:p>
        </p:txBody>
      </p:sp>
      <p:graphicFrame>
        <p:nvGraphicFramePr>
          <p:cNvPr id="4" name="Chart 3">
            <a:extLst>
              <a:ext uri="{FF2B5EF4-FFF2-40B4-BE49-F238E27FC236}">
                <a16:creationId xmlns:a16="http://schemas.microsoft.com/office/drawing/2014/main" id="{77DE177D-4D68-4F09-B6FD-1C13760CB63C}"/>
              </a:ext>
            </a:extLst>
          </p:cNvPr>
          <p:cNvGraphicFramePr/>
          <p:nvPr>
            <p:extLst>
              <p:ext uri="{D42A27DB-BD31-4B8C-83A1-F6EECF244321}">
                <p14:modId xmlns:p14="http://schemas.microsoft.com/office/powerpoint/2010/main" val="2380386381"/>
              </p:ext>
            </p:extLst>
          </p:nvPr>
        </p:nvGraphicFramePr>
        <p:xfrm>
          <a:off x="257175" y="2577885"/>
          <a:ext cx="3535452" cy="38800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253330CB-B5DF-28E0-5536-129547B21FB3}"/>
              </a:ext>
            </a:extLst>
          </p:cNvPr>
          <p:cNvGraphicFramePr/>
          <p:nvPr>
            <p:extLst>
              <p:ext uri="{D42A27DB-BD31-4B8C-83A1-F6EECF244321}">
                <p14:modId xmlns:p14="http://schemas.microsoft.com/office/powerpoint/2010/main" val="3920029985"/>
              </p:ext>
            </p:extLst>
          </p:nvPr>
        </p:nvGraphicFramePr>
        <p:xfrm>
          <a:off x="3368065" y="2572498"/>
          <a:ext cx="3872253" cy="38854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5C98F366-4B71-46A1-9656-5C3787E14265}"/>
              </a:ext>
            </a:extLst>
          </p:cNvPr>
          <p:cNvGraphicFramePr/>
          <p:nvPr>
            <p:extLst>
              <p:ext uri="{D42A27DB-BD31-4B8C-83A1-F6EECF244321}">
                <p14:modId xmlns:p14="http://schemas.microsoft.com/office/powerpoint/2010/main" val="1222847259"/>
              </p:ext>
            </p:extLst>
          </p:nvPr>
        </p:nvGraphicFramePr>
        <p:xfrm>
          <a:off x="7983793" y="2572498"/>
          <a:ext cx="3765755" cy="38854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45627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F795D-8937-901D-A9CA-9136575D15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25262A-3138-18A0-58FB-CAD3AA5FB0A3}"/>
              </a:ext>
            </a:extLst>
          </p:cNvPr>
          <p:cNvSpPr>
            <a:spLocks noGrp="1"/>
          </p:cNvSpPr>
          <p:nvPr>
            <p:ph type="title"/>
          </p:nvPr>
        </p:nvSpPr>
        <p:spPr/>
        <p:txBody>
          <a:bodyPr/>
          <a:lstStyle/>
          <a:p>
            <a:r>
              <a:rPr lang="en-GB" sz="4000" dirty="0">
                <a:effectLst/>
                <a:ea typeface="Calibri" panose="020F0502020204030204" pitchFamily="34" charset="0"/>
                <a:cs typeface="Times New Roman" panose="02020603050405020304" pitchFamily="18" charset="0"/>
              </a:rPr>
              <a:t>Written Submission Results</a:t>
            </a:r>
            <a:endParaRPr lang="en-IE" dirty="0"/>
          </a:p>
        </p:txBody>
      </p:sp>
      <p:sp>
        <p:nvSpPr>
          <p:cNvPr id="3" name="Content Placeholder 2">
            <a:extLst>
              <a:ext uri="{FF2B5EF4-FFF2-40B4-BE49-F238E27FC236}">
                <a16:creationId xmlns:a16="http://schemas.microsoft.com/office/drawing/2014/main" id="{2254E7F3-5EAD-A0C0-9113-04F47EAAA6CC}"/>
              </a:ext>
            </a:extLst>
          </p:cNvPr>
          <p:cNvSpPr>
            <a:spLocks noGrp="1"/>
          </p:cNvSpPr>
          <p:nvPr>
            <p:ph idx="1"/>
          </p:nvPr>
        </p:nvSpPr>
        <p:spPr/>
        <p:txBody>
          <a:bodyPr>
            <a:normAutofit lnSpcReduction="10000"/>
          </a:bodyPr>
          <a:lstStyle/>
          <a:p>
            <a:pPr marL="285750" indent="-285750">
              <a:buFont typeface="Arial" panose="020B0604020202020204" pitchFamily="34" charset="0"/>
              <a:buChar char="•"/>
            </a:pPr>
            <a:r>
              <a:rPr lang="en-GB" sz="1800" dirty="0">
                <a:effectLst/>
                <a:ea typeface="Calibri" panose="020F0502020204030204" pitchFamily="34" charset="0"/>
                <a:cs typeface="Times New Roman" panose="02020603050405020304" pitchFamily="18" charset="0"/>
              </a:rPr>
              <a:t>Comments from Survey: 53 included additional comments. </a:t>
            </a:r>
          </a:p>
          <a:p>
            <a:pPr marL="285750" indent="-285750">
              <a:buFont typeface="Arial" panose="020B0604020202020204" pitchFamily="34" charset="0"/>
              <a:buChar char="•"/>
            </a:pPr>
            <a:r>
              <a:rPr lang="en-GB" sz="1800" dirty="0">
                <a:ea typeface="Calibri" panose="020F0502020204030204" pitchFamily="34" charset="0"/>
                <a:cs typeface="Times New Roman" panose="02020603050405020304" pitchFamily="18" charset="0"/>
              </a:rPr>
              <a:t>Digital Observations: 23 Digital Observations</a:t>
            </a:r>
          </a:p>
          <a:p>
            <a:pPr marL="285750" indent="-285750">
              <a:buFont typeface="Arial" panose="020B0604020202020204" pitchFamily="34" charset="0"/>
              <a:buChar char="•"/>
            </a:pPr>
            <a:r>
              <a:rPr lang="en-GB" sz="1800" dirty="0">
                <a:ea typeface="Calibri" panose="020F0502020204030204" pitchFamily="34" charset="0"/>
                <a:cs typeface="Times New Roman" panose="02020603050405020304" pitchFamily="18" charset="0"/>
              </a:rPr>
              <a:t>Physical Written Submissions: +850 written submissions</a:t>
            </a:r>
          </a:p>
          <a:p>
            <a:pPr marL="285750" indent="-285750">
              <a:buFont typeface="Arial" panose="020B0604020202020204" pitchFamily="34" charset="0"/>
              <a:buChar char="•"/>
            </a:pPr>
            <a:endParaRPr lang="en-GB" sz="1800" dirty="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effectLst/>
                <a:ea typeface="Calibri" panose="020F0502020204030204" pitchFamily="34" charset="0"/>
                <a:cs typeface="Times New Roman" panose="02020603050405020304" pitchFamily="18" charset="0"/>
              </a:rPr>
              <a:t>Written Submission Key Themes:</a:t>
            </a:r>
          </a:p>
          <a:p>
            <a:pPr marL="971550" lvl="1" indent="-285750"/>
            <a:r>
              <a:rPr lang="en-GB" sz="1400" dirty="0">
                <a:effectLst/>
                <a:ea typeface="Calibri" panose="020F0502020204030204" pitchFamily="34" charset="0"/>
                <a:cs typeface="Times New Roman" panose="02020603050405020304" pitchFamily="18" charset="0"/>
              </a:rPr>
              <a:t>Lucan Village	</a:t>
            </a:r>
          </a:p>
          <a:p>
            <a:pPr marL="971550" lvl="1" indent="-285750"/>
            <a:r>
              <a:rPr lang="en-GB" sz="1400" dirty="0">
                <a:effectLst/>
                <a:ea typeface="Calibri" panose="020F0502020204030204" pitchFamily="34" charset="0"/>
                <a:cs typeface="Times New Roman" panose="02020603050405020304" pitchFamily="18" charset="0"/>
              </a:rPr>
              <a:t>Biodiversity	</a:t>
            </a:r>
          </a:p>
          <a:p>
            <a:pPr marL="971550" lvl="1" indent="-285750"/>
            <a:r>
              <a:rPr lang="en-GB" sz="1400" dirty="0">
                <a:effectLst/>
                <a:ea typeface="Calibri" panose="020F0502020204030204" pitchFamily="34" charset="0"/>
                <a:cs typeface="Times New Roman" panose="02020603050405020304" pitchFamily="18" charset="0"/>
              </a:rPr>
              <a:t>Parking	</a:t>
            </a:r>
          </a:p>
          <a:p>
            <a:pPr marL="971550" lvl="1" indent="-285750"/>
            <a:r>
              <a:rPr lang="en-GB" sz="1400" dirty="0">
                <a:effectLst/>
                <a:ea typeface="Calibri" panose="020F0502020204030204" pitchFamily="34" charset="0"/>
                <a:cs typeface="Times New Roman" panose="02020603050405020304" pitchFamily="18" charset="0"/>
              </a:rPr>
              <a:t>Pedestrian safety	</a:t>
            </a:r>
          </a:p>
          <a:p>
            <a:pPr marL="971550" lvl="1" indent="-285750"/>
            <a:r>
              <a:rPr lang="en-GB" sz="1400" dirty="0">
                <a:effectLst/>
                <a:ea typeface="Calibri" panose="020F0502020204030204" pitchFamily="34" charset="0"/>
                <a:cs typeface="Times New Roman" panose="02020603050405020304" pitchFamily="18" charset="0"/>
              </a:rPr>
              <a:t>Traffic congestion</a:t>
            </a:r>
          </a:p>
          <a:p>
            <a:pPr marL="285750" indent="-285750"/>
            <a:endParaRPr lang="en-GB" sz="1800" dirty="0">
              <a:effectLst/>
              <a:ea typeface="Calibri" panose="020F0502020204030204" pitchFamily="34" charset="0"/>
              <a:cs typeface="Times New Roman" panose="02020603050405020304" pitchFamily="18" charset="0"/>
            </a:endParaRPr>
          </a:p>
          <a:p>
            <a:pPr marL="285750" indent="-285750"/>
            <a:endParaRPr lang="en-IE" sz="1800" dirty="0">
              <a:effectLst/>
              <a:ea typeface="Calibri" panose="020F0502020204030204" pitchFamily="34" charset="0"/>
              <a:cs typeface="Times New Roman" panose="02020603050405020304" pitchFamily="18" charset="0"/>
            </a:endParaRPr>
          </a:p>
          <a:p>
            <a:r>
              <a:rPr lang="en-IE" dirty="0"/>
              <a:t>All submissions/observation are summarized in the report.</a:t>
            </a:r>
          </a:p>
          <a:p>
            <a:r>
              <a:rPr lang="en-IE" dirty="0"/>
              <a:t>The majority of the written </a:t>
            </a:r>
            <a:r>
              <a:rPr lang="en-GB" dirty="0"/>
              <a:t>submissions did not respond to the proposed design alterations nor premise of the survey. </a:t>
            </a:r>
            <a:endParaRPr lang="en-IE" dirty="0"/>
          </a:p>
          <a:p>
            <a:endParaRPr lang="en-IE" dirty="0"/>
          </a:p>
        </p:txBody>
      </p:sp>
    </p:spTree>
    <p:extLst>
      <p:ext uri="{BB962C8B-B14F-4D97-AF65-F5344CB8AC3E}">
        <p14:creationId xmlns:p14="http://schemas.microsoft.com/office/powerpoint/2010/main" val="186763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804EC-F67F-F668-718F-39A7A3418DD7}"/>
              </a:ext>
            </a:extLst>
          </p:cNvPr>
          <p:cNvSpPr>
            <a:spLocks noGrp="1"/>
          </p:cNvSpPr>
          <p:nvPr>
            <p:ph type="ctrTitle"/>
          </p:nvPr>
        </p:nvSpPr>
        <p:spPr>
          <a:xfrm>
            <a:off x="218355" y="5038339"/>
            <a:ext cx="11895824" cy="665162"/>
          </a:xfrm>
        </p:spPr>
        <p:txBody>
          <a:bodyPr>
            <a:normAutofit/>
          </a:bodyPr>
          <a:lstStyle/>
          <a:p>
            <a:r>
              <a:rPr lang="en-GB" sz="4000" b="1" dirty="0">
                <a:solidFill>
                  <a:schemeClr val="bg1"/>
                </a:solidFill>
              </a:rPr>
              <a:t>Thank you for your time</a:t>
            </a:r>
            <a:endParaRPr lang="en-IE" sz="4000" b="1" dirty="0">
              <a:solidFill>
                <a:schemeClr val="bg1"/>
              </a:solidFill>
            </a:endParaRPr>
          </a:p>
        </p:txBody>
      </p:sp>
      <p:sp>
        <p:nvSpPr>
          <p:cNvPr id="6" name="Title 1">
            <a:extLst>
              <a:ext uri="{FF2B5EF4-FFF2-40B4-BE49-F238E27FC236}">
                <a16:creationId xmlns:a16="http://schemas.microsoft.com/office/drawing/2014/main" id="{743BFE14-38EE-E895-2D09-81489989473E}"/>
              </a:ext>
            </a:extLst>
          </p:cNvPr>
          <p:cNvSpPr txBox="1">
            <a:spLocks/>
          </p:cNvSpPr>
          <p:nvPr/>
        </p:nvSpPr>
        <p:spPr>
          <a:xfrm>
            <a:off x="296176" y="1591123"/>
            <a:ext cx="10464188" cy="94350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endParaRPr lang="en-GB" b="1" dirty="0">
              <a:solidFill>
                <a:schemeClr val="bg1"/>
              </a:solidFill>
            </a:endParaRPr>
          </a:p>
        </p:txBody>
      </p:sp>
      <p:sp>
        <p:nvSpPr>
          <p:cNvPr id="7" name="Title 1">
            <a:extLst>
              <a:ext uri="{FF2B5EF4-FFF2-40B4-BE49-F238E27FC236}">
                <a16:creationId xmlns:a16="http://schemas.microsoft.com/office/drawing/2014/main" id="{3128AC3B-5EFF-3BB1-1996-2B15EF68212F}"/>
              </a:ext>
            </a:extLst>
          </p:cNvPr>
          <p:cNvSpPr txBox="1">
            <a:spLocks/>
          </p:cNvSpPr>
          <p:nvPr/>
        </p:nvSpPr>
        <p:spPr>
          <a:xfrm>
            <a:off x="296176" y="3163990"/>
            <a:ext cx="10464188" cy="94350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endParaRPr lang="en-GB" sz="1800" i="1" dirty="0">
              <a:solidFill>
                <a:schemeClr val="bg1"/>
              </a:solidFill>
            </a:endParaRPr>
          </a:p>
        </p:txBody>
      </p:sp>
    </p:spTree>
    <p:extLst>
      <p:ext uri="{BB962C8B-B14F-4D97-AF65-F5344CB8AC3E}">
        <p14:creationId xmlns:p14="http://schemas.microsoft.com/office/powerpoint/2010/main" val="2097432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11753</TotalTime>
  <Words>310</Words>
  <Application>Microsoft Office PowerPoint</Application>
  <PresentationFormat>Widescreen</PresentationFormat>
  <Paragraphs>35</Paragraphs>
  <Slides>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Aptos</vt:lpstr>
      <vt:lpstr>Arial</vt:lpstr>
      <vt:lpstr>Calibri</vt:lpstr>
      <vt:lpstr>Century Gothic</vt:lpstr>
      <vt:lpstr>Office Theme</vt:lpstr>
      <vt:lpstr>Grand Canal to Lucan Phase 1c  Non-Statutory Consultation Survey Report</vt:lpstr>
      <vt:lpstr>Intro</vt:lpstr>
      <vt:lpstr>Survey Results</vt:lpstr>
      <vt:lpstr>Written Submission Results</vt:lpstr>
      <vt:lpstr>Thank you for your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Alanagh Gannon</dc:creator>
  <cp:lastModifiedBy>Alanagh Gannon</cp:lastModifiedBy>
  <cp:revision>75</cp:revision>
  <cp:lastPrinted>2025-05-09T12:08:58Z</cp:lastPrinted>
  <dcterms:created xsi:type="dcterms:W3CDTF">2023-03-02T10:18:54Z</dcterms:created>
  <dcterms:modified xsi:type="dcterms:W3CDTF">2025-05-27T13:55:59Z</dcterms:modified>
</cp:coreProperties>
</file>