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651" r:id="rId5"/>
    <p:sldId id="650" r:id="rId6"/>
    <p:sldId id="652" r:id="rId7"/>
    <p:sldId id="272" r:id="rId8"/>
    <p:sldId id="645" r:id="rId9"/>
    <p:sldId id="646" r:id="rId10"/>
    <p:sldId id="649" r:id="rId11"/>
    <p:sldId id="647" r:id="rId12"/>
    <p:sldId id="648" r:id="rId13"/>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sdublincoco-my.sharepoint.com/personal/stephenwalsh_sdublincoco_ie/Documents/Stephen%20Walsh/Balgaddy%20Report/Balgaddy%20Work%20Order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spc="50" baseline="0">
                <a:solidFill>
                  <a:schemeClr val="tx1">
                    <a:lumMod val="65000"/>
                    <a:lumOff val="35000"/>
                  </a:schemeClr>
                </a:solidFill>
                <a:latin typeface="+mn-lt"/>
                <a:ea typeface="+mn-ea"/>
                <a:cs typeface="+mn-cs"/>
              </a:defRPr>
            </a:pPr>
            <a:r>
              <a:rPr lang="en-IE" sz="2400" baseline="0"/>
              <a:t>Work Orders Completed in Q1 2025</a:t>
            </a:r>
          </a:p>
        </c:rich>
      </c:tx>
      <c:overlay val="0"/>
      <c:spPr>
        <a:noFill/>
        <a:ln>
          <a:noFill/>
        </a:ln>
        <a:effectLst/>
      </c:spPr>
      <c:txPr>
        <a:bodyPr rot="0" spcFirstLastPara="1" vertOverflow="ellipsis" vert="horz" wrap="square" anchor="ctr" anchorCtr="1"/>
        <a:lstStyle/>
        <a:p>
          <a:pPr>
            <a:defRPr sz="2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Sheet2!$B$11</c:f>
              <c:strCache>
                <c:ptCount val="1"/>
                <c:pt idx="0">
                  <c:v>Plumbing</c:v>
                </c:pt>
              </c:strCache>
            </c:strRef>
          </c:tx>
          <c:spPr>
            <a:solidFill>
              <a:schemeClr val="accent1">
                <a:alpha val="70000"/>
              </a:schemeClr>
            </a:solidFill>
            <a:ln>
              <a:noFill/>
            </a:ln>
            <a:effectLst/>
          </c:spPr>
          <c:invertIfNegative val="0"/>
          <c:cat>
            <c:strRef>
              <c:f>Sheet2!$C$10:$F$10</c:f>
              <c:strCache>
                <c:ptCount val="4"/>
                <c:pt idx="0">
                  <c:v>Foxdene</c:v>
                </c:pt>
                <c:pt idx="1">
                  <c:v>Meile an Ri</c:v>
                </c:pt>
                <c:pt idx="2">
                  <c:v>Buirg an Ri</c:v>
                </c:pt>
                <c:pt idx="3">
                  <c:v>Tor an Ri</c:v>
                </c:pt>
              </c:strCache>
            </c:strRef>
          </c:cat>
          <c:val>
            <c:numRef>
              <c:f>Sheet2!$C$11:$F$11</c:f>
              <c:numCache>
                <c:formatCode>General</c:formatCode>
                <c:ptCount val="4"/>
                <c:pt idx="0">
                  <c:v>21</c:v>
                </c:pt>
                <c:pt idx="1">
                  <c:v>15</c:v>
                </c:pt>
                <c:pt idx="2">
                  <c:v>8</c:v>
                </c:pt>
                <c:pt idx="3">
                  <c:v>8</c:v>
                </c:pt>
              </c:numCache>
            </c:numRef>
          </c:val>
          <c:extLst>
            <c:ext xmlns:c16="http://schemas.microsoft.com/office/drawing/2014/chart" uri="{C3380CC4-5D6E-409C-BE32-E72D297353CC}">
              <c16:uniqueId val="{00000000-5282-4640-A77B-476591866F15}"/>
            </c:ext>
          </c:extLst>
        </c:ser>
        <c:ser>
          <c:idx val="1"/>
          <c:order val="1"/>
          <c:tx>
            <c:strRef>
              <c:f>Sheet2!$B$12</c:f>
              <c:strCache>
                <c:ptCount val="1"/>
                <c:pt idx="0">
                  <c:v>Miscellaneous</c:v>
                </c:pt>
              </c:strCache>
            </c:strRef>
          </c:tx>
          <c:spPr>
            <a:solidFill>
              <a:schemeClr val="accent2">
                <a:alpha val="70000"/>
              </a:schemeClr>
            </a:solidFill>
            <a:ln>
              <a:noFill/>
            </a:ln>
            <a:effectLst/>
          </c:spPr>
          <c:invertIfNegative val="0"/>
          <c:cat>
            <c:strRef>
              <c:f>Sheet2!$C$10:$F$10</c:f>
              <c:strCache>
                <c:ptCount val="4"/>
                <c:pt idx="0">
                  <c:v>Foxdene</c:v>
                </c:pt>
                <c:pt idx="1">
                  <c:v>Meile an Ri</c:v>
                </c:pt>
                <c:pt idx="2">
                  <c:v>Buirg an Ri</c:v>
                </c:pt>
                <c:pt idx="3">
                  <c:v>Tor an Ri</c:v>
                </c:pt>
              </c:strCache>
            </c:strRef>
          </c:cat>
          <c:val>
            <c:numRef>
              <c:f>Sheet2!$C$12:$F$12</c:f>
              <c:numCache>
                <c:formatCode>General</c:formatCode>
                <c:ptCount val="4"/>
                <c:pt idx="0">
                  <c:v>3</c:v>
                </c:pt>
                <c:pt idx="1">
                  <c:v>0</c:v>
                </c:pt>
                <c:pt idx="2">
                  <c:v>0</c:v>
                </c:pt>
                <c:pt idx="3">
                  <c:v>0</c:v>
                </c:pt>
              </c:numCache>
            </c:numRef>
          </c:val>
          <c:extLst>
            <c:ext xmlns:c16="http://schemas.microsoft.com/office/drawing/2014/chart" uri="{C3380CC4-5D6E-409C-BE32-E72D297353CC}">
              <c16:uniqueId val="{00000001-5282-4640-A77B-476591866F15}"/>
            </c:ext>
          </c:extLst>
        </c:ser>
        <c:ser>
          <c:idx val="2"/>
          <c:order val="2"/>
          <c:tx>
            <c:strRef>
              <c:f>Sheet2!$B$13</c:f>
              <c:strCache>
                <c:ptCount val="1"/>
                <c:pt idx="0">
                  <c:v>Mechanical</c:v>
                </c:pt>
              </c:strCache>
            </c:strRef>
          </c:tx>
          <c:spPr>
            <a:solidFill>
              <a:schemeClr val="accent3">
                <a:alpha val="70000"/>
              </a:schemeClr>
            </a:solidFill>
            <a:ln>
              <a:noFill/>
            </a:ln>
            <a:effectLst/>
          </c:spPr>
          <c:invertIfNegative val="0"/>
          <c:cat>
            <c:strRef>
              <c:f>Sheet2!$C$10:$F$10</c:f>
              <c:strCache>
                <c:ptCount val="4"/>
                <c:pt idx="0">
                  <c:v>Foxdene</c:v>
                </c:pt>
                <c:pt idx="1">
                  <c:v>Meile an Ri</c:v>
                </c:pt>
                <c:pt idx="2">
                  <c:v>Buirg an Ri</c:v>
                </c:pt>
                <c:pt idx="3">
                  <c:v>Tor an Ri</c:v>
                </c:pt>
              </c:strCache>
            </c:strRef>
          </c:cat>
          <c:val>
            <c:numRef>
              <c:f>Sheet2!$C$13:$F$13</c:f>
              <c:numCache>
                <c:formatCode>General</c:formatCode>
                <c:ptCount val="4"/>
                <c:pt idx="0">
                  <c:v>35</c:v>
                </c:pt>
                <c:pt idx="1">
                  <c:v>30</c:v>
                </c:pt>
                <c:pt idx="2">
                  <c:v>35</c:v>
                </c:pt>
                <c:pt idx="3">
                  <c:v>20</c:v>
                </c:pt>
              </c:numCache>
            </c:numRef>
          </c:val>
          <c:extLst>
            <c:ext xmlns:c16="http://schemas.microsoft.com/office/drawing/2014/chart" uri="{C3380CC4-5D6E-409C-BE32-E72D297353CC}">
              <c16:uniqueId val="{00000002-5282-4640-A77B-476591866F15}"/>
            </c:ext>
          </c:extLst>
        </c:ser>
        <c:ser>
          <c:idx val="3"/>
          <c:order val="3"/>
          <c:tx>
            <c:strRef>
              <c:f>Sheet2!$B$14</c:f>
              <c:strCache>
                <c:ptCount val="1"/>
                <c:pt idx="0">
                  <c:v>Electrical</c:v>
                </c:pt>
              </c:strCache>
            </c:strRef>
          </c:tx>
          <c:spPr>
            <a:solidFill>
              <a:schemeClr val="accent4">
                <a:alpha val="70000"/>
              </a:schemeClr>
            </a:solidFill>
            <a:ln>
              <a:noFill/>
            </a:ln>
            <a:effectLst/>
          </c:spPr>
          <c:invertIfNegative val="0"/>
          <c:cat>
            <c:strRef>
              <c:f>Sheet2!$C$10:$F$10</c:f>
              <c:strCache>
                <c:ptCount val="4"/>
                <c:pt idx="0">
                  <c:v>Foxdene</c:v>
                </c:pt>
                <c:pt idx="1">
                  <c:v>Meile an Ri</c:v>
                </c:pt>
                <c:pt idx="2">
                  <c:v>Buirg an Ri</c:v>
                </c:pt>
                <c:pt idx="3">
                  <c:v>Tor an Ri</c:v>
                </c:pt>
              </c:strCache>
            </c:strRef>
          </c:cat>
          <c:val>
            <c:numRef>
              <c:f>Sheet2!$C$14:$F$14</c:f>
              <c:numCache>
                <c:formatCode>General</c:formatCode>
                <c:ptCount val="4"/>
                <c:pt idx="0">
                  <c:v>5</c:v>
                </c:pt>
                <c:pt idx="1">
                  <c:v>5</c:v>
                </c:pt>
                <c:pt idx="2">
                  <c:v>1</c:v>
                </c:pt>
                <c:pt idx="3">
                  <c:v>1</c:v>
                </c:pt>
              </c:numCache>
            </c:numRef>
          </c:val>
          <c:extLst>
            <c:ext xmlns:c16="http://schemas.microsoft.com/office/drawing/2014/chart" uri="{C3380CC4-5D6E-409C-BE32-E72D297353CC}">
              <c16:uniqueId val="{00000003-5282-4640-A77B-476591866F15}"/>
            </c:ext>
          </c:extLst>
        </c:ser>
        <c:dLbls>
          <c:showLegendKey val="0"/>
          <c:showVal val="0"/>
          <c:showCatName val="0"/>
          <c:showSerName val="0"/>
          <c:showPercent val="0"/>
          <c:showBubbleSize val="0"/>
        </c:dLbls>
        <c:gapWidth val="50"/>
        <c:overlap val="100"/>
        <c:axId val="947569600"/>
        <c:axId val="947568640"/>
      </c:barChart>
      <c:catAx>
        <c:axId val="947569600"/>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250" b="0" i="0" u="none" strike="noStrike" kern="1200" baseline="0">
                <a:solidFill>
                  <a:schemeClr val="tx1">
                    <a:lumMod val="65000"/>
                    <a:lumOff val="35000"/>
                  </a:schemeClr>
                </a:solidFill>
                <a:latin typeface="+mn-lt"/>
                <a:ea typeface="+mn-ea"/>
                <a:cs typeface="+mn-cs"/>
              </a:defRPr>
            </a:pPr>
            <a:endParaRPr lang="en-US"/>
          </a:p>
        </c:txPr>
        <c:crossAx val="947568640"/>
        <c:crosses val="autoZero"/>
        <c:auto val="1"/>
        <c:lblAlgn val="ctr"/>
        <c:lblOffset val="100"/>
        <c:noMultiLvlLbl val="0"/>
      </c:catAx>
      <c:valAx>
        <c:axId val="947568640"/>
        <c:scaling>
          <c:orientation val="minMax"/>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7569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a:p>
        </p:txBody>
      </p:sp>
      <p:grpSp>
        <p:nvGrpSpPr>
          <p:cNvPr id="3" name="Group 3"/>
          <p:cNvGrpSpPr/>
          <p:nvPr/>
        </p:nvGrpSpPr>
        <p:grpSpPr>
          <a:xfrm>
            <a:off x="2258312" y="3093886"/>
            <a:ext cx="13771375" cy="4156379"/>
            <a:chOff x="0" y="76200"/>
            <a:chExt cx="18361834" cy="5541838"/>
          </a:xfrm>
        </p:grpSpPr>
        <p:sp>
          <p:nvSpPr>
            <p:cNvPr id="4" name="TextBox 4"/>
            <p:cNvSpPr txBox="1"/>
            <p:nvPr/>
          </p:nvSpPr>
          <p:spPr>
            <a:xfrm>
              <a:off x="0" y="76200"/>
              <a:ext cx="18361834" cy="1447800"/>
            </a:xfrm>
            <a:prstGeom prst="rect">
              <a:avLst/>
            </a:prstGeom>
          </p:spPr>
          <p:txBody>
            <a:bodyPr lIns="0" tIns="0" rIns="0" bIns="0" rtlCol="0" anchor="t">
              <a:spAutoFit/>
            </a:bodyPr>
            <a:lstStyle/>
            <a:p>
              <a:pPr marL="0" lvl="0" indent="0" algn="ctr">
                <a:lnSpc>
                  <a:spcPts val="8250"/>
                </a:lnSpc>
              </a:pPr>
              <a:r>
                <a:rPr lang="en-US" sz="7500" dirty="0" err="1">
                  <a:solidFill>
                    <a:srgbClr val="51626F"/>
                  </a:solidFill>
                  <a:latin typeface="Gotham Bold"/>
                </a:rPr>
                <a:t>Balgaddy</a:t>
              </a:r>
              <a:r>
                <a:rPr lang="en-US" sz="7500" dirty="0">
                  <a:solidFill>
                    <a:srgbClr val="51626F"/>
                  </a:solidFill>
                  <a:latin typeface="Gotham Bold"/>
                </a:rPr>
                <a:t> Housing Update </a:t>
              </a:r>
            </a:p>
          </p:txBody>
        </p:sp>
        <p:sp>
          <p:nvSpPr>
            <p:cNvPr id="5" name="TextBox 5"/>
            <p:cNvSpPr txBox="1"/>
            <p:nvPr/>
          </p:nvSpPr>
          <p:spPr>
            <a:xfrm>
              <a:off x="0" y="2202753"/>
              <a:ext cx="18361834" cy="483124"/>
            </a:xfrm>
            <a:prstGeom prst="rect">
              <a:avLst/>
            </a:prstGeom>
          </p:spPr>
          <p:txBody>
            <a:bodyPr lIns="0" tIns="0" rIns="0" bIns="0" rtlCol="0" anchor="t">
              <a:spAutoFit/>
            </a:bodyPr>
            <a:lstStyle/>
            <a:p>
              <a:pPr marL="0" lvl="0" indent="0" algn="ctr">
                <a:lnSpc>
                  <a:spcPts val="3080"/>
                </a:lnSpc>
              </a:pPr>
              <a:endParaRPr lang="en-US" sz="2200" dirty="0">
                <a:solidFill>
                  <a:srgbClr val="51626F"/>
                </a:solidFill>
                <a:latin typeface="Arial"/>
              </a:endParaRPr>
            </a:p>
          </p:txBody>
        </p:sp>
        <p:sp>
          <p:nvSpPr>
            <p:cNvPr id="6" name="TextBox 6"/>
            <p:cNvSpPr txBox="1"/>
            <p:nvPr/>
          </p:nvSpPr>
          <p:spPr>
            <a:xfrm>
              <a:off x="0" y="3413425"/>
              <a:ext cx="18361834" cy="1641475"/>
            </a:xfrm>
            <a:prstGeom prst="rect">
              <a:avLst/>
            </a:prstGeom>
          </p:spPr>
          <p:txBody>
            <a:bodyPr lIns="0" tIns="0" rIns="0" bIns="0" rtlCol="0" anchor="t">
              <a:spAutoFit/>
            </a:bodyPr>
            <a:lstStyle/>
            <a:p>
              <a:pPr marL="0" lvl="0" indent="0" algn="ctr"/>
              <a:r>
                <a:rPr lang="en-US" sz="4000" b="1" dirty="0">
                  <a:solidFill>
                    <a:srgbClr val="51626F"/>
                  </a:solidFill>
                  <a:latin typeface="Arial"/>
                </a:rPr>
                <a:t> Q1 2025 Report </a:t>
              </a:r>
            </a:p>
            <a:p>
              <a:pPr marL="0" lvl="0" indent="0" algn="ctr"/>
              <a:r>
                <a:rPr lang="en-US" sz="4000" b="1" dirty="0">
                  <a:solidFill>
                    <a:srgbClr val="51626F"/>
                  </a:solidFill>
                  <a:latin typeface="Arial"/>
                </a:rPr>
                <a:t>Housing Maintenance &amp; Estate Management</a:t>
              </a:r>
            </a:p>
          </p:txBody>
        </p:sp>
        <p:sp>
          <p:nvSpPr>
            <p:cNvPr id="7" name="AutoShape 7"/>
            <p:cNvSpPr/>
            <p:nvPr/>
          </p:nvSpPr>
          <p:spPr>
            <a:xfrm>
              <a:off x="740999" y="5605338"/>
              <a:ext cx="16879836" cy="12700"/>
            </a:xfrm>
            <a:prstGeom prst="rect">
              <a:avLst/>
            </a:prstGeom>
            <a:solidFill>
              <a:srgbClr val="000000"/>
            </a:solidFill>
          </p:spPr>
          <p:txBody>
            <a:bodyPr/>
            <a:lstStyle/>
            <a:p>
              <a:endParaRPr lang="en-IE"/>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53B9A-27A0-2D4E-9133-7F549B217DE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486C4C4-5022-C006-643E-72851D2DA7D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a:p>
        </p:txBody>
      </p:sp>
      <p:sp>
        <p:nvSpPr>
          <p:cNvPr id="3" name="TextBox 3">
            <a:extLst>
              <a:ext uri="{FF2B5EF4-FFF2-40B4-BE49-F238E27FC236}">
                <a16:creationId xmlns:a16="http://schemas.microsoft.com/office/drawing/2014/main" id="{37810C15-3E8D-FCA5-AD71-314BD7A44A4A}"/>
              </a:ext>
            </a:extLst>
          </p:cNvPr>
          <p:cNvSpPr txBox="1"/>
          <p:nvPr/>
        </p:nvSpPr>
        <p:spPr>
          <a:xfrm>
            <a:off x="1922744" y="1584371"/>
            <a:ext cx="14442513" cy="1063433"/>
          </a:xfrm>
          <a:prstGeom prst="rect">
            <a:avLst/>
          </a:prstGeom>
        </p:spPr>
        <p:txBody>
          <a:bodyPr lIns="0" tIns="0" rIns="0" bIns="0" rtlCol="0" anchor="t">
            <a:spAutoFit/>
          </a:bodyPr>
          <a:lstStyle/>
          <a:p>
            <a:pPr marL="0" lvl="0" indent="0" algn="ctr">
              <a:lnSpc>
                <a:spcPts val="9600"/>
              </a:lnSpc>
              <a:spcBef>
                <a:spcPct val="0"/>
              </a:spcBef>
            </a:pPr>
            <a:r>
              <a:rPr lang="en-US" sz="4800" b="1" dirty="0">
                <a:solidFill>
                  <a:srgbClr val="51626F"/>
                </a:solidFill>
                <a:latin typeface="Arial Bold"/>
              </a:rPr>
              <a:t>Estate Management Initiatives Contd. </a:t>
            </a:r>
            <a:endParaRPr lang="en-US" sz="4800" b="1" dirty="0">
              <a:latin typeface="Arial Bold"/>
            </a:endParaRPr>
          </a:p>
        </p:txBody>
      </p:sp>
      <p:sp>
        <p:nvSpPr>
          <p:cNvPr id="4" name="TextBox 4">
            <a:extLst>
              <a:ext uri="{FF2B5EF4-FFF2-40B4-BE49-F238E27FC236}">
                <a16:creationId xmlns:a16="http://schemas.microsoft.com/office/drawing/2014/main" id="{779EEAD8-5F2F-CDCE-3FAB-780488864594}"/>
              </a:ext>
            </a:extLst>
          </p:cNvPr>
          <p:cNvSpPr txBox="1"/>
          <p:nvPr/>
        </p:nvSpPr>
        <p:spPr>
          <a:xfrm>
            <a:off x="1887486" y="3239504"/>
            <a:ext cx="6799160" cy="6011902"/>
          </a:xfrm>
          <a:prstGeom prst="rect">
            <a:avLst/>
          </a:prstGeom>
        </p:spPr>
        <p:txBody>
          <a:bodyPr lIns="0" tIns="0" rIns="0" bIns="0" rtlCol="0" anchor="t">
            <a:spAutoFit/>
          </a:bodyPr>
          <a:lstStyle/>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 Day of Action </a:t>
            </a:r>
            <a:r>
              <a:rPr lang="en-IE" sz="2400" dirty="0">
                <a:solidFill>
                  <a:prstClr val="black"/>
                </a:solidFill>
                <a:latin typeface="Calibri" panose="020F0502020204030204" pitchFamily="34" charset="0"/>
                <a:ea typeface="Calibri" panose="020F0502020204030204" pitchFamily="34" charset="0"/>
              </a:rPr>
              <a:t>– meeting with the Waste Enforcement section and further discussion with An Garda Síochána to take place in the coming weeks to put the necessary preparations in place. </a:t>
            </a:r>
          </a:p>
          <a:p>
            <a:pPr marR="0" lvl="0" algn="l" defTabSz="914400" rtl="0" eaLnBrk="1" fontAlgn="auto" latinLnBrk="0" hangingPunct="1">
              <a:lnSpc>
                <a:spcPct val="90000"/>
              </a:lnSpc>
              <a:spcBef>
                <a:spcPts val="1000"/>
              </a:spcBef>
              <a:spcAft>
                <a:spcPts val="0"/>
              </a:spcAft>
              <a:buClrTx/>
              <a:buSzTx/>
              <a:tabLst/>
              <a:defRPr/>
            </a:pPr>
            <a:endParaRPr lang="en-IE" sz="2400" dirty="0">
              <a:solidFill>
                <a:prstClr val="black"/>
              </a:solidFill>
              <a:latin typeface="Calibri" panose="020F0502020204030204" pitchFamily="34" charset="0"/>
              <a:ea typeface="Calibri" panose="020F050202020403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lang="en-IE" sz="2400" dirty="0">
                <a:solidFill>
                  <a:prstClr val="black"/>
                </a:solidFill>
              </a:rPr>
              <a:t>Tenancy Audit commenced in Balgaddy – 80 plus houses complete to date. 	</a:t>
            </a: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endParaRPr lang="en-IE" sz="2400" dirty="0">
              <a:solidFill>
                <a:prstClr val="black"/>
              </a:solidFill>
            </a:endParaRPr>
          </a:p>
          <a:p>
            <a:pPr marL="342900" indent="-342900">
              <a:lnSpc>
                <a:spcPct val="90000"/>
              </a:lnSpc>
              <a:spcBef>
                <a:spcPts val="1000"/>
              </a:spcBef>
              <a:buFont typeface="Symbol" panose="05050102010706020507" pitchFamily="18" charset="2"/>
              <a:buChar char=""/>
              <a:defRPr/>
            </a:pPr>
            <a:r>
              <a:rPr lang="en-IE" sz="2400" dirty="0">
                <a:latin typeface="Calibri" panose="020F0502020204030204" pitchFamily="34" charset="0"/>
                <a:ea typeface="Calibri" panose="020F0502020204030204" pitchFamily="34" charset="0"/>
              </a:rPr>
              <a:t>Garda / estate management weekly clinic takes place Thursday mornings in the Bush Centre, plans to relocate to the community centre. </a:t>
            </a: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endParaRPr lang="en-IE" sz="2400" dirty="0">
              <a:solidFill>
                <a:prstClr val="black"/>
              </a:solidFill>
            </a:endParaRP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endParaRPr lang="en-IE" sz="2400" dirty="0">
              <a:solidFill>
                <a:prstClr val="black"/>
              </a:solidFill>
            </a:endParaRP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endParaRPr lang="en-IE" sz="2400" dirty="0">
              <a:solidFill>
                <a:prstClr val="black"/>
              </a:solidFill>
            </a:endParaRP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endParaRPr lang="en-IE" sz="2400" dirty="0">
              <a:solidFill>
                <a:prstClr val="black"/>
              </a:solidFill>
            </a:endParaRPr>
          </a:p>
        </p:txBody>
      </p:sp>
      <p:sp>
        <p:nvSpPr>
          <p:cNvPr id="5" name="TextBox 5">
            <a:extLst>
              <a:ext uri="{FF2B5EF4-FFF2-40B4-BE49-F238E27FC236}">
                <a16:creationId xmlns:a16="http://schemas.microsoft.com/office/drawing/2014/main" id="{C8965289-F6E7-F0C9-98EB-93EB020E1720}"/>
              </a:ext>
            </a:extLst>
          </p:cNvPr>
          <p:cNvSpPr txBox="1"/>
          <p:nvPr/>
        </p:nvSpPr>
        <p:spPr>
          <a:xfrm>
            <a:off x="9448800" y="3296840"/>
            <a:ext cx="6799160" cy="4356064"/>
          </a:xfrm>
          <a:prstGeom prst="rect">
            <a:avLst/>
          </a:prstGeom>
        </p:spPr>
        <p:txBody>
          <a:bodyPr lIns="0" tIns="0" rIns="0" bIns="0" rtlCol="0" anchor="t">
            <a:spAutoFit/>
          </a:bodyPr>
          <a:lstStyle/>
          <a:p>
            <a:pPr marL="342900" indent="-342900">
              <a:lnSpc>
                <a:spcPct val="90000"/>
              </a:lnSpc>
              <a:spcBef>
                <a:spcPts val="1000"/>
              </a:spcBef>
              <a:buFont typeface="Arial" panose="020B0604020202020204" pitchFamily="34" charset="0"/>
              <a:buChar char="•"/>
              <a:defRPr/>
            </a:pPr>
            <a:r>
              <a:rPr lang="en-IE" sz="2400" dirty="0">
                <a:ea typeface="Aptos" panose="020B0004020202020204" pitchFamily="34" charset="0"/>
                <a:cs typeface="Aptos" panose="020B0004020202020204" pitchFamily="34" charset="0"/>
              </a:rPr>
              <a:t>School talks to be delivered by council staff and the Gardai – meeting with Principal and Home School Liaison Officer Junior and Senior Devine Mercy 2025. Date to be agreed to talk to 5</a:t>
            </a:r>
            <a:r>
              <a:rPr lang="en-IE" sz="2400" baseline="30000" dirty="0">
                <a:ea typeface="Aptos" panose="020B0004020202020204" pitchFamily="34" charset="0"/>
                <a:cs typeface="Aptos" panose="020B0004020202020204" pitchFamily="34" charset="0"/>
              </a:rPr>
              <a:t>th</a:t>
            </a:r>
            <a:r>
              <a:rPr lang="en-IE" sz="2400" dirty="0">
                <a:ea typeface="Aptos" panose="020B0004020202020204" pitchFamily="34" charset="0"/>
                <a:cs typeface="Aptos" panose="020B0004020202020204" pitchFamily="34" charset="0"/>
              </a:rPr>
              <a:t> and 6</a:t>
            </a:r>
            <a:r>
              <a:rPr lang="en-IE" sz="2400" baseline="30000" dirty="0">
                <a:ea typeface="Aptos" panose="020B0004020202020204" pitchFamily="34" charset="0"/>
                <a:cs typeface="Aptos" panose="020B0004020202020204" pitchFamily="34" charset="0"/>
              </a:rPr>
              <a:t>th</a:t>
            </a:r>
            <a:r>
              <a:rPr lang="en-IE" sz="2400" dirty="0">
                <a:ea typeface="Aptos" panose="020B0004020202020204" pitchFamily="34" charset="0"/>
                <a:cs typeface="Aptos" panose="020B0004020202020204" pitchFamily="34" charset="0"/>
              </a:rPr>
              <a:t> classes before end of term. </a:t>
            </a:r>
          </a:p>
          <a:p>
            <a:pPr marL="342900" indent="-342900">
              <a:lnSpc>
                <a:spcPct val="90000"/>
              </a:lnSpc>
              <a:spcBef>
                <a:spcPts val="1000"/>
              </a:spcBef>
              <a:buFont typeface="Arial" panose="020B0604020202020204" pitchFamily="34" charset="0"/>
              <a:buChar char="•"/>
              <a:defRPr/>
            </a:pPr>
            <a:r>
              <a:rPr lang="en-IE" sz="2400" dirty="0">
                <a:latin typeface="Calibri" panose="020F0502020204030204" pitchFamily="34" charset="0"/>
                <a:ea typeface="Calibri" panose="020F0502020204030204" pitchFamily="34" charset="0"/>
              </a:rPr>
              <a:t>Family Fun Day to take place 26</a:t>
            </a:r>
            <a:r>
              <a:rPr lang="en-IE" sz="2400" baseline="30000" dirty="0">
                <a:latin typeface="Calibri" panose="020F0502020204030204" pitchFamily="34" charset="0"/>
                <a:ea typeface="Calibri" panose="020F0502020204030204" pitchFamily="34" charset="0"/>
              </a:rPr>
              <a:t>th</a:t>
            </a:r>
            <a:r>
              <a:rPr lang="en-IE" sz="2400" dirty="0">
                <a:latin typeface="Calibri" panose="020F0502020204030204" pitchFamily="34" charset="0"/>
                <a:ea typeface="Calibri" panose="020F0502020204030204" pitchFamily="34" charset="0"/>
              </a:rPr>
              <a:t> July 2025 supported by the estate management team.</a:t>
            </a:r>
            <a:br>
              <a:rPr lang="en-IE" sz="2400" dirty="0">
                <a:effectLst/>
                <a:latin typeface="Calibri" panose="020F0502020204030204" pitchFamily="34" charset="0"/>
                <a:ea typeface="Calibri" panose="020F0502020204030204" pitchFamily="34" charset="0"/>
              </a:rPr>
            </a:br>
            <a:endParaRPr lang="en-IE" sz="2400" dirty="0">
              <a:effectLst/>
              <a:latin typeface="Calibri" panose="020F0502020204030204" pitchFamily="34" charset="0"/>
              <a:ea typeface="Calibri" panose="020F050202020403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endParaRPr lang="en-GB" sz="2400" dirty="0">
              <a:ea typeface="MS Gothic" panose="020B0609070205080204" pitchFamily="49" charset="-128"/>
              <a:cs typeface="Arial" panose="020B0604020202020204" pitchFamily="34" charset="0"/>
            </a:endParaRPr>
          </a:p>
          <a:p>
            <a:pPr marL="457200" lvl="1" indent="0">
              <a:spcBef>
                <a:spcPts val="0"/>
              </a:spcBef>
              <a:spcAft>
                <a:spcPts val="0"/>
              </a:spcAft>
              <a:buNone/>
            </a:pPr>
            <a:endParaRPr lang="en-GB" sz="2400" dirty="0">
              <a:ea typeface="MS Gothic" panose="020B0609070205080204" pitchFamily="49" charset="-128"/>
              <a:cs typeface="Arial" panose="020B0604020202020204" pitchFamily="34" charset="0"/>
            </a:endParaRPr>
          </a:p>
          <a:p>
            <a:pPr marL="457200" lvl="1" indent="0">
              <a:spcBef>
                <a:spcPts val="0"/>
              </a:spcBef>
              <a:spcAft>
                <a:spcPts val="0"/>
              </a:spcAft>
              <a:buNone/>
            </a:pPr>
            <a:endParaRPr lang="en-GB" sz="2400" dirty="0">
              <a:ea typeface="MS Gothic" panose="020B0609070205080204" pitchFamily="49" charset="-128"/>
              <a:cs typeface="Arial" panose="020B0604020202020204" pitchFamily="34" charset="0"/>
            </a:endParaRPr>
          </a:p>
          <a:p>
            <a:pPr marL="457200" lvl="1" indent="0">
              <a:spcBef>
                <a:spcPts val="0"/>
              </a:spcBef>
              <a:spcAft>
                <a:spcPts val="0"/>
              </a:spcAft>
              <a:buNone/>
            </a:pPr>
            <a:endParaRPr lang="en-GB" sz="2400" dirty="0">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4164885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dirty="0"/>
          </a:p>
        </p:txBody>
      </p:sp>
      <p:sp>
        <p:nvSpPr>
          <p:cNvPr id="5" name="TextBox 5"/>
          <p:cNvSpPr txBox="1"/>
          <p:nvPr/>
        </p:nvSpPr>
        <p:spPr>
          <a:xfrm>
            <a:off x="1028700" y="257175"/>
            <a:ext cx="15912385" cy="1063433"/>
          </a:xfrm>
          <a:prstGeom prst="rect">
            <a:avLst/>
          </a:prstGeom>
        </p:spPr>
        <p:txBody>
          <a:bodyPr lIns="0" tIns="0" rIns="0" bIns="0" rtlCol="0" anchor="t">
            <a:spAutoFit/>
          </a:bodyPr>
          <a:lstStyle/>
          <a:p>
            <a:pPr marL="0" lvl="0" indent="0" algn="ctr">
              <a:lnSpc>
                <a:spcPts val="9600"/>
              </a:lnSpc>
              <a:spcBef>
                <a:spcPct val="0"/>
              </a:spcBef>
            </a:pPr>
            <a:r>
              <a:rPr lang="en-US" sz="4800" b="1" dirty="0" err="1">
                <a:solidFill>
                  <a:srgbClr val="51626F"/>
                </a:solidFill>
                <a:latin typeface="Arial Bold"/>
              </a:rPr>
              <a:t>Balgaddy</a:t>
            </a:r>
            <a:r>
              <a:rPr lang="en-US" sz="4800" b="1" dirty="0">
                <a:solidFill>
                  <a:srgbClr val="51626F"/>
                </a:solidFill>
                <a:latin typeface="Arial Bold"/>
              </a:rPr>
              <a:t> Higher Level Working Group </a:t>
            </a:r>
          </a:p>
        </p:txBody>
      </p:sp>
      <p:sp>
        <p:nvSpPr>
          <p:cNvPr id="7" name="TextBox 6">
            <a:extLst>
              <a:ext uri="{FF2B5EF4-FFF2-40B4-BE49-F238E27FC236}">
                <a16:creationId xmlns:a16="http://schemas.microsoft.com/office/drawing/2014/main" id="{E99EDCDE-6C6E-9CE5-5CB5-0A3EEFA51D5F}"/>
              </a:ext>
            </a:extLst>
          </p:cNvPr>
          <p:cNvSpPr txBox="1"/>
          <p:nvPr/>
        </p:nvSpPr>
        <p:spPr>
          <a:xfrm>
            <a:off x="914400" y="2019300"/>
            <a:ext cx="16916400" cy="8833187"/>
          </a:xfrm>
          <a:prstGeom prst="rect">
            <a:avLst/>
          </a:prstGeom>
          <a:noFill/>
        </p:spPr>
        <p:txBody>
          <a:bodyPr wrap="square">
            <a:spAutoFit/>
          </a:bodyPr>
          <a:lstStyle/>
          <a:p>
            <a:pPr marL="781200" lvl="1" indent="-457200">
              <a:spcBef>
                <a:spcPts val="600"/>
              </a:spcBef>
              <a:buFont typeface="Arial" panose="020B0604020202020204" pitchFamily="34" charset="0"/>
              <a:buChar char="•"/>
            </a:pPr>
            <a:r>
              <a:rPr lang="en-IE" sz="2400" dirty="0">
                <a:effectLst/>
                <a:latin typeface="+mj-lt"/>
                <a:ea typeface="Calibri" panose="020F0502020204030204" pitchFamily="34" charset="0"/>
              </a:rPr>
              <a:t>Independent Chair Liam Casey (Former Inspector Ronanstown Garda Station) 	</a:t>
            </a:r>
          </a:p>
          <a:p>
            <a:pPr marL="781200" lvl="1" indent="-457200">
              <a:spcBef>
                <a:spcPts val="600"/>
              </a:spcBef>
              <a:buFont typeface="Arial" panose="020B0604020202020204" pitchFamily="34" charset="0"/>
              <a:buChar char="•"/>
            </a:pPr>
            <a:r>
              <a:rPr lang="en-IE" sz="2400" dirty="0">
                <a:latin typeface="+mj-lt"/>
                <a:ea typeface="Calibri" panose="020F0502020204030204" pitchFamily="34" charset="0"/>
              </a:rPr>
              <a:t>Tusla, DLETB and Partnership representative appointed. </a:t>
            </a:r>
          </a:p>
          <a:p>
            <a:pPr marL="781200" lvl="1" indent="-457200">
              <a:spcBef>
                <a:spcPts val="600"/>
              </a:spcBef>
              <a:buFont typeface="Arial" panose="020B0604020202020204" pitchFamily="34" charset="0"/>
              <a:buChar char="•"/>
            </a:pPr>
            <a:r>
              <a:rPr lang="en-IE" sz="2400" dirty="0">
                <a:latin typeface="+mj-lt"/>
                <a:ea typeface="Calibri" panose="020F0502020204030204" pitchFamily="34" charset="0"/>
              </a:rPr>
              <a:t>2 meetings have taken place in 2025 to date. </a:t>
            </a:r>
          </a:p>
          <a:p>
            <a:pPr marL="324000" lvl="1">
              <a:spcBef>
                <a:spcPts val="600"/>
              </a:spcBef>
            </a:pPr>
            <a:r>
              <a:rPr lang="en-IE" sz="2400" b="1" dirty="0">
                <a:effectLst/>
                <a:latin typeface="+mj-lt"/>
                <a:ea typeface="Calibri" panose="020F0502020204030204" pitchFamily="34" charset="0"/>
                <a:cs typeface="Aptos" panose="020B0004020202020204" pitchFamily="34" charset="0"/>
              </a:rPr>
              <a:t>Updates</a:t>
            </a:r>
            <a:endParaRPr lang="en-IE" sz="2400" b="1" dirty="0">
              <a:latin typeface="+mj-lt"/>
              <a:ea typeface="Calibri" panose="020F0502020204030204" pitchFamily="34" charset="0"/>
              <a:cs typeface="Aptos" panose="020B0004020202020204" pitchFamily="34" charset="0"/>
            </a:endParaRPr>
          </a:p>
          <a:p>
            <a:pPr marL="781200" lvl="1" indent="-457200">
              <a:spcBef>
                <a:spcPts val="600"/>
              </a:spcBef>
              <a:buFont typeface="Arial" panose="020B0604020202020204" pitchFamily="34" charset="0"/>
              <a:buChar char="•"/>
            </a:pPr>
            <a:r>
              <a:rPr lang="en-IE" sz="2400" dirty="0">
                <a:latin typeface="+mj-lt"/>
                <a:ea typeface="Aptos" panose="020B0004020202020204" pitchFamily="34" charset="0"/>
                <a:cs typeface="Aptos" panose="020B0004020202020204" pitchFamily="34" charset="0"/>
              </a:rPr>
              <a:t>Meeting with Tusla and AGS to take place week of 3</a:t>
            </a:r>
            <a:r>
              <a:rPr lang="en-IE" sz="2400" baseline="30000" dirty="0">
                <a:latin typeface="+mj-lt"/>
                <a:ea typeface="Aptos" panose="020B0004020202020204" pitchFamily="34" charset="0"/>
                <a:cs typeface="Aptos" panose="020B0004020202020204" pitchFamily="34" charset="0"/>
              </a:rPr>
              <a:t>rd</a:t>
            </a:r>
            <a:r>
              <a:rPr lang="en-IE" sz="2400" dirty="0">
                <a:latin typeface="+mj-lt"/>
                <a:ea typeface="Aptos" panose="020B0004020202020204" pitchFamily="34" charset="0"/>
                <a:cs typeface="Aptos" panose="020B0004020202020204" pitchFamily="34" charset="0"/>
              </a:rPr>
              <a:t> June to look at options and possible programmes around early intervention supports in the Balgaddy area. SDCC, ETB and </a:t>
            </a:r>
            <a:r>
              <a:rPr lang="en-IE" sz="2400" dirty="0" err="1">
                <a:latin typeface="+mj-lt"/>
                <a:ea typeface="Aptos" panose="020B0004020202020204" pitchFamily="34" charset="0"/>
                <a:cs typeface="Aptos" panose="020B0004020202020204" pitchFamily="34" charset="0"/>
              </a:rPr>
              <a:t>Crosscare</a:t>
            </a:r>
            <a:r>
              <a:rPr lang="en-IE" sz="2400" dirty="0">
                <a:latin typeface="+mj-lt"/>
                <a:ea typeface="Aptos" panose="020B0004020202020204" pitchFamily="34" charset="0"/>
                <a:cs typeface="Aptos" panose="020B0004020202020204" pitchFamily="34" charset="0"/>
              </a:rPr>
              <a:t> to identify potential funding for early intervention workers and extra youth workers for Balgaddy area specifically.  </a:t>
            </a:r>
          </a:p>
          <a:p>
            <a:pPr marL="781200" lvl="1" indent="-457200">
              <a:spcBef>
                <a:spcPts val="600"/>
              </a:spcBef>
              <a:buFont typeface="Arial" panose="020B0604020202020204" pitchFamily="34" charset="0"/>
              <a:buChar char="•"/>
            </a:pPr>
            <a:r>
              <a:rPr lang="en-IE" sz="2400" dirty="0">
                <a:effectLst/>
                <a:latin typeface="+mj-lt"/>
                <a:ea typeface="Aptos" panose="020B0004020202020204" pitchFamily="34" charset="0"/>
                <a:cs typeface="Aptos" panose="020B0004020202020204" pitchFamily="34" charset="0"/>
              </a:rPr>
              <a:t>Construction works continues on the closing out of a few remaining items to allow for handover of the centre to the Council and Architectural Services are working closely with the contractor to have these closed out as soon possible. Community Section have been working on the establishment of a new Regional Board of Management to manage the operations of the </a:t>
            </a:r>
            <a:r>
              <a:rPr lang="en-IE" sz="2400" dirty="0" err="1">
                <a:effectLst/>
                <a:latin typeface="+mj-lt"/>
                <a:ea typeface="Aptos" panose="020B0004020202020204" pitchFamily="34" charset="0"/>
                <a:cs typeface="Aptos" panose="020B0004020202020204" pitchFamily="34" charset="0"/>
              </a:rPr>
              <a:t>Balgaddy</a:t>
            </a:r>
            <a:r>
              <a:rPr lang="en-IE" sz="2400" dirty="0">
                <a:effectLst/>
                <a:latin typeface="+mj-lt"/>
                <a:ea typeface="Aptos" panose="020B0004020202020204" pitchFamily="34" charset="0"/>
                <a:cs typeface="Aptos" panose="020B0004020202020204" pitchFamily="34" charset="0"/>
              </a:rPr>
              <a:t>, </a:t>
            </a:r>
            <a:r>
              <a:rPr lang="en-IE" sz="2400" dirty="0" err="1">
                <a:effectLst/>
                <a:latin typeface="+mj-lt"/>
                <a:ea typeface="Aptos" panose="020B0004020202020204" pitchFamily="34" charset="0"/>
                <a:cs typeface="Aptos" panose="020B0004020202020204" pitchFamily="34" charset="0"/>
              </a:rPr>
              <a:t>Neilstown</a:t>
            </a:r>
            <a:r>
              <a:rPr lang="en-IE" sz="2400" dirty="0">
                <a:effectLst/>
                <a:latin typeface="+mj-lt"/>
                <a:ea typeface="Aptos" panose="020B0004020202020204" pitchFamily="34" charset="0"/>
                <a:cs typeface="Aptos" panose="020B0004020202020204" pitchFamily="34" charset="0"/>
              </a:rPr>
              <a:t> and </a:t>
            </a:r>
            <a:r>
              <a:rPr lang="en-IE" sz="2400" dirty="0" err="1">
                <a:effectLst/>
                <a:latin typeface="+mj-lt"/>
                <a:ea typeface="Aptos" panose="020B0004020202020204" pitchFamily="34" charset="0"/>
                <a:cs typeface="Aptos" panose="020B0004020202020204" pitchFamily="34" charset="0"/>
              </a:rPr>
              <a:t>Rowlagh</a:t>
            </a:r>
            <a:r>
              <a:rPr lang="en-IE" sz="2400" dirty="0">
                <a:effectLst/>
                <a:latin typeface="+mj-lt"/>
                <a:ea typeface="Aptos" panose="020B0004020202020204" pitchFamily="34" charset="0"/>
                <a:cs typeface="Aptos" panose="020B0004020202020204" pitchFamily="34" charset="0"/>
              </a:rPr>
              <a:t> Community Centres. Memorandum and Articles for the new company have been submitted to the CRO to have the company incorporated.</a:t>
            </a:r>
          </a:p>
          <a:p>
            <a:pPr marL="781200" lvl="1" indent="-457200">
              <a:spcBef>
                <a:spcPts val="600"/>
              </a:spcBef>
              <a:buFont typeface="Arial" panose="020B0604020202020204" pitchFamily="34" charset="0"/>
              <a:buChar char="•"/>
            </a:pPr>
            <a:r>
              <a:rPr lang="en-IE" sz="2400" dirty="0">
                <a:latin typeface="+mj-lt"/>
                <a:ea typeface="Aptos" panose="020B0004020202020204" pitchFamily="34" charset="0"/>
                <a:cs typeface="Aptos" panose="020B0004020202020204" pitchFamily="34" charset="0"/>
              </a:rPr>
              <a:t>It was agreed to look at the possibility of organising a tour of the new community centre and to hold meetings in the </a:t>
            </a:r>
            <a:r>
              <a:rPr lang="en-IE" sz="2400" dirty="0" err="1">
                <a:latin typeface="+mj-lt"/>
                <a:ea typeface="Aptos" panose="020B0004020202020204" pitchFamily="34" charset="0"/>
                <a:cs typeface="Aptos" panose="020B0004020202020204" pitchFamily="34" charset="0"/>
              </a:rPr>
              <a:t>Balgaddy</a:t>
            </a:r>
            <a:r>
              <a:rPr lang="en-IE" sz="2400" dirty="0">
                <a:latin typeface="+mj-lt"/>
                <a:ea typeface="Aptos" panose="020B0004020202020204" pitchFamily="34" charset="0"/>
                <a:cs typeface="Aptos" panose="020B0004020202020204" pitchFamily="34" charset="0"/>
              </a:rPr>
              <a:t> area twice per annum </a:t>
            </a:r>
          </a:p>
          <a:p>
            <a:pPr marL="781200" lvl="1" indent="-457200">
              <a:spcBef>
                <a:spcPts val="600"/>
              </a:spcBef>
              <a:buFont typeface="Arial" panose="020B0604020202020204" pitchFamily="34" charset="0"/>
              <a:buChar char="•"/>
            </a:pPr>
            <a:r>
              <a:rPr lang="en-IE" sz="2400" dirty="0">
                <a:effectLst/>
                <a:latin typeface="+mj-lt"/>
                <a:ea typeface="Aptos" panose="020B0004020202020204" pitchFamily="34" charset="0"/>
                <a:cs typeface="Aptos" panose="020B0004020202020204" pitchFamily="34" charset="0"/>
              </a:rPr>
              <a:t>SDCC estate management team </a:t>
            </a:r>
            <a:r>
              <a:rPr lang="en-IE" sz="2400" dirty="0">
                <a:latin typeface="+mj-lt"/>
                <a:ea typeface="Aptos" panose="020B0004020202020204" pitchFamily="34" charset="0"/>
                <a:cs typeface="Aptos" panose="020B0004020202020204" pitchFamily="34" charset="0"/>
              </a:rPr>
              <a:t>commenced Tenancy checks.</a:t>
            </a:r>
          </a:p>
          <a:p>
            <a:pPr marL="781200" lvl="1" indent="-457200">
              <a:spcBef>
                <a:spcPts val="600"/>
              </a:spcBef>
              <a:buFont typeface="Arial" panose="020B0604020202020204" pitchFamily="34" charset="0"/>
              <a:buChar char="•"/>
            </a:pPr>
            <a:r>
              <a:rPr lang="en-IE" sz="2400" dirty="0">
                <a:effectLst/>
                <a:latin typeface="+mj-lt"/>
                <a:ea typeface="Aptos" panose="020B0004020202020204" pitchFamily="34" charset="0"/>
                <a:cs typeface="Aptos" panose="020B0004020202020204" pitchFamily="34" charset="0"/>
              </a:rPr>
              <a:t>An Garda </a:t>
            </a:r>
            <a:r>
              <a:rPr lang="en-IE" sz="2400" dirty="0" err="1">
                <a:effectLst/>
                <a:latin typeface="+mj-lt"/>
                <a:ea typeface="Aptos" panose="020B0004020202020204" pitchFamily="34" charset="0"/>
                <a:cs typeface="Aptos" panose="020B0004020202020204" pitchFamily="34" charset="0"/>
              </a:rPr>
              <a:t>Siochána</a:t>
            </a:r>
            <a:r>
              <a:rPr lang="en-IE" sz="2400" dirty="0">
                <a:effectLst/>
                <a:latin typeface="+mj-lt"/>
                <a:ea typeface="Aptos" panose="020B0004020202020204" pitchFamily="34" charset="0"/>
                <a:cs typeface="Aptos" panose="020B0004020202020204" pitchFamily="34" charset="0"/>
              </a:rPr>
              <a:t> door knocking exercise is ongoing –chance for residents to share information and discuss ongoing anti social issues. </a:t>
            </a:r>
            <a:endParaRPr lang="en-IE" sz="2400" dirty="0">
              <a:solidFill>
                <a:prstClr val="black"/>
              </a:solidFill>
              <a:latin typeface="+mj-lt"/>
            </a:endParaRPr>
          </a:p>
          <a:p>
            <a:pPr lvl="0">
              <a:tabLst>
                <a:tab pos="457200" algn="l"/>
              </a:tabLst>
            </a:pPr>
            <a:br>
              <a:rPr lang="en-IE" sz="2800" dirty="0">
                <a:effectLst/>
                <a:latin typeface="Aptos" panose="020B0004020202020204" pitchFamily="34" charset="0"/>
                <a:ea typeface="Times New Roman" panose="02020603050405020304" pitchFamily="18" charset="0"/>
                <a:cs typeface="Times New Roman" panose="02020603050405020304" pitchFamily="18" charset="0"/>
              </a:rPr>
            </a:br>
            <a:endParaRPr lang="en-IE" sz="2800" dirty="0">
              <a:effectLst/>
              <a:latin typeface="Aptos" panose="020B0004020202020204" pitchFamily="34" charset="0"/>
              <a:ea typeface="Aptos" panose="020B0004020202020204" pitchFamily="34" charset="0"/>
              <a:cs typeface="Times New Roman" panose="02020603050405020304" pitchFamily="18" charset="0"/>
            </a:endParaRPr>
          </a:p>
          <a:p>
            <a:pPr lvl="0">
              <a:tabLst>
                <a:tab pos="457200" algn="l"/>
              </a:tabLst>
            </a:pPr>
            <a:endParaRPr lang="en-IE" sz="2800" dirty="0">
              <a:latin typeface="Aptos" panose="020B0004020202020204" pitchFamily="34" charset="0"/>
              <a:ea typeface="Times New Roman" panose="02020603050405020304" pitchFamily="18" charset="0"/>
              <a:cs typeface="Times New Roman" panose="02020603050405020304" pitchFamily="18" charset="0"/>
            </a:endParaRPr>
          </a:p>
          <a:p>
            <a:pPr lvl="0">
              <a:tabLst>
                <a:tab pos="457200" algn="l"/>
              </a:tabLst>
            </a:pPr>
            <a:endParaRPr lang="en-IE" sz="28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8912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a:p>
        </p:txBody>
      </p:sp>
      <p:sp>
        <p:nvSpPr>
          <p:cNvPr id="3" name="TextBox 3"/>
          <p:cNvSpPr txBox="1"/>
          <p:nvPr/>
        </p:nvSpPr>
        <p:spPr>
          <a:xfrm>
            <a:off x="1922744" y="1584371"/>
            <a:ext cx="14442513" cy="1063433"/>
          </a:xfrm>
          <a:prstGeom prst="rect">
            <a:avLst/>
          </a:prstGeom>
        </p:spPr>
        <p:txBody>
          <a:bodyPr lIns="0" tIns="0" rIns="0" bIns="0" rtlCol="0" anchor="t">
            <a:spAutoFit/>
          </a:bodyPr>
          <a:lstStyle/>
          <a:p>
            <a:pPr marL="0" lvl="0" indent="0" algn="ctr">
              <a:lnSpc>
                <a:spcPts val="9600"/>
              </a:lnSpc>
              <a:spcBef>
                <a:spcPct val="0"/>
              </a:spcBef>
            </a:pPr>
            <a:r>
              <a:rPr lang="en-US" sz="4800" b="1" dirty="0" err="1">
                <a:solidFill>
                  <a:srgbClr val="51626F"/>
                </a:solidFill>
                <a:latin typeface="Arial Bold"/>
              </a:rPr>
              <a:t>Balgaddy</a:t>
            </a:r>
            <a:r>
              <a:rPr lang="en-US" sz="4800" b="1" dirty="0">
                <a:solidFill>
                  <a:srgbClr val="51626F"/>
                </a:solidFill>
                <a:latin typeface="Arial Bold"/>
              </a:rPr>
              <a:t> Working Group </a:t>
            </a:r>
            <a:endParaRPr lang="en-US" sz="4800" b="1" dirty="0">
              <a:latin typeface="Arial Bold"/>
            </a:endParaRPr>
          </a:p>
        </p:txBody>
      </p:sp>
      <p:sp>
        <p:nvSpPr>
          <p:cNvPr id="4" name="TextBox 4"/>
          <p:cNvSpPr txBox="1"/>
          <p:nvPr/>
        </p:nvSpPr>
        <p:spPr>
          <a:xfrm>
            <a:off x="1887486" y="3239504"/>
            <a:ext cx="9237714" cy="6391237"/>
          </a:xfrm>
          <a:prstGeom prst="rect">
            <a:avLst/>
          </a:prstGeom>
        </p:spPr>
        <p:txBody>
          <a:bodyPr wrap="square" lIns="0" tIns="0" rIns="0" bIns="0" rtlCol="0" anchor="t">
            <a:spAutoFit/>
          </a:bodyPr>
          <a:lstStyle/>
          <a:p>
            <a:pPr>
              <a:lnSpc>
                <a:spcPct val="107000"/>
              </a:lnSpc>
              <a:spcAft>
                <a:spcPts val="800"/>
              </a:spcAft>
            </a:pPr>
            <a:r>
              <a:rPr lang="en-GB" sz="2400" dirty="0">
                <a:latin typeface="+mj-lt"/>
                <a:ea typeface="Calibri" panose="020F0502020204030204" pitchFamily="34" charset="0"/>
                <a:cs typeface="Times New Roman" panose="02020603050405020304" pitchFamily="18" charset="0"/>
              </a:rPr>
              <a:t>The </a:t>
            </a:r>
            <a:r>
              <a:rPr lang="en-GB" sz="2400" dirty="0" err="1">
                <a:latin typeface="+mj-lt"/>
                <a:ea typeface="Calibri" panose="020F0502020204030204" pitchFamily="34" charset="0"/>
                <a:cs typeface="Times New Roman" panose="02020603050405020304" pitchFamily="18" charset="0"/>
              </a:rPr>
              <a:t>Balgaddy</a:t>
            </a:r>
            <a:r>
              <a:rPr lang="en-GB" sz="2400" dirty="0">
                <a:latin typeface="+mj-lt"/>
                <a:ea typeface="Calibri" panose="020F0502020204030204" pitchFamily="34" charset="0"/>
                <a:cs typeface="Times New Roman" panose="02020603050405020304" pitchFamily="18" charset="0"/>
              </a:rPr>
              <a:t> working Group was established to implement the recommendations outlined in the Community Crime Impact assessment undertaken in March 2021.  Group meets on a quarterly basis. </a:t>
            </a:r>
            <a:r>
              <a:rPr lang="en-IE" sz="2400" dirty="0">
                <a:solidFill>
                  <a:srgbClr val="000000"/>
                </a:solidFill>
                <a:latin typeface="+mj-lt"/>
                <a:ea typeface="Times New Roman" panose="02020603050405020304" pitchFamily="18" charset="0"/>
              </a:rPr>
              <a:t>The membership consists of:</a:t>
            </a:r>
            <a:endParaRPr lang="en-IE" sz="2400" dirty="0">
              <a:latin typeface="+mj-lt"/>
              <a:ea typeface="Times New Roman" panose="02020603050405020304" pitchFamily="18" charset="0"/>
            </a:endParaRPr>
          </a:p>
          <a:p>
            <a:pPr marL="342900" indent="-342900">
              <a:lnSpc>
                <a:spcPct val="100000"/>
              </a:lnSpc>
              <a:spcAft>
                <a:spcPts val="800"/>
              </a:spcAft>
              <a:buSzPts val="1000"/>
              <a:buFont typeface="Arial" panose="020B0604020202020204" pitchFamily="34" charset="0"/>
              <a:buChar char="•"/>
              <a:tabLst>
                <a:tab pos="457200" algn="l"/>
              </a:tabLst>
            </a:pPr>
            <a:r>
              <a:rPr lang="en-IE" sz="2400" dirty="0">
                <a:solidFill>
                  <a:srgbClr val="000000"/>
                </a:solidFill>
                <a:latin typeface="+mj-lt"/>
                <a:ea typeface="Times New Roman" panose="02020603050405020304" pitchFamily="18" charset="0"/>
                <a:cs typeface="Calibri" panose="020F0502020204030204" pitchFamily="34" charset="0"/>
              </a:rPr>
              <a:t>Estate Management and Community Development Teams from SDCC</a:t>
            </a:r>
          </a:p>
          <a:p>
            <a:pPr marL="342900" indent="-342900">
              <a:lnSpc>
                <a:spcPct val="100000"/>
              </a:lnSpc>
              <a:spcAft>
                <a:spcPts val="800"/>
              </a:spcAft>
              <a:buSzPts val="1000"/>
              <a:buFont typeface="Arial" panose="020B0604020202020204" pitchFamily="34" charset="0"/>
              <a:buChar char="•"/>
              <a:tabLst>
                <a:tab pos="457200" algn="l"/>
              </a:tabLst>
            </a:pPr>
            <a:r>
              <a:rPr lang="en-IE" sz="2400" dirty="0">
                <a:solidFill>
                  <a:srgbClr val="000000"/>
                </a:solidFill>
                <a:latin typeface="+mj-lt"/>
                <a:ea typeface="Times New Roman" panose="02020603050405020304" pitchFamily="18" charset="0"/>
                <a:cs typeface="Calibri" panose="020F0502020204030204" pitchFamily="34" charset="0"/>
              </a:rPr>
              <a:t>An Garda Siochana (</a:t>
            </a:r>
            <a:r>
              <a:rPr lang="en-IE" sz="2400" dirty="0" err="1">
                <a:solidFill>
                  <a:srgbClr val="000000"/>
                </a:solidFill>
                <a:latin typeface="+mj-lt"/>
                <a:ea typeface="Times New Roman" panose="02020603050405020304" pitchFamily="18" charset="0"/>
                <a:cs typeface="Calibri" panose="020F0502020204030204" pitchFamily="34" charset="0"/>
              </a:rPr>
              <a:t>Ronanstown</a:t>
            </a:r>
            <a:r>
              <a:rPr lang="en-IE" sz="2400" dirty="0">
                <a:solidFill>
                  <a:srgbClr val="000000"/>
                </a:solidFill>
                <a:latin typeface="+mj-lt"/>
                <a:ea typeface="Times New Roman" panose="02020603050405020304" pitchFamily="18" charset="0"/>
                <a:cs typeface="Calibri" panose="020F0502020204030204" pitchFamily="34" charset="0"/>
              </a:rPr>
              <a:t>)</a:t>
            </a:r>
            <a:endParaRPr lang="en-IE" sz="2400" dirty="0">
              <a:solidFill>
                <a:srgbClr val="000000"/>
              </a:solidFill>
              <a:latin typeface="+mj-lt"/>
              <a:ea typeface="Calibri" panose="020F0502020204030204" pitchFamily="34" charset="0"/>
              <a:cs typeface="Times New Roman" panose="02020603050405020304" pitchFamily="18" charset="0"/>
            </a:endParaRPr>
          </a:p>
          <a:p>
            <a:pPr marL="342900" indent="-342900">
              <a:lnSpc>
                <a:spcPct val="100000"/>
              </a:lnSpc>
              <a:spcAft>
                <a:spcPts val="800"/>
              </a:spcAft>
              <a:buSzPts val="1000"/>
              <a:buFont typeface="Arial" panose="020B0604020202020204" pitchFamily="34" charset="0"/>
              <a:buChar char="•"/>
              <a:tabLst>
                <a:tab pos="457200" algn="l"/>
              </a:tabLst>
            </a:pPr>
            <a:r>
              <a:rPr lang="en-IE" sz="2400" dirty="0">
                <a:solidFill>
                  <a:srgbClr val="000000"/>
                </a:solidFill>
                <a:latin typeface="+mj-lt"/>
                <a:ea typeface="Times New Roman" panose="02020603050405020304" pitchFamily="18" charset="0"/>
                <a:cs typeface="Calibri" panose="020F0502020204030204" pitchFamily="34" charset="0"/>
              </a:rPr>
              <a:t>North Clondalkin Community Development Programme</a:t>
            </a:r>
            <a:endParaRPr lang="en-IE" sz="2400" dirty="0">
              <a:solidFill>
                <a:srgbClr val="000000"/>
              </a:solidFill>
              <a:latin typeface="+mj-lt"/>
              <a:ea typeface="Calibri" panose="020F0502020204030204" pitchFamily="34" charset="0"/>
              <a:cs typeface="Times New Roman" panose="02020603050405020304" pitchFamily="18" charset="0"/>
            </a:endParaRPr>
          </a:p>
          <a:p>
            <a:pPr marL="342900" indent="-342900">
              <a:lnSpc>
                <a:spcPct val="100000"/>
              </a:lnSpc>
              <a:spcAft>
                <a:spcPts val="800"/>
              </a:spcAft>
              <a:buSzPts val="1000"/>
              <a:buFont typeface="Arial" panose="020B0604020202020204" pitchFamily="34" charset="0"/>
              <a:buChar char="•"/>
              <a:tabLst>
                <a:tab pos="457200" algn="l"/>
              </a:tabLst>
            </a:pPr>
            <a:r>
              <a:rPr lang="en-IE" sz="2400" dirty="0">
                <a:solidFill>
                  <a:srgbClr val="000000"/>
                </a:solidFill>
                <a:latin typeface="+mj-lt"/>
                <a:ea typeface="Times New Roman" panose="02020603050405020304" pitchFamily="18" charset="0"/>
                <a:cs typeface="Calibri" panose="020F0502020204030204" pitchFamily="34" charset="0"/>
              </a:rPr>
              <a:t>Co- Ordinator from Clondalkin Drugs Task Force</a:t>
            </a:r>
            <a:endParaRPr lang="en-IE" sz="2400" dirty="0">
              <a:solidFill>
                <a:srgbClr val="000000"/>
              </a:solidFill>
              <a:latin typeface="+mj-lt"/>
              <a:ea typeface="Calibri" panose="020F0502020204030204" pitchFamily="34" charset="0"/>
              <a:cs typeface="Times New Roman" panose="02020603050405020304" pitchFamily="18" charset="0"/>
            </a:endParaRPr>
          </a:p>
          <a:p>
            <a:pPr marL="342900" indent="-342900">
              <a:lnSpc>
                <a:spcPct val="100000"/>
              </a:lnSpc>
              <a:spcAft>
                <a:spcPts val="800"/>
              </a:spcAft>
              <a:buSzPts val="1000"/>
              <a:buFont typeface="Arial" panose="020B0604020202020204" pitchFamily="34" charset="0"/>
              <a:buChar char="•"/>
              <a:tabLst>
                <a:tab pos="457200" algn="l"/>
              </a:tabLst>
            </a:pPr>
            <a:r>
              <a:rPr lang="en-IE" sz="2400" dirty="0" err="1">
                <a:solidFill>
                  <a:srgbClr val="000000"/>
                </a:solidFill>
                <a:latin typeface="+mj-lt"/>
                <a:ea typeface="Times New Roman" panose="02020603050405020304" pitchFamily="18" charset="0"/>
                <a:cs typeface="Calibri" panose="020F0502020204030204" pitchFamily="34" charset="0"/>
              </a:rPr>
              <a:t>Ronanstown</a:t>
            </a:r>
            <a:r>
              <a:rPr lang="en-IE" sz="2400" dirty="0">
                <a:solidFill>
                  <a:srgbClr val="000000"/>
                </a:solidFill>
                <a:latin typeface="+mj-lt"/>
                <a:ea typeface="Times New Roman" panose="02020603050405020304" pitchFamily="18" charset="0"/>
                <a:cs typeface="Calibri" panose="020F0502020204030204" pitchFamily="34" charset="0"/>
              </a:rPr>
              <a:t> </a:t>
            </a:r>
            <a:r>
              <a:rPr lang="en-IE" sz="2400" dirty="0" err="1">
                <a:solidFill>
                  <a:srgbClr val="000000"/>
                </a:solidFill>
                <a:latin typeface="+mj-lt"/>
                <a:ea typeface="Times New Roman" panose="02020603050405020304" pitchFamily="18" charset="0"/>
                <a:cs typeface="Calibri" panose="020F0502020204030204" pitchFamily="34" charset="0"/>
              </a:rPr>
              <a:t>Crosscare</a:t>
            </a:r>
            <a:r>
              <a:rPr lang="en-IE" sz="2400" dirty="0">
                <a:solidFill>
                  <a:srgbClr val="000000"/>
                </a:solidFill>
                <a:latin typeface="+mj-lt"/>
                <a:ea typeface="Times New Roman" panose="02020603050405020304" pitchFamily="18" charset="0"/>
                <a:cs typeface="Calibri" panose="020F0502020204030204" pitchFamily="34" charset="0"/>
              </a:rPr>
              <a:t> </a:t>
            </a:r>
            <a:endParaRPr lang="en-IE" sz="2400" dirty="0">
              <a:solidFill>
                <a:srgbClr val="000000"/>
              </a:solidFill>
              <a:latin typeface="+mj-lt"/>
              <a:ea typeface="Calibri" panose="020F0502020204030204" pitchFamily="34" charset="0"/>
              <a:cs typeface="Times New Roman" panose="02020603050405020304" pitchFamily="18" charset="0"/>
            </a:endParaRPr>
          </a:p>
          <a:p>
            <a:pPr marL="342900" indent="-342900">
              <a:lnSpc>
                <a:spcPct val="100000"/>
              </a:lnSpc>
              <a:spcAft>
                <a:spcPts val="800"/>
              </a:spcAft>
              <a:buSzPts val="1000"/>
              <a:buFont typeface="Arial" panose="020B0604020202020204" pitchFamily="34" charset="0"/>
              <a:buChar char="•"/>
              <a:tabLst>
                <a:tab pos="457200" algn="l"/>
              </a:tabLst>
            </a:pPr>
            <a:r>
              <a:rPr lang="en-IE" sz="2400" dirty="0">
                <a:solidFill>
                  <a:srgbClr val="000000"/>
                </a:solidFill>
                <a:latin typeface="+mj-lt"/>
                <a:ea typeface="Times New Roman" panose="02020603050405020304" pitchFamily="18" charset="0"/>
                <a:cs typeface="Calibri" panose="020F0502020204030204" pitchFamily="34" charset="0"/>
              </a:rPr>
              <a:t>Chair of Local Policing Forum</a:t>
            </a:r>
            <a:endParaRPr lang="en-IE" sz="2400" dirty="0">
              <a:solidFill>
                <a:srgbClr val="000000"/>
              </a:solidFill>
              <a:latin typeface="+mj-lt"/>
              <a:ea typeface="Calibri" panose="020F0502020204030204" pitchFamily="34" charset="0"/>
              <a:cs typeface="Times New Roman" panose="02020603050405020304" pitchFamily="18" charset="0"/>
            </a:endParaRPr>
          </a:p>
          <a:p>
            <a:pPr marL="342900" indent="-342900">
              <a:lnSpc>
                <a:spcPct val="100000"/>
              </a:lnSpc>
              <a:spcAft>
                <a:spcPts val="800"/>
              </a:spcAft>
              <a:buSzPts val="1000"/>
              <a:buFont typeface="Arial" panose="020B0604020202020204" pitchFamily="34" charset="0"/>
              <a:buChar char="•"/>
              <a:tabLst>
                <a:tab pos="457200" algn="l"/>
              </a:tabLst>
            </a:pPr>
            <a:r>
              <a:rPr lang="en-IE" sz="2400" dirty="0">
                <a:solidFill>
                  <a:srgbClr val="000000"/>
                </a:solidFill>
                <a:latin typeface="+mj-lt"/>
                <a:ea typeface="Times New Roman" panose="02020603050405020304" pitchFamily="18" charset="0"/>
                <a:cs typeface="Calibri" panose="020F0502020204030204" pitchFamily="34" charset="0"/>
              </a:rPr>
              <a:t>DDETB</a:t>
            </a:r>
          </a:p>
          <a:p>
            <a:pPr marL="342900" indent="-342900">
              <a:lnSpc>
                <a:spcPct val="100000"/>
              </a:lnSpc>
              <a:spcAft>
                <a:spcPts val="800"/>
              </a:spcAft>
              <a:buSzPts val="1000"/>
              <a:buFont typeface="Arial" panose="020B0604020202020204" pitchFamily="34" charset="0"/>
              <a:buChar char="•"/>
              <a:tabLst>
                <a:tab pos="457200" algn="l"/>
              </a:tabLst>
            </a:pPr>
            <a:r>
              <a:rPr lang="en-IE" sz="2400" dirty="0">
                <a:solidFill>
                  <a:srgbClr val="000000"/>
                </a:solidFill>
                <a:latin typeface="+mj-lt"/>
                <a:ea typeface="Times New Roman" panose="02020603050405020304" pitchFamily="18" charset="0"/>
                <a:cs typeface="Calibri" panose="020F0502020204030204" pitchFamily="34" charset="0"/>
              </a:rPr>
              <a:t>Tusla </a:t>
            </a:r>
          </a:p>
          <a:p>
            <a:pPr marL="342900" indent="-342900">
              <a:lnSpc>
                <a:spcPct val="100000"/>
              </a:lnSpc>
              <a:spcAft>
                <a:spcPts val="800"/>
              </a:spcAft>
              <a:buSzPts val="1000"/>
              <a:buFont typeface="Arial" panose="020B0604020202020204" pitchFamily="34" charset="0"/>
              <a:buChar char="•"/>
              <a:tabLst>
                <a:tab pos="457200" algn="l"/>
              </a:tabLst>
            </a:pPr>
            <a:r>
              <a:rPr lang="en-IE" sz="2400" dirty="0">
                <a:solidFill>
                  <a:srgbClr val="000000"/>
                </a:solidFill>
                <a:latin typeface="+mj-lt"/>
                <a:ea typeface="Times New Roman" panose="02020603050405020304" pitchFamily="18" charset="0"/>
                <a:cs typeface="Calibri" panose="020F0502020204030204" pitchFamily="34" charset="0"/>
              </a:rPr>
              <a:t>South Dublin Partnership </a:t>
            </a: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endParaRPr lang="en-IE" sz="2400" dirty="0">
              <a:solidFill>
                <a:prstClr val="black"/>
              </a:solidFill>
            </a:endParaRPr>
          </a:p>
        </p:txBody>
      </p:sp>
      <p:sp>
        <p:nvSpPr>
          <p:cNvPr id="5" name="TextBox 5"/>
          <p:cNvSpPr txBox="1"/>
          <p:nvPr/>
        </p:nvSpPr>
        <p:spPr>
          <a:xfrm>
            <a:off x="13792200" y="5753100"/>
            <a:ext cx="3534428" cy="4523290"/>
          </a:xfrm>
          <a:prstGeom prst="rect">
            <a:avLst/>
          </a:prstGeom>
        </p:spPr>
        <p:txBody>
          <a:bodyPr wrap="square" lIns="0" tIns="0" rIns="0" bIns="0" rtlCol="0" anchor="t">
            <a:spAutoFit/>
          </a:bodyPr>
          <a:lstStyle/>
          <a:p>
            <a:r>
              <a:rPr lang="en-GB" sz="2400" b="1" dirty="0"/>
              <a:t>Meeting Dates for 2025</a:t>
            </a:r>
          </a:p>
          <a:p>
            <a:pPr marL="285750" indent="-285750">
              <a:buFont typeface="Arial" panose="020B0604020202020204" pitchFamily="34" charset="0"/>
              <a:buChar char="•"/>
            </a:pPr>
            <a:endParaRPr lang="en-GB" sz="2400" b="1" dirty="0"/>
          </a:p>
          <a:p>
            <a:pPr marL="285750" indent="-285750">
              <a:buFont typeface="Wingdings" panose="05000000000000000000" pitchFamily="2" charset="2"/>
              <a:buChar char="Ø"/>
            </a:pPr>
            <a:r>
              <a:rPr lang="en-IE" sz="2400" dirty="0">
                <a:effectLst/>
                <a:latin typeface="Calibri" panose="020F0502020204030204" pitchFamily="34" charset="0"/>
                <a:ea typeface="Calibri" panose="020F0502020204030204" pitchFamily="34" charset="0"/>
              </a:rPr>
              <a:t>20</a:t>
            </a:r>
            <a:r>
              <a:rPr lang="en-IE" sz="2400" baseline="30000" dirty="0">
                <a:effectLst/>
                <a:latin typeface="Calibri" panose="020F0502020204030204" pitchFamily="34" charset="0"/>
                <a:ea typeface="Calibri" panose="020F0502020204030204" pitchFamily="34" charset="0"/>
              </a:rPr>
              <a:t>th</a:t>
            </a:r>
            <a:r>
              <a:rPr lang="en-IE" sz="2400" dirty="0">
                <a:effectLst/>
                <a:latin typeface="Calibri" panose="020F0502020204030204" pitchFamily="34" charset="0"/>
                <a:ea typeface="Calibri" panose="020F0502020204030204" pitchFamily="34" charset="0"/>
              </a:rPr>
              <a:t> February 2025</a:t>
            </a:r>
          </a:p>
          <a:p>
            <a:pPr marL="285750" indent="-285750">
              <a:buFont typeface="Wingdings" panose="05000000000000000000" pitchFamily="2" charset="2"/>
              <a:buChar char="Ø"/>
            </a:pPr>
            <a:r>
              <a:rPr lang="en-IE" sz="2400" dirty="0">
                <a:effectLst/>
                <a:latin typeface="Calibri" panose="020F0502020204030204" pitchFamily="34" charset="0"/>
                <a:ea typeface="Calibri" panose="020F0502020204030204" pitchFamily="34" charset="0"/>
              </a:rPr>
              <a:t>13</a:t>
            </a:r>
            <a:r>
              <a:rPr lang="en-IE" sz="2400" baseline="30000" dirty="0">
                <a:effectLst/>
                <a:latin typeface="Calibri" panose="020F0502020204030204" pitchFamily="34" charset="0"/>
                <a:ea typeface="Calibri" panose="020F0502020204030204" pitchFamily="34" charset="0"/>
              </a:rPr>
              <a:t>th</a:t>
            </a:r>
            <a:r>
              <a:rPr lang="en-IE" sz="2400" dirty="0">
                <a:effectLst/>
                <a:latin typeface="Calibri" panose="020F0502020204030204" pitchFamily="34" charset="0"/>
                <a:ea typeface="Calibri" panose="020F0502020204030204" pitchFamily="34" charset="0"/>
              </a:rPr>
              <a:t> May 2025</a:t>
            </a:r>
          </a:p>
          <a:p>
            <a:pPr marL="285750" indent="-285750">
              <a:buFont typeface="Wingdings" panose="05000000000000000000" pitchFamily="2" charset="2"/>
              <a:buChar char="Ø"/>
            </a:pPr>
            <a:r>
              <a:rPr lang="en-IE" sz="2400" dirty="0">
                <a:effectLst/>
                <a:latin typeface="Calibri" panose="020F0502020204030204" pitchFamily="34" charset="0"/>
                <a:ea typeface="Calibri" panose="020F0502020204030204" pitchFamily="34" charset="0"/>
              </a:rPr>
              <a:t>9</a:t>
            </a:r>
            <a:r>
              <a:rPr lang="en-IE" sz="2400" baseline="30000" dirty="0">
                <a:effectLst/>
                <a:latin typeface="Calibri" panose="020F0502020204030204" pitchFamily="34" charset="0"/>
                <a:ea typeface="Calibri" panose="020F0502020204030204" pitchFamily="34" charset="0"/>
              </a:rPr>
              <a:t>th</a:t>
            </a:r>
            <a:r>
              <a:rPr lang="en-IE" sz="2400" dirty="0">
                <a:effectLst/>
                <a:latin typeface="Calibri" panose="020F0502020204030204" pitchFamily="34" charset="0"/>
                <a:ea typeface="Calibri" panose="020F0502020204030204" pitchFamily="34" charset="0"/>
              </a:rPr>
              <a:t> September 2025 </a:t>
            </a:r>
          </a:p>
          <a:p>
            <a:pPr marL="285750" indent="-285750">
              <a:buFont typeface="Wingdings" panose="05000000000000000000" pitchFamily="2" charset="2"/>
              <a:buChar char="Ø"/>
            </a:pPr>
            <a:r>
              <a:rPr lang="en-IE" sz="2400" dirty="0">
                <a:effectLst/>
                <a:latin typeface="Calibri" panose="020F0502020204030204" pitchFamily="34" charset="0"/>
                <a:ea typeface="Calibri" panose="020F0502020204030204" pitchFamily="34" charset="0"/>
              </a:rPr>
              <a:t>9</a:t>
            </a:r>
            <a:r>
              <a:rPr lang="en-IE" sz="2400" baseline="30000" dirty="0">
                <a:effectLst/>
                <a:latin typeface="Calibri" panose="020F0502020204030204" pitchFamily="34" charset="0"/>
                <a:ea typeface="Calibri" panose="020F0502020204030204" pitchFamily="34" charset="0"/>
              </a:rPr>
              <a:t>th</a:t>
            </a:r>
            <a:r>
              <a:rPr lang="en-IE" sz="2400" dirty="0">
                <a:effectLst/>
                <a:latin typeface="Calibri" panose="020F0502020204030204" pitchFamily="34" charset="0"/>
                <a:ea typeface="Calibri" panose="020F0502020204030204" pitchFamily="34" charset="0"/>
              </a:rPr>
              <a:t> December 2025 </a:t>
            </a:r>
          </a:p>
          <a:p>
            <a:br>
              <a:rPr lang="en-IE" sz="2400" dirty="0">
                <a:effectLst/>
                <a:latin typeface="Calibri" panose="020F0502020204030204" pitchFamily="34" charset="0"/>
                <a:ea typeface="Calibri" panose="020F0502020204030204" pitchFamily="34" charset="0"/>
              </a:rPr>
            </a:br>
            <a:endParaRPr lang="en-IE" sz="2400" dirty="0">
              <a:effectLst/>
              <a:latin typeface="Calibri" panose="020F0502020204030204" pitchFamily="34" charset="0"/>
              <a:ea typeface="Calibri" panose="020F050202020403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endParaRPr lang="en-GB" sz="2400" dirty="0">
              <a:ea typeface="MS Gothic" panose="020B0609070205080204" pitchFamily="49" charset="-128"/>
              <a:cs typeface="Arial" panose="020B0604020202020204" pitchFamily="34" charset="0"/>
            </a:endParaRPr>
          </a:p>
          <a:p>
            <a:pPr marL="457200" lvl="1" indent="0">
              <a:spcBef>
                <a:spcPts val="0"/>
              </a:spcBef>
              <a:spcAft>
                <a:spcPts val="0"/>
              </a:spcAft>
              <a:buNone/>
            </a:pPr>
            <a:endParaRPr lang="en-GB" sz="2400" dirty="0">
              <a:ea typeface="MS Gothic" panose="020B0609070205080204" pitchFamily="49" charset="-128"/>
              <a:cs typeface="Arial" panose="020B0604020202020204" pitchFamily="34" charset="0"/>
            </a:endParaRPr>
          </a:p>
          <a:p>
            <a:pPr marL="457200" lvl="1" indent="0">
              <a:spcBef>
                <a:spcPts val="0"/>
              </a:spcBef>
              <a:spcAft>
                <a:spcPts val="0"/>
              </a:spcAft>
              <a:buNone/>
            </a:pPr>
            <a:endParaRPr lang="en-GB" sz="2400" dirty="0">
              <a:ea typeface="MS Gothic" panose="020B0609070205080204" pitchFamily="49" charset="-128"/>
              <a:cs typeface="Arial" panose="020B0604020202020204" pitchFamily="34" charset="0"/>
            </a:endParaRPr>
          </a:p>
          <a:p>
            <a:pPr marL="457200" lvl="1" indent="0">
              <a:spcBef>
                <a:spcPts val="0"/>
              </a:spcBef>
              <a:spcAft>
                <a:spcPts val="0"/>
              </a:spcAft>
              <a:buNone/>
            </a:pPr>
            <a:endParaRPr lang="en-GB" sz="2400" dirty="0">
              <a:ea typeface="MS Gothic" panose="020B0609070205080204" pitchFamily="49" charset="-128"/>
              <a:cs typeface="Arial" panose="020B0604020202020204" pitchFamily="34" charset="0"/>
            </a:endParaRPr>
          </a:p>
        </p:txBody>
      </p:sp>
      <p:pic>
        <p:nvPicPr>
          <p:cNvPr id="6" name="Content Placeholder 4">
            <a:extLst>
              <a:ext uri="{FF2B5EF4-FFF2-40B4-BE49-F238E27FC236}">
                <a16:creationId xmlns:a16="http://schemas.microsoft.com/office/drawing/2014/main" id="{7796BE38-6D0F-0A8C-C225-7EB837E747AE}"/>
              </a:ext>
            </a:extLst>
          </p:cNvPr>
          <p:cNvPicPr>
            <a:picLocks noChangeAspect="1"/>
          </p:cNvPicPr>
          <p:nvPr/>
        </p:nvPicPr>
        <p:blipFill rotWithShape="1">
          <a:blip r:embed="rId3"/>
          <a:srcRect t="9939" r="-2" b="6099"/>
          <a:stretch/>
        </p:blipFill>
        <p:spPr>
          <a:xfrm>
            <a:off x="13059429" y="2324100"/>
            <a:ext cx="4267200" cy="2981325"/>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Tree>
    <p:extLst>
      <p:ext uri="{BB962C8B-B14F-4D97-AF65-F5344CB8AC3E}">
        <p14:creationId xmlns:p14="http://schemas.microsoft.com/office/powerpoint/2010/main" val="1740024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6200" y="16491"/>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a:p>
        </p:txBody>
      </p:sp>
      <p:sp>
        <p:nvSpPr>
          <p:cNvPr id="6" name="TextBox 6"/>
          <p:cNvSpPr txBox="1"/>
          <p:nvPr/>
        </p:nvSpPr>
        <p:spPr>
          <a:xfrm>
            <a:off x="10851880" y="1824164"/>
            <a:ext cx="5912120" cy="3693319"/>
          </a:xfrm>
          <a:prstGeom prst="rect">
            <a:avLst/>
          </a:prstGeom>
        </p:spPr>
        <p:txBody>
          <a:bodyPr wrap="square" lIns="0" tIns="0" rIns="0" bIns="0" rtlCol="0" anchor="t">
            <a:spAutoFit/>
          </a:bodyPr>
          <a:lstStyle/>
          <a:p>
            <a:pPr marL="0" lvl="0" indent="0" algn="l">
              <a:lnSpc>
                <a:spcPts val="9600"/>
              </a:lnSpc>
              <a:spcBef>
                <a:spcPct val="0"/>
              </a:spcBef>
            </a:pPr>
            <a:r>
              <a:rPr lang="en-US" sz="8000" kern="1200" dirty="0">
                <a:solidFill>
                  <a:schemeClr val="tx1"/>
                </a:solidFill>
                <a:latin typeface="+mj-lt"/>
                <a:ea typeface="+mj-ea"/>
                <a:cs typeface="+mj-cs"/>
              </a:rPr>
              <a:t>Response Maintenance </a:t>
            </a:r>
            <a:br>
              <a:rPr lang="en-US" sz="8000" kern="1200" dirty="0">
                <a:solidFill>
                  <a:schemeClr val="tx1"/>
                </a:solidFill>
                <a:latin typeface="+mj-lt"/>
                <a:ea typeface="+mj-ea"/>
                <a:cs typeface="+mj-cs"/>
              </a:rPr>
            </a:br>
            <a:r>
              <a:rPr lang="en-US" sz="8000" kern="1200" dirty="0">
                <a:solidFill>
                  <a:schemeClr val="tx1"/>
                </a:solidFill>
                <a:latin typeface="+mj-lt"/>
                <a:ea typeface="+mj-ea"/>
                <a:cs typeface="+mj-cs"/>
              </a:rPr>
              <a:t>Q1 2025</a:t>
            </a:r>
            <a:endParaRPr lang="en-US" sz="8000" dirty="0">
              <a:solidFill>
                <a:srgbClr val="51626F"/>
              </a:solidFill>
              <a:latin typeface="Arial Bold"/>
            </a:endParaRPr>
          </a:p>
        </p:txBody>
      </p:sp>
      <p:graphicFrame>
        <p:nvGraphicFramePr>
          <p:cNvPr id="5" name="Chart 4">
            <a:extLst>
              <a:ext uri="{FF2B5EF4-FFF2-40B4-BE49-F238E27FC236}">
                <a16:creationId xmlns:a16="http://schemas.microsoft.com/office/drawing/2014/main" id="{6B934162-5A5F-483A-7D32-1E4985998A8C}"/>
              </a:ext>
            </a:extLst>
          </p:cNvPr>
          <p:cNvGraphicFramePr>
            <a:graphicFrameLocks/>
          </p:cNvGraphicFramePr>
          <p:nvPr>
            <p:extLst>
              <p:ext uri="{D42A27DB-BD31-4B8C-83A1-F6EECF244321}">
                <p14:modId xmlns:p14="http://schemas.microsoft.com/office/powerpoint/2010/main" val="3342680775"/>
              </p:ext>
            </p:extLst>
          </p:nvPr>
        </p:nvGraphicFramePr>
        <p:xfrm>
          <a:off x="1219200" y="1638300"/>
          <a:ext cx="9067800" cy="6019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10471FC-0F8E-C34F-9131-EF6CE6FE63D6}"/>
              </a:ext>
            </a:extLst>
          </p:cNvPr>
          <p:cNvSpPr txBox="1"/>
          <p:nvPr/>
        </p:nvSpPr>
        <p:spPr>
          <a:xfrm>
            <a:off x="8612981" y="4648200"/>
            <a:ext cx="909638" cy="369332"/>
          </a:xfrm>
          <a:prstGeom prst="rect">
            <a:avLst/>
          </a:prstGeom>
          <a:noFill/>
        </p:spPr>
        <p:txBody>
          <a:bodyPr wrap="square" rtlCol="0">
            <a:spAutoFit/>
          </a:bodyPr>
          <a:lstStyle/>
          <a:p>
            <a:pPr algn="ctr"/>
            <a:r>
              <a:rPr lang="en-GB" dirty="0"/>
              <a:t>29</a:t>
            </a:r>
            <a:endParaRPr lang="en-IE" dirty="0"/>
          </a:p>
        </p:txBody>
      </p:sp>
      <p:sp>
        <p:nvSpPr>
          <p:cNvPr id="4" name="TextBox 3">
            <a:extLst>
              <a:ext uri="{FF2B5EF4-FFF2-40B4-BE49-F238E27FC236}">
                <a16:creationId xmlns:a16="http://schemas.microsoft.com/office/drawing/2014/main" id="{3380846C-B7A8-2453-BF87-FDEA3DD733C5}"/>
              </a:ext>
            </a:extLst>
          </p:cNvPr>
          <p:cNvSpPr txBox="1"/>
          <p:nvPr/>
        </p:nvSpPr>
        <p:spPr>
          <a:xfrm>
            <a:off x="6477000" y="3543300"/>
            <a:ext cx="909638" cy="369332"/>
          </a:xfrm>
          <a:prstGeom prst="rect">
            <a:avLst/>
          </a:prstGeom>
          <a:noFill/>
        </p:spPr>
        <p:txBody>
          <a:bodyPr wrap="square" rtlCol="0">
            <a:spAutoFit/>
          </a:bodyPr>
          <a:lstStyle/>
          <a:p>
            <a:pPr algn="ctr"/>
            <a:r>
              <a:rPr lang="en-GB" dirty="0"/>
              <a:t>44</a:t>
            </a:r>
            <a:endParaRPr lang="en-IE" dirty="0"/>
          </a:p>
        </p:txBody>
      </p:sp>
      <p:sp>
        <p:nvSpPr>
          <p:cNvPr id="7" name="TextBox 6">
            <a:extLst>
              <a:ext uri="{FF2B5EF4-FFF2-40B4-BE49-F238E27FC236}">
                <a16:creationId xmlns:a16="http://schemas.microsoft.com/office/drawing/2014/main" id="{839ED92E-335D-8ABF-A8CB-61ACB8106294}"/>
              </a:ext>
            </a:extLst>
          </p:cNvPr>
          <p:cNvSpPr txBox="1"/>
          <p:nvPr/>
        </p:nvSpPr>
        <p:spPr>
          <a:xfrm>
            <a:off x="4343400" y="3173968"/>
            <a:ext cx="909638" cy="369332"/>
          </a:xfrm>
          <a:prstGeom prst="rect">
            <a:avLst/>
          </a:prstGeom>
          <a:noFill/>
        </p:spPr>
        <p:txBody>
          <a:bodyPr wrap="square" rtlCol="0">
            <a:spAutoFit/>
          </a:bodyPr>
          <a:lstStyle/>
          <a:p>
            <a:pPr algn="ctr"/>
            <a:r>
              <a:rPr lang="en-GB" dirty="0"/>
              <a:t>50</a:t>
            </a:r>
            <a:endParaRPr lang="en-IE" dirty="0"/>
          </a:p>
        </p:txBody>
      </p:sp>
      <p:sp>
        <p:nvSpPr>
          <p:cNvPr id="8" name="TextBox 7">
            <a:extLst>
              <a:ext uri="{FF2B5EF4-FFF2-40B4-BE49-F238E27FC236}">
                <a16:creationId xmlns:a16="http://schemas.microsoft.com/office/drawing/2014/main" id="{C24D3031-5B34-313D-392E-4CE151BDD546}"/>
              </a:ext>
            </a:extLst>
          </p:cNvPr>
          <p:cNvSpPr txBox="1"/>
          <p:nvPr/>
        </p:nvSpPr>
        <p:spPr>
          <a:xfrm>
            <a:off x="2133600" y="2247900"/>
            <a:ext cx="909638" cy="369332"/>
          </a:xfrm>
          <a:prstGeom prst="rect">
            <a:avLst/>
          </a:prstGeom>
          <a:noFill/>
        </p:spPr>
        <p:txBody>
          <a:bodyPr wrap="square" rtlCol="0">
            <a:spAutoFit/>
          </a:bodyPr>
          <a:lstStyle/>
          <a:p>
            <a:pPr algn="ctr"/>
            <a:r>
              <a:rPr lang="en-GB" dirty="0"/>
              <a:t>64</a:t>
            </a:r>
            <a:endParaRPr lang="en-I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a:p>
        </p:txBody>
      </p:sp>
      <p:sp>
        <p:nvSpPr>
          <p:cNvPr id="3" name="TextBox 3"/>
          <p:cNvSpPr txBox="1"/>
          <p:nvPr/>
        </p:nvSpPr>
        <p:spPr>
          <a:xfrm>
            <a:off x="1922744" y="1584371"/>
            <a:ext cx="14442513" cy="1081002"/>
          </a:xfrm>
          <a:prstGeom prst="rect">
            <a:avLst/>
          </a:prstGeom>
        </p:spPr>
        <p:txBody>
          <a:bodyPr lIns="0" tIns="0" rIns="0" bIns="0" rtlCol="0" anchor="t">
            <a:spAutoFit/>
          </a:bodyPr>
          <a:lstStyle/>
          <a:p>
            <a:pPr marL="0" lvl="0" indent="0" algn="ctr">
              <a:lnSpc>
                <a:spcPts val="9600"/>
              </a:lnSpc>
              <a:spcBef>
                <a:spcPct val="0"/>
              </a:spcBef>
            </a:pPr>
            <a:r>
              <a:rPr lang="en-US" sz="4800" b="1" dirty="0">
                <a:solidFill>
                  <a:schemeClr val="tx1">
                    <a:lumMod val="65000"/>
                    <a:lumOff val="35000"/>
                  </a:schemeClr>
                </a:solidFill>
              </a:rPr>
              <a:t>Allocations and Relets Q1 2025 </a:t>
            </a:r>
            <a:endParaRPr lang="en-US" sz="4800" b="1" dirty="0">
              <a:solidFill>
                <a:schemeClr val="tx1">
                  <a:lumMod val="65000"/>
                  <a:lumOff val="35000"/>
                </a:schemeClr>
              </a:solidFill>
              <a:latin typeface="Arial Bold"/>
            </a:endParaRPr>
          </a:p>
        </p:txBody>
      </p:sp>
      <p:sp>
        <p:nvSpPr>
          <p:cNvPr id="5" name="TextBox 5"/>
          <p:cNvSpPr txBox="1"/>
          <p:nvPr/>
        </p:nvSpPr>
        <p:spPr>
          <a:xfrm>
            <a:off x="9448800" y="3296840"/>
            <a:ext cx="6799160" cy="1477328"/>
          </a:xfrm>
          <a:prstGeom prst="rect">
            <a:avLst/>
          </a:prstGeom>
        </p:spPr>
        <p:txBody>
          <a:bodyPr lIns="0" tIns="0" rIns="0" bIns="0" rtlCol="0" anchor="t">
            <a:spAutoFit/>
          </a:bodyPr>
          <a:lstStyle/>
          <a:p>
            <a:pPr marL="457200" lvl="1" indent="0">
              <a:spcBef>
                <a:spcPts val="0"/>
              </a:spcBef>
              <a:spcAft>
                <a:spcPts val="0"/>
              </a:spcAft>
              <a:buNone/>
            </a:pPr>
            <a:endParaRPr lang="en-GB" sz="2400" dirty="0">
              <a:ea typeface="MS Gothic" panose="020B0609070205080204" pitchFamily="49" charset="-128"/>
              <a:cs typeface="Arial" panose="020B0604020202020204" pitchFamily="34" charset="0"/>
            </a:endParaRPr>
          </a:p>
          <a:p>
            <a:pPr marL="457200" lvl="1" indent="0">
              <a:spcBef>
                <a:spcPts val="0"/>
              </a:spcBef>
              <a:spcAft>
                <a:spcPts val="0"/>
              </a:spcAft>
              <a:buNone/>
            </a:pPr>
            <a:endParaRPr lang="en-GB" sz="2400" dirty="0">
              <a:ea typeface="MS Gothic" panose="020B0609070205080204" pitchFamily="49" charset="-128"/>
              <a:cs typeface="Arial" panose="020B0604020202020204" pitchFamily="34" charset="0"/>
            </a:endParaRPr>
          </a:p>
          <a:p>
            <a:pPr marL="457200" lvl="1" indent="0">
              <a:spcBef>
                <a:spcPts val="0"/>
              </a:spcBef>
              <a:spcAft>
                <a:spcPts val="0"/>
              </a:spcAft>
              <a:buNone/>
            </a:pPr>
            <a:endParaRPr lang="en-GB" sz="2400" dirty="0">
              <a:ea typeface="MS Gothic" panose="020B0609070205080204" pitchFamily="49" charset="-128"/>
              <a:cs typeface="Arial" panose="020B0604020202020204" pitchFamily="34" charset="0"/>
            </a:endParaRPr>
          </a:p>
          <a:p>
            <a:pPr marL="457200" lvl="1" indent="0">
              <a:spcBef>
                <a:spcPts val="0"/>
              </a:spcBef>
              <a:spcAft>
                <a:spcPts val="0"/>
              </a:spcAft>
              <a:buNone/>
            </a:pPr>
            <a:endParaRPr lang="en-GB" sz="2400" dirty="0">
              <a:ea typeface="MS Gothic" panose="020B0609070205080204" pitchFamily="49" charset="-128"/>
              <a:cs typeface="Arial" panose="020B0604020202020204" pitchFamily="34" charset="0"/>
            </a:endParaRPr>
          </a:p>
        </p:txBody>
      </p:sp>
      <p:graphicFrame>
        <p:nvGraphicFramePr>
          <p:cNvPr id="4" name="Table 5">
            <a:extLst>
              <a:ext uri="{FF2B5EF4-FFF2-40B4-BE49-F238E27FC236}">
                <a16:creationId xmlns:a16="http://schemas.microsoft.com/office/drawing/2014/main" id="{779C5447-C5B7-C617-6C49-DF6ADAF8AF0F}"/>
              </a:ext>
            </a:extLst>
          </p:cNvPr>
          <p:cNvGraphicFramePr>
            <a:graphicFrameLocks/>
          </p:cNvGraphicFramePr>
          <p:nvPr>
            <p:extLst>
              <p:ext uri="{D42A27DB-BD31-4B8C-83A1-F6EECF244321}">
                <p14:modId xmlns:p14="http://schemas.microsoft.com/office/powerpoint/2010/main" val="4153922712"/>
              </p:ext>
            </p:extLst>
          </p:nvPr>
        </p:nvGraphicFramePr>
        <p:xfrm>
          <a:off x="2514600" y="3619500"/>
          <a:ext cx="7772398" cy="3287264"/>
        </p:xfrm>
        <a:graphic>
          <a:graphicData uri="http://schemas.openxmlformats.org/drawingml/2006/table">
            <a:tbl>
              <a:tblPr firstRow="1" bandRow="1">
                <a:tableStyleId>{21E4AEA4-8DFA-4A89-87EB-49C32662AFE0}</a:tableStyleId>
              </a:tblPr>
              <a:tblGrid>
                <a:gridCol w="1595785">
                  <a:extLst>
                    <a:ext uri="{9D8B030D-6E8A-4147-A177-3AD203B41FA5}">
                      <a16:colId xmlns:a16="http://schemas.microsoft.com/office/drawing/2014/main" val="2755250943"/>
                    </a:ext>
                  </a:extLst>
                </a:gridCol>
                <a:gridCol w="1918523">
                  <a:extLst>
                    <a:ext uri="{9D8B030D-6E8A-4147-A177-3AD203B41FA5}">
                      <a16:colId xmlns:a16="http://schemas.microsoft.com/office/drawing/2014/main" val="3175512548"/>
                    </a:ext>
                  </a:extLst>
                </a:gridCol>
                <a:gridCol w="1635664">
                  <a:extLst>
                    <a:ext uri="{9D8B030D-6E8A-4147-A177-3AD203B41FA5}">
                      <a16:colId xmlns:a16="http://schemas.microsoft.com/office/drawing/2014/main" val="1843326544"/>
                    </a:ext>
                  </a:extLst>
                </a:gridCol>
                <a:gridCol w="1650876">
                  <a:extLst>
                    <a:ext uri="{9D8B030D-6E8A-4147-A177-3AD203B41FA5}">
                      <a16:colId xmlns:a16="http://schemas.microsoft.com/office/drawing/2014/main" val="1503221543"/>
                    </a:ext>
                  </a:extLst>
                </a:gridCol>
                <a:gridCol w="971550">
                  <a:extLst>
                    <a:ext uri="{9D8B030D-6E8A-4147-A177-3AD203B41FA5}">
                      <a16:colId xmlns:a16="http://schemas.microsoft.com/office/drawing/2014/main" val="861168571"/>
                    </a:ext>
                  </a:extLst>
                </a:gridCol>
              </a:tblGrid>
              <a:tr h="1643632">
                <a:tc>
                  <a:txBody>
                    <a:bodyPr/>
                    <a:lstStyle/>
                    <a:p>
                      <a:pPr algn="ctr"/>
                      <a:endParaRPr lang="en-GB" sz="2400" dirty="0"/>
                    </a:p>
                    <a:p>
                      <a:pPr algn="ctr"/>
                      <a:r>
                        <a:rPr lang="en-GB" sz="2400" dirty="0"/>
                        <a:t>Pre - Works</a:t>
                      </a:r>
                      <a:endParaRPr lang="en-IE" sz="2400" dirty="0"/>
                    </a:p>
                  </a:txBody>
                  <a:tcPr>
                    <a:solidFill>
                      <a:schemeClr val="accent6"/>
                    </a:solidFill>
                  </a:tcPr>
                </a:tc>
                <a:tc>
                  <a:txBody>
                    <a:bodyPr/>
                    <a:lstStyle/>
                    <a:p>
                      <a:pPr algn="ctr"/>
                      <a:endParaRPr lang="en-GB" sz="2400" dirty="0"/>
                    </a:p>
                    <a:p>
                      <a:pPr algn="ctr"/>
                      <a:r>
                        <a:rPr lang="en-GB" sz="2400" dirty="0"/>
                        <a:t>Work  in Progress</a:t>
                      </a:r>
                      <a:endParaRPr lang="en-IE" sz="2400" dirty="0"/>
                    </a:p>
                  </a:txBody>
                  <a:tcPr>
                    <a:solidFill>
                      <a:schemeClr val="accent6"/>
                    </a:solidFill>
                  </a:tcPr>
                </a:tc>
                <a:tc>
                  <a:txBody>
                    <a:bodyPr/>
                    <a:lstStyle/>
                    <a:p>
                      <a:pPr algn="ctr"/>
                      <a:endParaRPr lang="en-GB" sz="2400" dirty="0"/>
                    </a:p>
                    <a:p>
                      <a:pPr algn="ctr"/>
                      <a:r>
                        <a:rPr lang="en-GB" sz="2400" dirty="0"/>
                        <a:t>Ready for Allocation </a:t>
                      </a:r>
                      <a:endParaRPr lang="en-IE" sz="2400" dirty="0"/>
                    </a:p>
                  </a:txBody>
                  <a:tcPr>
                    <a:solidFill>
                      <a:schemeClr val="accent6"/>
                    </a:solidFill>
                  </a:tcPr>
                </a:tc>
                <a:tc>
                  <a:txBody>
                    <a:bodyPr/>
                    <a:lstStyle/>
                    <a:p>
                      <a:pPr algn="ctr"/>
                      <a:endParaRPr lang="en-GB" sz="2400" dirty="0"/>
                    </a:p>
                    <a:p>
                      <a:pPr algn="ctr"/>
                      <a:r>
                        <a:rPr lang="en-GB" sz="2400" dirty="0"/>
                        <a:t>Allocated</a:t>
                      </a:r>
                      <a:endParaRPr lang="en-IE" sz="2400" dirty="0"/>
                    </a:p>
                  </a:txBody>
                  <a:tcPr>
                    <a:solidFill>
                      <a:schemeClr val="accent6"/>
                    </a:solidFill>
                  </a:tcPr>
                </a:tc>
                <a:tc>
                  <a:txBody>
                    <a:bodyPr/>
                    <a:lstStyle/>
                    <a:p>
                      <a:pPr algn="ctr"/>
                      <a:endParaRPr lang="en-GB" sz="2400" dirty="0"/>
                    </a:p>
                    <a:p>
                      <a:pPr algn="ctr"/>
                      <a:r>
                        <a:rPr lang="en-GB" sz="2400" dirty="0"/>
                        <a:t>Total</a:t>
                      </a:r>
                      <a:endParaRPr lang="en-IE" sz="2400" dirty="0"/>
                    </a:p>
                  </a:txBody>
                  <a:tcPr>
                    <a:solidFill>
                      <a:schemeClr val="accent6"/>
                    </a:solidFill>
                  </a:tcPr>
                </a:tc>
                <a:extLst>
                  <a:ext uri="{0D108BD9-81ED-4DB2-BD59-A6C34878D82A}">
                    <a16:rowId xmlns:a16="http://schemas.microsoft.com/office/drawing/2014/main" val="913517466"/>
                  </a:ext>
                </a:extLst>
              </a:tr>
              <a:tr h="1643632">
                <a:tc>
                  <a:txBody>
                    <a:bodyPr/>
                    <a:lstStyle/>
                    <a:p>
                      <a:pPr algn="ctr"/>
                      <a:endParaRPr lang="en-GB" sz="2400" b="1" dirty="0"/>
                    </a:p>
                    <a:p>
                      <a:pPr algn="ctr"/>
                      <a:r>
                        <a:rPr lang="en-GB" sz="2400" b="1" dirty="0"/>
                        <a:t>0</a:t>
                      </a:r>
                      <a:endParaRPr lang="en-IE" sz="2400" b="1" dirty="0"/>
                    </a:p>
                  </a:txBody>
                  <a:tcPr>
                    <a:solidFill>
                      <a:schemeClr val="accent6">
                        <a:lumMod val="40000"/>
                        <a:lumOff val="60000"/>
                      </a:schemeClr>
                    </a:solidFill>
                  </a:tcPr>
                </a:tc>
                <a:tc>
                  <a:txBody>
                    <a:bodyPr/>
                    <a:lstStyle/>
                    <a:p>
                      <a:pPr algn="ctr"/>
                      <a:endParaRPr lang="en-GB" sz="2400" b="1" dirty="0"/>
                    </a:p>
                    <a:p>
                      <a:pPr algn="ctr"/>
                      <a:r>
                        <a:rPr lang="en-GB" sz="2400" b="1" dirty="0"/>
                        <a:t>3</a:t>
                      </a:r>
                      <a:endParaRPr lang="en-IE" sz="2400" b="1" dirty="0"/>
                    </a:p>
                  </a:txBody>
                  <a:tcPr>
                    <a:solidFill>
                      <a:schemeClr val="accent6">
                        <a:lumMod val="40000"/>
                        <a:lumOff val="60000"/>
                      </a:schemeClr>
                    </a:solidFill>
                  </a:tcPr>
                </a:tc>
                <a:tc>
                  <a:txBody>
                    <a:bodyPr/>
                    <a:lstStyle/>
                    <a:p>
                      <a:pPr algn="ctr"/>
                      <a:endParaRPr lang="en-GB" sz="2400" b="1" dirty="0"/>
                    </a:p>
                    <a:p>
                      <a:pPr algn="ctr"/>
                      <a:r>
                        <a:rPr lang="en-GB" sz="2400" b="1" dirty="0"/>
                        <a:t>2</a:t>
                      </a:r>
                      <a:endParaRPr lang="en-IE" sz="2400" b="1" dirty="0"/>
                    </a:p>
                  </a:txBody>
                  <a:tcPr>
                    <a:solidFill>
                      <a:schemeClr val="accent6">
                        <a:lumMod val="40000"/>
                        <a:lumOff val="60000"/>
                      </a:schemeClr>
                    </a:solidFill>
                  </a:tcPr>
                </a:tc>
                <a:tc>
                  <a:txBody>
                    <a:bodyPr/>
                    <a:lstStyle/>
                    <a:p>
                      <a:pPr algn="ctr"/>
                      <a:endParaRPr lang="en-GB" sz="2400" b="1" dirty="0"/>
                    </a:p>
                    <a:p>
                      <a:pPr algn="ctr"/>
                      <a:r>
                        <a:rPr lang="en-GB" sz="2400" b="1" dirty="0"/>
                        <a:t>1</a:t>
                      </a:r>
                      <a:endParaRPr lang="en-IE" sz="2400" b="1" dirty="0"/>
                    </a:p>
                  </a:txBody>
                  <a:tcPr>
                    <a:solidFill>
                      <a:schemeClr val="accent6">
                        <a:lumMod val="40000"/>
                        <a:lumOff val="60000"/>
                      </a:schemeClr>
                    </a:solidFill>
                  </a:tcPr>
                </a:tc>
                <a:tc>
                  <a:txBody>
                    <a:bodyPr/>
                    <a:lstStyle/>
                    <a:p>
                      <a:pPr algn="ctr"/>
                      <a:endParaRPr lang="en-GB" sz="2400" b="1" dirty="0"/>
                    </a:p>
                    <a:p>
                      <a:pPr algn="ctr"/>
                      <a:r>
                        <a:rPr lang="en-GB" sz="2400" b="1" dirty="0"/>
                        <a:t>6</a:t>
                      </a:r>
                      <a:endParaRPr lang="en-IE" sz="2400" b="1" dirty="0"/>
                    </a:p>
                  </a:txBody>
                  <a:tcPr>
                    <a:solidFill>
                      <a:schemeClr val="accent6">
                        <a:lumMod val="40000"/>
                        <a:lumOff val="60000"/>
                      </a:schemeClr>
                    </a:solidFill>
                  </a:tcPr>
                </a:tc>
                <a:extLst>
                  <a:ext uri="{0D108BD9-81ED-4DB2-BD59-A6C34878D82A}">
                    <a16:rowId xmlns:a16="http://schemas.microsoft.com/office/drawing/2014/main" val="680849343"/>
                  </a:ext>
                </a:extLst>
              </a:tr>
            </a:tbl>
          </a:graphicData>
        </a:graphic>
      </p:graphicFrame>
      <p:graphicFrame>
        <p:nvGraphicFramePr>
          <p:cNvPr id="6" name="Table 5">
            <a:extLst>
              <a:ext uri="{FF2B5EF4-FFF2-40B4-BE49-F238E27FC236}">
                <a16:creationId xmlns:a16="http://schemas.microsoft.com/office/drawing/2014/main" id="{2136184B-8D27-78CF-FBB5-B1D74CD82F2B}"/>
              </a:ext>
            </a:extLst>
          </p:cNvPr>
          <p:cNvGraphicFramePr>
            <a:graphicFrameLocks noGrp="1"/>
          </p:cNvGraphicFramePr>
          <p:nvPr>
            <p:extLst>
              <p:ext uri="{D42A27DB-BD31-4B8C-83A1-F6EECF244321}">
                <p14:modId xmlns:p14="http://schemas.microsoft.com/office/powerpoint/2010/main" val="646340810"/>
              </p:ext>
            </p:extLst>
          </p:nvPr>
        </p:nvGraphicFramePr>
        <p:xfrm>
          <a:off x="10591800" y="3619500"/>
          <a:ext cx="4953000" cy="3287264"/>
        </p:xfrm>
        <a:graphic>
          <a:graphicData uri="http://schemas.openxmlformats.org/drawingml/2006/table">
            <a:tbl>
              <a:tblPr firstRow="1" bandRow="1">
                <a:tableStyleId>{21E4AEA4-8DFA-4A89-87EB-49C32662AFE0}</a:tableStyleId>
              </a:tblPr>
              <a:tblGrid>
                <a:gridCol w="4953000">
                  <a:extLst>
                    <a:ext uri="{9D8B030D-6E8A-4147-A177-3AD203B41FA5}">
                      <a16:colId xmlns:a16="http://schemas.microsoft.com/office/drawing/2014/main" val="3853448859"/>
                    </a:ext>
                  </a:extLst>
                </a:gridCol>
              </a:tblGrid>
              <a:tr h="1643632">
                <a:tc>
                  <a:txBody>
                    <a:bodyPr/>
                    <a:lstStyle/>
                    <a:p>
                      <a:pPr algn="ctr"/>
                      <a:endParaRPr lang="en-GB" sz="2800" dirty="0"/>
                    </a:p>
                    <a:p>
                      <a:pPr algn="ctr"/>
                      <a:r>
                        <a:rPr lang="en-GB" sz="2800" dirty="0"/>
                        <a:t>Allocations for Q1</a:t>
                      </a:r>
                      <a:endParaRPr lang="en-IE" sz="2800" dirty="0"/>
                    </a:p>
                  </a:txBody>
                  <a:tcPr>
                    <a:solidFill>
                      <a:schemeClr val="accent6"/>
                    </a:solidFill>
                  </a:tcPr>
                </a:tc>
                <a:extLst>
                  <a:ext uri="{0D108BD9-81ED-4DB2-BD59-A6C34878D82A}">
                    <a16:rowId xmlns:a16="http://schemas.microsoft.com/office/drawing/2014/main" val="3433050937"/>
                  </a:ext>
                </a:extLst>
              </a:tr>
              <a:tr h="1643632">
                <a:tc>
                  <a:txBody>
                    <a:bodyPr/>
                    <a:lstStyle/>
                    <a:p>
                      <a:pPr algn="ctr"/>
                      <a:endParaRPr lang="en-GB" sz="2800" dirty="0">
                        <a:solidFill>
                          <a:schemeClr val="tx1"/>
                        </a:solidFill>
                      </a:endParaRPr>
                    </a:p>
                    <a:p>
                      <a:pPr algn="ctr"/>
                      <a:r>
                        <a:rPr lang="en-GB" sz="2800" b="1" dirty="0">
                          <a:solidFill>
                            <a:schemeClr val="tx1"/>
                          </a:solidFill>
                        </a:rPr>
                        <a:t>7</a:t>
                      </a:r>
                      <a:endParaRPr lang="en-IE" sz="2800" b="1" dirty="0">
                        <a:solidFill>
                          <a:schemeClr val="tx1"/>
                        </a:solidFill>
                      </a:endParaRPr>
                    </a:p>
                  </a:txBody>
                  <a:tcPr>
                    <a:solidFill>
                      <a:schemeClr val="accent6">
                        <a:lumMod val="40000"/>
                        <a:lumOff val="60000"/>
                      </a:schemeClr>
                    </a:solidFill>
                  </a:tcPr>
                </a:tc>
                <a:extLst>
                  <a:ext uri="{0D108BD9-81ED-4DB2-BD59-A6C34878D82A}">
                    <a16:rowId xmlns:a16="http://schemas.microsoft.com/office/drawing/2014/main" val="3154535959"/>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334D4-8578-7229-CCEB-6041EC5D8F9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62C3902-FFE8-3620-4C06-02EB49BE099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pPr lvl="1"/>
            <a:r>
              <a:rPr lang="en-US" sz="4400" b="1" dirty="0">
                <a:solidFill>
                  <a:srgbClr val="51626F"/>
                </a:solidFill>
                <a:latin typeface="Arial Bold"/>
              </a:rPr>
              <a:t>  </a:t>
            </a:r>
          </a:p>
          <a:p>
            <a:pPr lvl="1"/>
            <a:r>
              <a:rPr lang="en-US" sz="4400" b="1" dirty="0">
                <a:solidFill>
                  <a:srgbClr val="51626F"/>
                </a:solidFill>
                <a:latin typeface="Arial Bold"/>
              </a:rPr>
              <a:t>           </a:t>
            </a:r>
            <a:r>
              <a:rPr lang="en-US" sz="4800" b="1" dirty="0">
                <a:solidFill>
                  <a:srgbClr val="51626F"/>
                </a:solidFill>
                <a:latin typeface="Arial Bold"/>
              </a:rPr>
              <a:t>Housing Maintenance Operations </a:t>
            </a:r>
            <a:r>
              <a:rPr lang="en-US" sz="4800" b="1" dirty="0" err="1">
                <a:solidFill>
                  <a:srgbClr val="51626F"/>
                </a:solidFill>
                <a:latin typeface="Arial Bold"/>
              </a:rPr>
              <a:t>Balgaddy</a:t>
            </a:r>
            <a:r>
              <a:rPr lang="en-US" sz="4800" b="1" dirty="0">
                <a:solidFill>
                  <a:srgbClr val="51626F"/>
                </a:solidFill>
                <a:latin typeface="Arial Bold"/>
              </a:rPr>
              <a:t> </a:t>
            </a:r>
            <a:endParaRPr lang="en-US" sz="4800" b="1" dirty="0">
              <a:latin typeface="Arial Bold"/>
            </a:endParaRPr>
          </a:p>
          <a:p>
            <a:pPr marL="457200" lvl="1" indent="0">
              <a:spcBef>
                <a:spcPts val="0"/>
              </a:spcBef>
              <a:spcAft>
                <a:spcPts val="0"/>
              </a:spcAft>
              <a:buNone/>
            </a:pPr>
            <a:r>
              <a:rPr lang="en-US" sz="4400" b="1" dirty="0">
                <a:solidFill>
                  <a:srgbClr val="51626F"/>
                </a:solidFill>
                <a:latin typeface="Arial Bold"/>
              </a:rPr>
              <a:t>            </a:t>
            </a:r>
          </a:p>
          <a:p>
            <a:pPr lvl="1"/>
            <a:endParaRPr lang="en-US" sz="4400" b="1" dirty="0">
              <a:solidFill>
                <a:srgbClr val="51626F"/>
              </a:solidFill>
              <a:latin typeface="Arial Bold"/>
            </a:endParaRPr>
          </a:p>
          <a:p>
            <a:pPr lvl="1"/>
            <a:r>
              <a:rPr lang="en-GB" sz="3200" b="1" dirty="0">
                <a:ea typeface="MS Gothic" panose="020B0609070205080204" pitchFamily="49" charset="-128"/>
                <a:cs typeface="Arial" panose="020B0604020202020204" pitchFamily="34" charset="0"/>
              </a:rPr>
              <a:t>Response Maintenance and Property Management</a:t>
            </a:r>
          </a:p>
          <a:p>
            <a:pPr lvl="1"/>
            <a:endParaRPr lang="en-GB" sz="3200" b="1" dirty="0">
              <a:ea typeface="MS Gothic" panose="020B0609070205080204" pitchFamily="49" charset="-128"/>
              <a:cs typeface="Arial" panose="020B0604020202020204" pitchFamily="34" charset="0"/>
            </a:endParaRPr>
          </a:p>
          <a:p>
            <a:pPr marL="1828800" lvl="3" indent="-457200">
              <a:spcBef>
                <a:spcPts val="0"/>
              </a:spcBef>
              <a:buFont typeface="Arial" panose="020B0604020202020204" pitchFamily="34" charset="0"/>
              <a:buChar char="•"/>
            </a:pPr>
            <a:r>
              <a:rPr lang="en-GB" sz="3200" dirty="0">
                <a:ea typeface="MS Gothic" panose="020B0609070205080204" pitchFamily="49" charset="-128"/>
                <a:cs typeface="Arial" panose="020B0604020202020204" pitchFamily="34" charset="0"/>
              </a:rPr>
              <a:t>187 Work Orders completed in Q1 2025 by Direct Labour, Electrical, Mechanical and Response Maintenance Contractors. </a:t>
            </a:r>
          </a:p>
          <a:p>
            <a:pPr lvl="3">
              <a:spcBef>
                <a:spcPts val="0"/>
              </a:spcBef>
            </a:pPr>
            <a:endParaRPr lang="en-GB" sz="2800" dirty="0">
              <a:ea typeface="MS Gothic" panose="020B0609070205080204" pitchFamily="49" charset="-128"/>
              <a:cs typeface="Arial" panose="020B0604020202020204" pitchFamily="34" charset="0"/>
            </a:endParaRPr>
          </a:p>
          <a:p>
            <a:pPr lvl="1"/>
            <a:r>
              <a:rPr lang="en-GB" sz="3200" b="1" dirty="0">
                <a:ea typeface="MS Gothic" panose="020B0609070205080204" pitchFamily="49" charset="-128"/>
                <a:cs typeface="Arial" panose="020B0604020202020204" pitchFamily="34" charset="0"/>
              </a:rPr>
              <a:t>Property Condition Surveys – Identify condition and maintenance requirements</a:t>
            </a:r>
          </a:p>
          <a:p>
            <a:pPr marL="1828800" lvl="3" indent="-457200">
              <a:spcBef>
                <a:spcPts val="0"/>
              </a:spcBef>
              <a:spcAft>
                <a:spcPts val="0"/>
              </a:spcAft>
              <a:buFont typeface="Arial" panose="020B0604020202020204" pitchFamily="34" charset="0"/>
              <a:buChar char="•"/>
            </a:pPr>
            <a:r>
              <a:rPr lang="en-GB" sz="3200" dirty="0">
                <a:ea typeface="MS Gothic" panose="020B0609070205080204" pitchFamily="49" charset="-128"/>
                <a:cs typeface="Arial" panose="020B0604020202020204" pitchFamily="34" charset="0"/>
              </a:rPr>
              <a:t>Properties surveyed on 5-year cycle</a:t>
            </a:r>
          </a:p>
          <a:p>
            <a:pPr marL="1828800" lvl="3" indent="-457200">
              <a:spcBef>
                <a:spcPts val="0"/>
              </a:spcBef>
              <a:spcAft>
                <a:spcPts val="0"/>
              </a:spcAft>
              <a:buFont typeface="Arial" panose="020B0604020202020204" pitchFamily="34" charset="0"/>
              <a:buChar char="•"/>
            </a:pPr>
            <a:r>
              <a:rPr lang="en-GB" sz="3200" dirty="0">
                <a:ea typeface="MS Gothic" panose="020B0609070205080204" pitchFamily="49" charset="-128"/>
                <a:cs typeface="Arial" panose="020B0604020202020204" pitchFamily="34" charset="0"/>
              </a:rPr>
              <a:t>Contract has commenced</a:t>
            </a:r>
          </a:p>
          <a:p>
            <a:pPr marL="1828800" lvl="3" indent="-457200">
              <a:spcBef>
                <a:spcPts val="0"/>
              </a:spcBef>
              <a:spcAft>
                <a:spcPts val="0"/>
              </a:spcAft>
              <a:buFont typeface="Arial" panose="020B0604020202020204" pitchFamily="34" charset="0"/>
              <a:buChar char="•"/>
            </a:pPr>
            <a:r>
              <a:rPr lang="en-GB" sz="3200" dirty="0" err="1">
                <a:ea typeface="MS Gothic" panose="020B0609070205080204" pitchFamily="49" charset="-128"/>
                <a:cs typeface="Arial" panose="020B0604020202020204" pitchFamily="34" charset="0"/>
              </a:rPr>
              <a:t>Balgaddy</a:t>
            </a:r>
            <a:r>
              <a:rPr lang="en-GB" sz="3200" dirty="0">
                <a:ea typeface="MS Gothic" panose="020B0609070205080204" pitchFamily="49" charset="-128"/>
                <a:cs typeface="Arial" panose="020B0604020202020204" pitchFamily="34" charset="0"/>
              </a:rPr>
              <a:t> included in year two surveys</a:t>
            </a:r>
          </a:p>
          <a:p>
            <a:pPr marL="1828800" lvl="3" indent="-457200">
              <a:spcBef>
                <a:spcPts val="0"/>
              </a:spcBef>
              <a:spcAft>
                <a:spcPts val="0"/>
              </a:spcAft>
              <a:buFont typeface="Arial" panose="020B0604020202020204" pitchFamily="34" charset="0"/>
              <a:buChar char="•"/>
            </a:pPr>
            <a:r>
              <a:rPr lang="en-GB" sz="3200" dirty="0">
                <a:ea typeface="MS Gothic" panose="020B0609070205080204" pitchFamily="49" charset="-128"/>
                <a:cs typeface="Arial" panose="020B0604020202020204" pitchFamily="34" charset="0"/>
              </a:rPr>
              <a:t>Outcome of surveys will determine future planned maintenance programmes</a:t>
            </a:r>
            <a:endParaRPr lang="en-US" sz="3200" b="1" dirty="0">
              <a:solidFill>
                <a:srgbClr val="51626F"/>
              </a:solidFill>
              <a:latin typeface="Arial Bold"/>
            </a:endParaRPr>
          </a:p>
        </p:txBody>
      </p:sp>
      <p:sp>
        <p:nvSpPr>
          <p:cNvPr id="3" name="TextBox 3">
            <a:extLst>
              <a:ext uri="{FF2B5EF4-FFF2-40B4-BE49-F238E27FC236}">
                <a16:creationId xmlns:a16="http://schemas.microsoft.com/office/drawing/2014/main" id="{23C2E4C8-EE9E-93BA-4968-F272AC2272A7}"/>
              </a:ext>
            </a:extLst>
          </p:cNvPr>
          <p:cNvSpPr txBox="1"/>
          <p:nvPr/>
        </p:nvSpPr>
        <p:spPr>
          <a:xfrm>
            <a:off x="1922744" y="1584371"/>
            <a:ext cx="14442513" cy="1081002"/>
          </a:xfrm>
          <a:prstGeom prst="rect">
            <a:avLst/>
          </a:prstGeom>
        </p:spPr>
        <p:txBody>
          <a:bodyPr lIns="0" tIns="0" rIns="0" bIns="0" rtlCol="0" anchor="t">
            <a:spAutoFit/>
          </a:bodyPr>
          <a:lstStyle/>
          <a:p>
            <a:pPr marL="0" lvl="0" indent="0" algn="ctr">
              <a:lnSpc>
                <a:spcPts val="9600"/>
              </a:lnSpc>
              <a:spcBef>
                <a:spcPct val="0"/>
              </a:spcBef>
            </a:pPr>
            <a:r>
              <a:rPr lang="en-US" sz="4800" dirty="0">
                <a:solidFill>
                  <a:srgbClr val="FFFFFF"/>
                </a:solidFill>
              </a:rPr>
              <a:t>Allocations and Relets 2024 </a:t>
            </a:r>
            <a:endParaRPr lang="en-US" sz="4800" dirty="0">
              <a:latin typeface="Arial Bold"/>
            </a:endParaRPr>
          </a:p>
        </p:txBody>
      </p:sp>
      <p:sp>
        <p:nvSpPr>
          <p:cNvPr id="5" name="TextBox 5">
            <a:extLst>
              <a:ext uri="{FF2B5EF4-FFF2-40B4-BE49-F238E27FC236}">
                <a16:creationId xmlns:a16="http://schemas.microsoft.com/office/drawing/2014/main" id="{39E40C60-97AD-24AC-7F5B-0B1CD4D1DCC2}"/>
              </a:ext>
            </a:extLst>
          </p:cNvPr>
          <p:cNvSpPr txBox="1"/>
          <p:nvPr/>
        </p:nvSpPr>
        <p:spPr>
          <a:xfrm>
            <a:off x="9448800" y="3296840"/>
            <a:ext cx="6799160" cy="1477328"/>
          </a:xfrm>
          <a:prstGeom prst="rect">
            <a:avLst/>
          </a:prstGeom>
        </p:spPr>
        <p:txBody>
          <a:bodyPr lIns="0" tIns="0" rIns="0" bIns="0" rtlCol="0" anchor="t">
            <a:spAutoFit/>
          </a:bodyPr>
          <a:lstStyle/>
          <a:p>
            <a:pPr marL="457200" lvl="1" indent="0">
              <a:spcBef>
                <a:spcPts val="0"/>
              </a:spcBef>
              <a:spcAft>
                <a:spcPts val="0"/>
              </a:spcAft>
              <a:buNone/>
            </a:pPr>
            <a:endParaRPr lang="en-GB" sz="2400" dirty="0">
              <a:ea typeface="MS Gothic" panose="020B0609070205080204" pitchFamily="49" charset="-128"/>
              <a:cs typeface="Arial" panose="020B0604020202020204" pitchFamily="34" charset="0"/>
            </a:endParaRPr>
          </a:p>
          <a:p>
            <a:pPr marL="457200" lvl="1" indent="0">
              <a:spcBef>
                <a:spcPts val="0"/>
              </a:spcBef>
              <a:spcAft>
                <a:spcPts val="0"/>
              </a:spcAft>
              <a:buNone/>
            </a:pPr>
            <a:endParaRPr lang="en-GB" sz="2400" dirty="0">
              <a:ea typeface="MS Gothic" panose="020B0609070205080204" pitchFamily="49" charset="-128"/>
              <a:cs typeface="Arial" panose="020B0604020202020204" pitchFamily="34" charset="0"/>
            </a:endParaRPr>
          </a:p>
          <a:p>
            <a:pPr marL="457200" lvl="1" indent="0">
              <a:spcBef>
                <a:spcPts val="0"/>
              </a:spcBef>
              <a:spcAft>
                <a:spcPts val="0"/>
              </a:spcAft>
              <a:buNone/>
            </a:pPr>
            <a:endParaRPr lang="en-GB" sz="2400" dirty="0">
              <a:ea typeface="MS Gothic" panose="020B0609070205080204" pitchFamily="49" charset="-128"/>
              <a:cs typeface="Arial" panose="020B0604020202020204" pitchFamily="34" charset="0"/>
            </a:endParaRPr>
          </a:p>
          <a:p>
            <a:pPr marL="457200" lvl="1" indent="0">
              <a:spcBef>
                <a:spcPts val="0"/>
              </a:spcBef>
              <a:spcAft>
                <a:spcPts val="0"/>
              </a:spcAft>
              <a:buNone/>
            </a:pPr>
            <a:endParaRPr lang="en-GB" sz="2400" dirty="0">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2556112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BA345-F7AB-D512-30F7-F6B2A77CCEF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36F9FC9-055F-F189-0702-0A34EAE3B63A}"/>
              </a:ext>
            </a:extLst>
          </p:cNvPr>
          <p:cNvSpPr/>
          <p:nvPr/>
        </p:nvSpPr>
        <p:spPr>
          <a:xfrm>
            <a:off x="0" y="-2907"/>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pPr marL="457200" lvl="1">
              <a:spcBef>
                <a:spcPts val="0"/>
              </a:spcBef>
            </a:pPr>
            <a:endParaRPr lang="en-US" sz="1800" b="1" dirty="0"/>
          </a:p>
          <a:p>
            <a:pPr marL="457200" lvl="1">
              <a:spcBef>
                <a:spcPts val="0"/>
              </a:spcBef>
            </a:pPr>
            <a:r>
              <a:rPr lang="en-US" sz="6000" b="1" dirty="0">
                <a:solidFill>
                  <a:schemeClr val="tx1">
                    <a:lumMod val="65000"/>
                    <a:lumOff val="35000"/>
                  </a:schemeClr>
                </a:solidFill>
              </a:rPr>
              <a:t>Planned Maintenance 1-</a:t>
            </a:r>
          </a:p>
          <a:p>
            <a:pPr marL="457200" lvl="1">
              <a:spcBef>
                <a:spcPts val="0"/>
              </a:spcBef>
            </a:pPr>
            <a:r>
              <a:rPr lang="en-US" sz="6000" b="1" dirty="0" err="1">
                <a:solidFill>
                  <a:schemeClr val="tx1">
                    <a:lumMod val="65000"/>
                    <a:lumOff val="35000"/>
                  </a:schemeClr>
                </a:solidFill>
              </a:rPr>
              <a:t>Balgaddy</a:t>
            </a:r>
            <a:r>
              <a:rPr lang="en-US" sz="6000" b="1" dirty="0">
                <a:solidFill>
                  <a:schemeClr val="tx1">
                    <a:lumMod val="65000"/>
                    <a:lumOff val="35000"/>
                  </a:schemeClr>
                </a:solidFill>
              </a:rPr>
              <a:t> </a:t>
            </a:r>
          </a:p>
          <a:p>
            <a:pPr marL="457200" lvl="1">
              <a:spcBef>
                <a:spcPts val="0"/>
              </a:spcBef>
            </a:pPr>
            <a:endParaRPr lang="en-US" b="1" dirty="0"/>
          </a:p>
          <a:p>
            <a:pPr marL="457200" lvl="1">
              <a:spcBef>
                <a:spcPts val="0"/>
              </a:spcBef>
            </a:pPr>
            <a:endParaRPr lang="en-US" sz="1800" b="1" dirty="0"/>
          </a:p>
          <a:p>
            <a:pPr marL="457200" lvl="1">
              <a:spcBef>
                <a:spcPts val="0"/>
              </a:spcBef>
            </a:pPr>
            <a:r>
              <a:rPr lang="en-US" sz="2800" b="1" dirty="0"/>
              <a:t>Family Child Centre</a:t>
            </a:r>
          </a:p>
          <a:p>
            <a:pPr marL="914400" lvl="1" indent="-457200">
              <a:spcBef>
                <a:spcPts val="0"/>
              </a:spcBef>
              <a:buFont typeface="Arial" panose="020B0604020202020204" pitchFamily="34" charset="0"/>
              <a:buChar char="•"/>
            </a:pPr>
            <a:r>
              <a:rPr lang="en-US" sz="2800" dirty="0"/>
              <a:t>Extensive maintenance works completed stairs to the </a:t>
            </a:r>
          </a:p>
          <a:p>
            <a:pPr lvl="1">
              <a:spcBef>
                <a:spcPts val="0"/>
              </a:spcBef>
            </a:pPr>
            <a:r>
              <a:rPr lang="en-US" sz="2800" dirty="0"/>
              <a:t>      </a:t>
            </a:r>
            <a:r>
              <a:rPr lang="en-US" sz="2800" dirty="0" err="1"/>
              <a:t>Balgaddy</a:t>
            </a:r>
            <a:r>
              <a:rPr lang="en-US" sz="2800" dirty="0"/>
              <a:t> Child &amp; Family Centre.</a:t>
            </a:r>
          </a:p>
          <a:p>
            <a:pPr marL="914400" lvl="1" indent="-457200">
              <a:buFont typeface="Arial" panose="020B0604020202020204" pitchFamily="34" charset="0"/>
              <a:buChar char="•"/>
            </a:pPr>
            <a:r>
              <a:rPr lang="en-US" sz="2800" dirty="0"/>
              <a:t>Drainage Works carried out at children’s play area.</a:t>
            </a:r>
          </a:p>
          <a:p>
            <a:pPr lvl="1">
              <a:spcBef>
                <a:spcPts val="0"/>
              </a:spcBef>
            </a:pPr>
            <a:endParaRPr lang="en-US" sz="2800" dirty="0"/>
          </a:p>
          <a:p>
            <a:pPr marL="457200" lvl="1">
              <a:spcBef>
                <a:spcPts val="0"/>
              </a:spcBef>
            </a:pPr>
            <a:endParaRPr lang="en-US" sz="2800" b="1" dirty="0"/>
          </a:p>
          <a:p>
            <a:pPr marL="457200" lvl="1">
              <a:spcBef>
                <a:spcPts val="0"/>
              </a:spcBef>
            </a:pPr>
            <a:r>
              <a:rPr lang="en-US" sz="2800" b="1" dirty="0"/>
              <a:t>Energy Efficiency Retrofit </a:t>
            </a:r>
            <a:r>
              <a:rPr lang="en-US" sz="2800" b="1" dirty="0" err="1"/>
              <a:t>Programme</a:t>
            </a:r>
            <a:endParaRPr lang="en-US" sz="2800" b="1" dirty="0"/>
          </a:p>
          <a:p>
            <a:pPr marL="914400" lvl="1" indent="-457200">
              <a:spcBef>
                <a:spcPts val="0"/>
              </a:spcBef>
              <a:buFont typeface="Arial" panose="020B0604020202020204" pitchFamily="34" charset="0"/>
              <a:buChar char="•"/>
            </a:pPr>
            <a:r>
              <a:rPr lang="en-US" sz="2800" dirty="0"/>
              <a:t>Works were completed at fifteen locations </a:t>
            </a:r>
          </a:p>
          <a:p>
            <a:pPr lvl="1">
              <a:spcBef>
                <a:spcPts val="0"/>
              </a:spcBef>
            </a:pPr>
            <a:r>
              <a:rPr lang="en-US" sz="2800" dirty="0"/>
              <a:t>      within Tor An Rí Walk.</a:t>
            </a:r>
          </a:p>
          <a:p>
            <a:pPr marL="228600" lvl="1" indent="0">
              <a:spcBef>
                <a:spcPts val="0"/>
              </a:spcBef>
              <a:buNone/>
            </a:pPr>
            <a:endParaRPr lang="en-US" sz="2800" dirty="0"/>
          </a:p>
          <a:p>
            <a:pPr marL="457200" lvl="1">
              <a:spcBef>
                <a:spcPts val="0"/>
              </a:spcBef>
              <a:spcAft>
                <a:spcPts val="0"/>
              </a:spcAft>
            </a:pPr>
            <a:r>
              <a:rPr lang="en-US" sz="2800" b="1" dirty="0"/>
              <a:t>Safety Works </a:t>
            </a:r>
            <a:r>
              <a:rPr lang="en-US" sz="2800" b="1" dirty="0" err="1"/>
              <a:t>Programme</a:t>
            </a:r>
            <a:endParaRPr lang="en-US" sz="2800" b="1" dirty="0"/>
          </a:p>
          <a:p>
            <a:pPr marL="914400" lvl="1" indent="-457200">
              <a:spcBef>
                <a:spcPts val="0"/>
              </a:spcBef>
              <a:buFont typeface="Arial" panose="020B0604020202020204" pitchFamily="34" charset="0"/>
              <a:buChar char="•"/>
            </a:pPr>
            <a:r>
              <a:rPr lang="en-US" sz="2800" dirty="0"/>
              <a:t>176 units have been completed with an additional </a:t>
            </a:r>
          </a:p>
          <a:p>
            <a:pPr lvl="1">
              <a:spcBef>
                <a:spcPts val="0"/>
              </a:spcBef>
            </a:pPr>
            <a:r>
              <a:rPr lang="en-US" sz="2800" dirty="0"/>
              <a:t>	178 issued to contractor. These are having</a:t>
            </a:r>
          </a:p>
          <a:p>
            <a:pPr lvl="1">
              <a:spcBef>
                <a:spcPts val="0"/>
              </a:spcBef>
            </a:pPr>
            <a:r>
              <a:rPr lang="en-US" sz="2800" dirty="0"/>
              <a:t>	fire detection systems upgraded to LD2 standard.</a:t>
            </a:r>
          </a:p>
          <a:p>
            <a:endParaRPr lang="en-IE" dirty="0"/>
          </a:p>
        </p:txBody>
      </p:sp>
      <p:sp>
        <p:nvSpPr>
          <p:cNvPr id="4" name="TextBox 4">
            <a:extLst>
              <a:ext uri="{FF2B5EF4-FFF2-40B4-BE49-F238E27FC236}">
                <a16:creationId xmlns:a16="http://schemas.microsoft.com/office/drawing/2014/main" id="{0D596DF3-2F4B-8AC9-4EDA-2D9E2F05FC64}"/>
              </a:ext>
            </a:extLst>
          </p:cNvPr>
          <p:cNvSpPr txBox="1"/>
          <p:nvPr/>
        </p:nvSpPr>
        <p:spPr>
          <a:xfrm>
            <a:off x="1887486" y="3239504"/>
            <a:ext cx="6799160" cy="369332"/>
          </a:xfrm>
          <a:prstGeom prst="rect">
            <a:avLst/>
          </a:prstGeom>
        </p:spPr>
        <p:txBody>
          <a:bodyPr lIns="0" tIns="0" rIns="0" bIns="0" rtlCol="0" anchor="t">
            <a:spAutoFit/>
          </a:bodyPr>
          <a:lstStyle/>
          <a:p>
            <a:pPr marL="457200" lvl="1" indent="0">
              <a:spcBef>
                <a:spcPts val="0"/>
              </a:spcBef>
              <a:spcAft>
                <a:spcPts val="0"/>
              </a:spcAft>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5">
            <a:extLst>
              <a:ext uri="{FF2B5EF4-FFF2-40B4-BE49-F238E27FC236}">
                <a16:creationId xmlns:a16="http://schemas.microsoft.com/office/drawing/2014/main" id="{770DF59A-0189-8081-CC8E-6CF457834686}"/>
              </a:ext>
            </a:extLst>
          </p:cNvPr>
          <p:cNvSpPr txBox="1"/>
          <p:nvPr/>
        </p:nvSpPr>
        <p:spPr>
          <a:xfrm>
            <a:off x="9448800" y="3296840"/>
            <a:ext cx="6799160" cy="1107996"/>
          </a:xfrm>
          <a:prstGeom prst="rect">
            <a:avLst/>
          </a:prstGeom>
        </p:spPr>
        <p:txBody>
          <a:bodyPr lIns="0" tIns="0" rIns="0" bIns="0" rtlCol="0" anchor="t">
            <a:spAutoFit/>
          </a:bodyPr>
          <a:lstStyle/>
          <a:p>
            <a:pPr marL="457200" lvl="1" indent="0">
              <a:spcBef>
                <a:spcPts val="0"/>
              </a:spcBef>
              <a:spcAft>
                <a:spcPts val="0"/>
              </a:spcAft>
              <a:buNone/>
            </a:pPr>
            <a:endParaRPr lang="en-GB" sz="2400" dirty="0">
              <a:ea typeface="MS Gothic" panose="020B0609070205080204" pitchFamily="49" charset="-128"/>
              <a:cs typeface="Arial" panose="020B0604020202020204" pitchFamily="34" charset="0"/>
            </a:endParaRPr>
          </a:p>
          <a:p>
            <a:pPr marL="457200" lvl="1" indent="0">
              <a:spcBef>
                <a:spcPts val="0"/>
              </a:spcBef>
              <a:spcAft>
                <a:spcPts val="0"/>
              </a:spcAft>
              <a:buNone/>
            </a:pPr>
            <a:endParaRPr lang="en-GB" sz="2400" dirty="0">
              <a:ea typeface="MS Gothic" panose="020B0609070205080204" pitchFamily="49" charset="-128"/>
              <a:cs typeface="Arial" panose="020B0604020202020204" pitchFamily="34" charset="0"/>
            </a:endParaRPr>
          </a:p>
          <a:p>
            <a:pPr marL="457200" lvl="1" indent="0">
              <a:spcBef>
                <a:spcPts val="0"/>
              </a:spcBef>
              <a:spcAft>
                <a:spcPts val="0"/>
              </a:spcAft>
              <a:buNone/>
            </a:pPr>
            <a:endParaRPr lang="en-GB" sz="2400" dirty="0">
              <a:ea typeface="MS Gothic" panose="020B0609070205080204" pitchFamily="49" charset="-128"/>
              <a:cs typeface="Arial" panose="020B0604020202020204" pitchFamily="34" charset="0"/>
            </a:endParaRPr>
          </a:p>
        </p:txBody>
      </p:sp>
      <p:pic>
        <p:nvPicPr>
          <p:cNvPr id="7" name="Picture 6">
            <a:extLst>
              <a:ext uri="{FF2B5EF4-FFF2-40B4-BE49-F238E27FC236}">
                <a16:creationId xmlns:a16="http://schemas.microsoft.com/office/drawing/2014/main" id="{EE15DFC0-57B4-F72F-993E-0C2DAE05787B}"/>
              </a:ext>
            </a:extLst>
          </p:cNvPr>
          <p:cNvPicPr>
            <a:picLocks noChangeAspect="1"/>
          </p:cNvPicPr>
          <p:nvPr/>
        </p:nvPicPr>
        <p:blipFill>
          <a:blip r:embed="rId3"/>
          <a:stretch>
            <a:fillRect/>
          </a:stretch>
        </p:blipFill>
        <p:spPr>
          <a:xfrm>
            <a:off x="8944803" y="19671"/>
            <a:ext cx="5462693" cy="921657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6" name="Picture 5">
            <a:extLst>
              <a:ext uri="{FF2B5EF4-FFF2-40B4-BE49-F238E27FC236}">
                <a16:creationId xmlns:a16="http://schemas.microsoft.com/office/drawing/2014/main" id="{75149ADD-E3CA-B944-1054-5FC508E972E9}"/>
              </a:ext>
            </a:extLst>
          </p:cNvPr>
          <p:cNvPicPr>
            <a:picLocks noChangeAspect="1"/>
          </p:cNvPicPr>
          <p:nvPr/>
        </p:nvPicPr>
        <p:blipFill>
          <a:blip r:embed="rId4"/>
          <a:stretch>
            <a:fillRect/>
          </a:stretch>
        </p:blipFill>
        <p:spPr>
          <a:xfrm>
            <a:off x="13605855" y="2967907"/>
            <a:ext cx="4682145" cy="626834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 name="Picture 8">
            <a:extLst>
              <a:ext uri="{FF2B5EF4-FFF2-40B4-BE49-F238E27FC236}">
                <a16:creationId xmlns:a16="http://schemas.microsoft.com/office/drawing/2014/main" id="{C2516CDF-5752-E9D3-A3FC-70A7861F3C45}"/>
              </a:ext>
            </a:extLst>
          </p:cNvPr>
          <p:cNvPicPr>
            <a:picLocks noChangeAspect="1"/>
          </p:cNvPicPr>
          <p:nvPr/>
        </p:nvPicPr>
        <p:blipFill>
          <a:blip r:embed="rId5"/>
          <a:stretch>
            <a:fillRect/>
          </a:stretch>
        </p:blipFill>
        <p:spPr>
          <a:xfrm>
            <a:off x="13615381" y="-38269"/>
            <a:ext cx="4682144" cy="480623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996610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025EE-4474-ABCD-4FFA-34D41064ED5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D28852A-5B3E-0894-08AF-C23F7181DF35}"/>
              </a:ext>
            </a:extLst>
          </p:cNvPr>
          <p:cNvSpPr/>
          <p:nvPr/>
        </p:nvSpPr>
        <p:spPr>
          <a:xfrm>
            <a:off x="5687"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pPr marL="457200" lvl="1">
              <a:spcBef>
                <a:spcPts val="0"/>
              </a:spcBef>
            </a:pPr>
            <a:endParaRPr lang="en-US" sz="1800" b="1" dirty="0"/>
          </a:p>
          <a:p>
            <a:pPr marL="457200" lvl="1">
              <a:spcBef>
                <a:spcPts val="0"/>
              </a:spcBef>
            </a:pPr>
            <a:endParaRPr lang="en-US" b="1" dirty="0"/>
          </a:p>
          <a:p>
            <a:pPr marL="457200" lvl="1">
              <a:spcBef>
                <a:spcPts val="0"/>
              </a:spcBef>
            </a:pPr>
            <a:r>
              <a:rPr lang="en-US" sz="6000" b="1" dirty="0">
                <a:solidFill>
                  <a:schemeClr val="tx1">
                    <a:lumMod val="65000"/>
                    <a:lumOff val="35000"/>
                  </a:schemeClr>
                </a:solidFill>
              </a:rPr>
              <a:t>Planned Maintenance 2 </a:t>
            </a:r>
          </a:p>
          <a:p>
            <a:pPr marL="457200" lvl="1">
              <a:spcBef>
                <a:spcPts val="0"/>
              </a:spcBef>
            </a:pPr>
            <a:endParaRPr lang="en-US" b="1" dirty="0"/>
          </a:p>
          <a:p>
            <a:pPr marL="457200" lvl="1">
              <a:spcBef>
                <a:spcPts val="0"/>
              </a:spcBef>
            </a:pPr>
            <a:endParaRPr lang="en-US" sz="1800" b="1" dirty="0"/>
          </a:p>
          <a:p>
            <a:pPr marL="0" lvl="1">
              <a:lnSpc>
                <a:spcPct val="90000"/>
              </a:lnSpc>
              <a:spcAft>
                <a:spcPts val="600"/>
              </a:spcAft>
            </a:pPr>
            <a:r>
              <a:rPr lang="en-US" sz="3200" b="1" dirty="0"/>
              <a:t>	</a:t>
            </a:r>
            <a:r>
              <a:rPr lang="en-US" sz="5400" b="1" dirty="0"/>
              <a:t>Painting </a:t>
            </a:r>
            <a:r>
              <a:rPr lang="en-US" sz="5400" b="1" dirty="0" err="1"/>
              <a:t>Programme</a:t>
            </a:r>
            <a:r>
              <a:rPr lang="en-US" sz="5400" b="1" dirty="0"/>
              <a:t> </a:t>
            </a:r>
          </a:p>
          <a:p>
            <a:pPr marL="0" lvl="1">
              <a:lnSpc>
                <a:spcPct val="90000"/>
              </a:lnSpc>
              <a:spcAft>
                <a:spcPts val="600"/>
              </a:spcAft>
            </a:pPr>
            <a:endParaRPr lang="en-US" sz="2800" b="1" dirty="0"/>
          </a:p>
          <a:p>
            <a:pPr marL="914400" lvl="1" indent="-571500">
              <a:lnSpc>
                <a:spcPct val="90000"/>
              </a:lnSpc>
              <a:spcAft>
                <a:spcPts val="600"/>
              </a:spcAft>
              <a:buFont typeface="Arial" panose="020B0604020202020204" pitchFamily="34" charset="0"/>
              <a:buChar char="•"/>
            </a:pPr>
            <a:r>
              <a:rPr lang="en-US" sz="3600" dirty="0"/>
              <a:t>66 Units complete to date on </a:t>
            </a:r>
            <a:r>
              <a:rPr lang="en-US" sz="3600" dirty="0" err="1"/>
              <a:t>Méile</a:t>
            </a:r>
            <a:r>
              <a:rPr lang="en-US" sz="3600" dirty="0"/>
              <a:t> An </a:t>
            </a:r>
          </a:p>
          <a:p>
            <a:pPr marL="342900" lvl="1">
              <a:lnSpc>
                <a:spcPct val="90000"/>
              </a:lnSpc>
              <a:spcAft>
                <a:spcPts val="600"/>
              </a:spcAft>
            </a:pPr>
            <a:r>
              <a:rPr lang="en-US" sz="3600" dirty="0"/>
              <a:t>      Rí Road and Park</a:t>
            </a:r>
          </a:p>
          <a:p>
            <a:pPr marL="914400" lvl="1" indent="-571500">
              <a:lnSpc>
                <a:spcPct val="90000"/>
              </a:lnSpc>
              <a:spcAft>
                <a:spcPts val="600"/>
              </a:spcAft>
              <a:buFont typeface="Arial" panose="020B0604020202020204" pitchFamily="34" charset="0"/>
              <a:buChar char="•"/>
            </a:pPr>
            <a:r>
              <a:rPr lang="en-US" sz="3600" dirty="0"/>
              <a:t>29 Units in progress on Buirg An Rí Glen</a:t>
            </a:r>
          </a:p>
          <a:p>
            <a:endParaRPr lang="en-IE" dirty="0"/>
          </a:p>
        </p:txBody>
      </p:sp>
      <p:sp>
        <p:nvSpPr>
          <p:cNvPr id="4" name="TextBox 4">
            <a:extLst>
              <a:ext uri="{FF2B5EF4-FFF2-40B4-BE49-F238E27FC236}">
                <a16:creationId xmlns:a16="http://schemas.microsoft.com/office/drawing/2014/main" id="{B226B9F8-C4C1-D2D5-ED38-0A1E6F9FCAF4}"/>
              </a:ext>
            </a:extLst>
          </p:cNvPr>
          <p:cNvSpPr txBox="1"/>
          <p:nvPr/>
        </p:nvSpPr>
        <p:spPr>
          <a:xfrm>
            <a:off x="1887486" y="3239504"/>
            <a:ext cx="6799160" cy="369332"/>
          </a:xfrm>
          <a:prstGeom prst="rect">
            <a:avLst/>
          </a:prstGeom>
        </p:spPr>
        <p:txBody>
          <a:bodyPr lIns="0" tIns="0" rIns="0" bIns="0" rtlCol="0" anchor="t">
            <a:spAutoFit/>
          </a:bodyPr>
          <a:lstStyle/>
          <a:p>
            <a:pPr marL="457200" lvl="1" indent="0">
              <a:spcBef>
                <a:spcPts val="0"/>
              </a:spcBef>
              <a:spcAft>
                <a:spcPts val="0"/>
              </a:spcAft>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5">
            <a:extLst>
              <a:ext uri="{FF2B5EF4-FFF2-40B4-BE49-F238E27FC236}">
                <a16:creationId xmlns:a16="http://schemas.microsoft.com/office/drawing/2014/main" id="{B32937DB-4B54-E541-60BA-3DB143CE2D9B}"/>
              </a:ext>
            </a:extLst>
          </p:cNvPr>
          <p:cNvSpPr txBox="1"/>
          <p:nvPr/>
        </p:nvSpPr>
        <p:spPr>
          <a:xfrm>
            <a:off x="9448800" y="3296840"/>
            <a:ext cx="6799160" cy="1107996"/>
          </a:xfrm>
          <a:prstGeom prst="rect">
            <a:avLst/>
          </a:prstGeom>
        </p:spPr>
        <p:txBody>
          <a:bodyPr lIns="0" tIns="0" rIns="0" bIns="0" rtlCol="0" anchor="t">
            <a:spAutoFit/>
          </a:bodyPr>
          <a:lstStyle/>
          <a:p>
            <a:pPr marL="457200" lvl="1" indent="0">
              <a:spcBef>
                <a:spcPts val="0"/>
              </a:spcBef>
              <a:spcAft>
                <a:spcPts val="0"/>
              </a:spcAft>
              <a:buNone/>
            </a:pPr>
            <a:endParaRPr lang="en-GB" sz="2400" dirty="0">
              <a:ea typeface="MS Gothic" panose="020B0609070205080204" pitchFamily="49" charset="-128"/>
              <a:cs typeface="Arial" panose="020B0604020202020204" pitchFamily="34" charset="0"/>
            </a:endParaRPr>
          </a:p>
          <a:p>
            <a:pPr marL="457200" lvl="1" indent="0">
              <a:spcBef>
                <a:spcPts val="0"/>
              </a:spcBef>
              <a:spcAft>
                <a:spcPts val="0"/>
              </a:spcAft>
              <a:buNone/>
            </a:pPr>
            <a:endParaRPr lang="en-GB" sz="2400" dirty="0">
              <a:ea typeface="MS Gothic" panose="020B0609070205080204" pitchFamily="49" charset="-128"/>
              <a:cs typeface="Arial" panose="020B0604020202020204" pitchFamily="34" charset="0"/>
            </a:endParaRPr>
          </a:p>
          <a:p>
            <a:pPr marL="457200" lvl="1" indent="0">
              <a:spcBef>
                <a:spcPts val="0"/>
              </a:spcBef>
              <a:spcAft>
                <a:spcPts val="0"/>
              </a:spcAft>
              <a:buNone/>
            </a:pPr>
            <a:endParaRPr lang="en-GB" sz="2400" dirty="0">
              <a:ea typeface="MS Gothic" panose="020B0609070205080204" pitchFamily="49" charset="-128"/>
              <a:cs typeface="Arial" panose="020B0604020202020204" pitchFamily="34" charset="0"/>
            </a:endParaRPr>
          </a:p>
        </p:txBody>
      </p:sp>
      <p:pic>
        <p:nvPicPr>
          <p:cNvPr id="6" name="Picture 5">
            <a:extLst>
              <a:ext uri="{FF2B5EF4-FFF2-40B4-BE49-F238E27FC236}">
                <a16:creationId xmlns:a16="http://schemas.microsoft.com/office/drawing/2014/main" id="{A0D0950B-41FE-C34D-9EDA-7C66EDD02B0F}"/>
              </a:ext>
            </a:extLst>
          </p:cNvPr>
          <p:cNvPicPr>
            <a:picLocks noChangeAspect="1"/>
          </p:cNvPicPr>
          <p:nvPr/>
        </p:nvPicPr>
        <p:blipFill>
          <a:blip r:embed="rId3"/>
          <a:stretch>
            <a:fillRect/>
          </a:stretch>
        </p:blipFill>
        <p:spPr>
          <a:xfrm>
            <a:off x="9302302" y="4463545"/>
            <a:ext cx="9036404" cy="459165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9" name="Picture 8">
            <a:extLst>
              <a:ext uri="{FF2B5EF4-FFF2-40B4-BE49-F238E27FC236}">
                <a16:creationId xmlns:a16="http://schemas.microsoft.com/office/drawing/2014/main" id="{105F33A7-CF5C-1CB1-3AF0-9CA3A00C1FFB}"/>
              </a:ext>
            </a:extLst>
          </p:cNvPr>
          <p:cNvPicPr>
            <a:picLocks noChangeAspect="1"/>
          </p:cNvPicPr>
          <p:nvPr/>
        </p:nvPicPr>
        <p:blipFill>
          <a:blip r:embed="rId4"/>
          <a:stretch>
            <a:fillRect/>
          </a:stretch>
        </p:blipFill>
        <p:spPr>
          <a:xfrm>
            <a:off x="9829800" y="128529"/>
            <a:ext cx="8553924" cy="459165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1" name="Picture 10">
            <a:extLst>
              <a:ext uri="{FF2B5EF4-FFF2-40B4-BE49-F238E27FC236}">
                <a16:creationId xmlns:a16="http://schemas.microsoft.com/office/drawing/2014/main" id="{77FA7FCB-4FE4-AEBB-9966-6D1B2B1C7CFC}"/>
              </a:ext>
            </a:extLst>
          </p:cNvPr>
          <p:cNvPicPr>
            <a:picLocks noChangeAspect="1"/>
          </p:cNvPicPr>
          <p:nvPr/>
        </p:nvPicPr>
        <p:blipFill>
          <a:blip r:embed="rId5"/>
          <a:stretch>
            <a:fillRect/>
          </a:stretch>
        </p:blipFill>
        <p:spPr>
          <a:xfrm>
            <a:off x="685800" y="5600700"/>
            <a:ext cx="8000846" cy="362343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021451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0270" y="-18928"/>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r>
              <a:rPr lang="en-GB" dirty="0"/>
              <a:t>-</a:t>
            </a:r>
            <a:endParaRPr lang="en-IE" dirty="0"/>
          </a:p>
        </p:txBody>
      </p:sp>
      <p:sp>
        <p:nvSpPr>
          <p:cNvPr id="7" name="TextBox 7"/>
          <p:cNvSpPr txBox="1"/>
          <p:nvPr/>
        </p:nvSpPr>
        <p:spPr>
          <a:xfrm>
            <a:off x="9204270" y="3157726"/>
            <a:ext cx="7322748" cy="3474990"/>
          </a:xfrm>
          <a:prstGeom prst="rect">
            <a:avLst/>
          </a:prstGeom>
        </p:spPr>
        <p:txBody>
          <a:bodyPr lIns="0" tIns="0" rIns="0" bIns="0" rtlCol="0" anchor="t">
            <a:spAutoFit/>
          </a:bodyPr>
          <a:lstStyle/>
          <a:p>
            <a:pPr marL="0" lvl="1" indent="0" algn="l">
              <a:spcBef>
                <a:spcPct val="0"/>
              </a:spcBef>
            </a:pPr>
            <a:endParaRPr lang="en-US" sz="2800" dirty="0">
              <a:solidFill>
                <a:srgbClr val="000000"/>
              </a:solidFill>
              <a:latin typeface="Arial"/>
            </a:endParaRPr>
          </a:p>
          <a:p>
            <a:pPr marL="342900" lvl="1" indent="-342900" algn="l">
              <a:lnSpc>
                <a:spcPts val="8400"/>
              </a:lnSpc>
              <a:spcBef>
                <a:spcPct val="0"/>
              </a:spcBef>
              <a:buFont typeface="Arial" panose="020B0604020202020204" pitchFamily="34" charset="0"/>
              <a:buChar char="•"/>
            </a:pPr>
            <a:endParaRPr lang="en-US" sz="2000" dirty="0">
              <a:solidFill>
                <a:srgbClr val="000000"/>
              </a:solidFill>
              <a:latin typeface="Arial"/>
            </a:endParaRPr>
          </a:p>
          <a:p>
            <a:pPr marL="0" lvl="1" indent="0" algn="l">
              <a:lnSpc>
                <a:spcPts val="8400"/>
              </a:lnSpc>
              <a:spcBef>
                <a:spcPct val="0"/>
              </a:spcBef>
            </a:pPr>
            <a:endParaRPr lang="en-US" sz="2800" dirty="0">
              <a:solidFill>
                <a:srgbClr val="000000"/>
              </a:solidFill>
              <a:latin typeface="Arial"/>
            </a:endParaRPr>
          </a:p>
          <a:p>
            <a:pPr marL="0" lvl="1" indent="0" algn="l">
              <a:lnSpc>
                <a:spcPts val="8400"/>
              </a:lnSpc>
              <a:spcBef>
                <a:spcPct val="0"/>
              </a:spcBef>
            </a:pPr>
            <a:endParaRPr lang="en-US" sz="2800" dirty="0">
              <a:solidFill>
                <a:srgbClr val="000000"/>
              </a:solidFill>
              <a:latin typeface="Arial"/>
            </a:endParaRPr>
          </a:p>
        </p:txBody>
      </p:sp>
      <p:sp>
        <p:nvSpPr>
          <p:cNvPr id="10" name="TextBox 10"/>
          <p:cNvSpPr txBox="1"/>
          <p:nvPr/>
        </p:nvSpPr>
        <p:spPr>
          <a:xfrm>
            <a:off x="7901847" y="3461251"/>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u="none">
                <a:solidFill>
                  <a:srgbClr val="FFFFFF"/>
                </a:solidFill>
                <a:latin typeface="Open Sans Bold"/>
              </a:rPr>
              <a:t>2</a:t>
            </a:r>
          </a:p>
        </p:txBody>
      </p:sp>
      <p:sp>
        <p:nvSpPr>
          <p:cNvPr id="11" name="TextBox 11"/>
          <p:cNvSpPr txBox="1"/>
          <p:nvPr/>
        </p:nvSpPr>
        <p:spPr>
          <a:xfrm>
            <a:off x="9204270" y="5721863"/>
            <a:ext cx="7322748" cy="889667"/>
          </a:xfrm>
          <a:prstGeom prst="rect">
            <a:avLst/>
          </a:prstGeom>
        </p:spPr>
        <p:txBody>
          <a:bodyPr lIns="0" tIns="0" rIns="0" bIns="0" rtlCol="0" anchor="t">
            <a:spAutoFit/>
          </a:bodyPr>
          <a:lstStyle/>
          <a:p>
            <a:pPr marL="0" lvl="1" indent="0" algn="l">
              <a:lnSpc>
                <a:spcPts val="8400"/>
              </a:lnSpc>
              <a:spcBef>
                <a:spcPct val="0"/>
              </a:spcBef>
            </a:pPr>
            <a:r>
              <a:rPr lang="en-US" sz="2800" dirty="0">
                <a:latin typeface="Arial"/>
              </a:rPr>
              <a:t> </a:t>
            </a:r>
          </a:p>
        </p:txBody>
      </p:sp>
      <p:sp>
        <p:nvSpPr>
          <p:cNvPr id="14" name="TextBox 14"/>
          <p:cNvSpPr txBox="1"/>
          <p:nvPr/>
        </p:nvSpPr>
        <p:spPr>
          <a:xfrm>
            <a:off x="7901847" y="6020932"/>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u="none">
                <a:solidFill>
                  <a:srgbClr val="FFFFFF"/>
                </a:solidFill>
                <a:latin typeface="Open Sans Bold"/>
              </a:rPr>
              <a:t>4</a:t>
            </a:r>
          </a:p>
        </p:txBody>
      </p:sp>
      <p:sp>
        <p:nvSpPr>
          <p:cNvPr id="3" name="TextBox 2">
            <a:extLst>
              <a:ext uri="{FF2B5EF4-FFF2-40B4-BE49-F238E27FC236}">
                <a16:creationId xmlns:a16="http://schemas.microsoft.com/office/drawing/2014/main" id="{9854D5BA-07E9-82CE-3E39-D137E2411911}"/>
              </a:ext>
            </a:extLst>
          </p:cNvPr>
          <p:cNvSpPr txBox="1"/>
          <p:nvPr/>
        </p:nvSpPr>
        <p:spPr>
          <a:xfrm>
            <a:off x="381000" y="176704"/>
            <a:ext cx="16916400" cy="3342453"/>
          </a:xfrm>
          <a:prstGeom prst="rect">
            <a:avLst/>
          </a:prstGeom>
          <a:noFill/>
        </p:spPr>
        <p:txBody>
          <a:bodyPr wrap="square" rtlCol="0">
            <a:spAutoFit/>
          </a:bodyPr>
          <a:lstStyle/>
          <a:p>
            <a:pPr>
              <a:spcBef>
                <a:spcPct val="20000"/>
              </a:spcBef>
            </a:pPr>
            <a:r>
              <a:rPr lang="en-GB" altLang="en-US" sz="4800" b="1" dirty="0" err="1">
                <a:solidFill>
                  <a:schemeClr val="accent6">
                    <a:lumMod val="75000"/>
                  </a:schemeClr>
                </a:solidFill>
              </a:rPr>
              <a:t>Balgaddy</a:t>
            </a:r>
            <a:r>
              <a:rPr lang="en-GB" altLang="en-US" sz="4800" b="1" dirty="0">
                <a:solidFill>
                  <a:schemeClr val="accent6">
                    <a:lumMod val="75000"/>
                  </a:schemeClr>
                </a:solidFill>
              </a:rPr>
              <a:t> Advanced Maintenance Works</a:t>
            </a:r>
          </a:p>
          <a:p>
            <a:pPr>
              <a:spcBef>
                <a:spcPct val="20000"/>
              </a:spcBef>
            </a:pPr>
            <a:endParaRPr lang="en-GB" altLang="en-US" sz="2400" b="1" dirty="0">
              <a:solidFill>
                <a:schemeClr val="accent6">
                  <a:lumMod val="75000"/>
                </a:schemeClr>
              </a:solidFill>
            </a:endParaRPr>
          </a:p>
          <a:p>
            <a:pPr marL="457200" indent="-457200">
              <a:spcBef>
                <a:spcPct val="20000"/>
              </a:spcBef>
              <a:buFont typeface="Arial" panose="020B0604020202020204" pitchFamily="34" charset="0"/>
              <a:buChar char="•"/>
            </a:pPr>
            <a:r>
              <a:rPr lang="en-US" altLang="en-US" sz="2800" dirty="0"/>
              <a:t>Completion of meter cover upgrade</a:t>
            </a:r>
          </a:p>
          <a:p>
            <a:pPr marL="457200" indent="-457200">
              <a:spcBef>
                <a:spcPct val="20000"/>
              </a:spcBef>
              <a:buFont typeface="Arial" panose="020B0604020202020204" pitchFamily="34" charset="0"/>
              <a:buChar char="•"/>
            </a:pPr>
            <a:r>
              <a:rPr lang="en-US" altLang="en-US" sz="2800" dirty="0"/>
              <a:t>Continued upgrade of bin storage areas</a:t>
            </a:r>
          </a:p>
          <a:p>
            <a:pPr marL="457200" indent="-457200">
              <a:spcBef>
                <a:spcPct val="20000"/>
              </a:spcBef>
              <a:buFont typeface="Arial" panose="020B0604020202020204" pitchFamily="34" charset="0"/>
              <a:buChar char="•"/>
            </a:pPr>
            <a:r>
              <a:rPr lang="en-GB" sz="2800" dirty="0">
                <a:ea typeface="MS Gothic" panose="020B0609070205080204" pitchFamily="49" charset="-128"/>
                <a:cs typeface="Arial" panose="020B0604020202020204" pitchFamily="34" charset="0"/>
              </a:rPr>
              <a:t>Clean-up of communal areas took place on </a:t>
            </a:r>
            <a:r>
              <a:rPr lang="en-GB" sz="2800" dirty="0">
                <a:latin typeface="Calibri" panose="020F0502020204030204" pitchFamily="34" charset="0"/>
                <a:ea typeface="Calibri" panose="020F0502020204030204" pitchFamily="34" charset="0"/>
                <a:cs typeface="Times New Roman" panose="02020603050405020304" pitchFamily="18" charset="0"/>
              </a:rPr>
              <a:t>8</a:t>
            </a:r>
            <a:r>
              <a:rPr lang="en-GB" sz="2800" baseline="30000" dirty="0">
                <a:latin typeface="Calibri" panose="020F0502020204030204" pitchFamily="34" charset="0"/>
                <a:ea typeface="Calibri" panose="020F0502020204030204" pitchFamily="34" charset="0"/>
                <a:cs typeface="Times New Roman" panose="02020603050405020304" pitchFamily="18" charset="0"/>
              </a:rPr>
              <a:t>th</a:t>
            </a:r>
            <a:r>
              <a:rPr lang="en-GB" sz="2800" dirty="0">
                <a:latin typeface="Calibri" panose="020F0502020204030204" pitchFamily="34" charset="0"/>
                <a:ea typeface="Calibri" panose="020F0502020204030204" pitchFamily="34" charset="0"/>
                <a:cs typeface="Times New Roman" panose="02020603050405020304" pitchFamily="18" charset="0"/>
              </a:rPr>
              <a:t> March during Q1 </a:t>
            </a:r>
          </a:p>
          <a:p>
            <a:pPr marL="457200" indent="-457200">
              <a:spcBef>
                <a:spcPct val="20000"/>
              </a:spcBef>
              <a:buFont typeface="Arial" panose="020B0604020202020204" pitchFamily="34" charset="0"/>
              <a:buChar char="•"/>
            </a:pPr>
            <a:endParaRPr lang="en-US" altLang="en-US" sz="2800" dirty="0"/>
          </a:p>
        </p:txBody>
      </p:sp>
      <p:pic>
        <p:nvPicPr>
          <p:cNvPr id="5" name="Picture 4" descr="A garbage can full of bags&#10;&#10;AI-generated content may be incorrect.">
            <a:extLst>
              <a:ext uri="{FF2B5EF4-FFF2-40B4-BE49-F238E27FC236}">
                <a16:creationId xmlns:a16="http://schemas.microsoft.com/office/drawing/2014/main" id="{62ED1AC2-E07F-54CE-66F3-98FF752230F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22595" y="4085448"/>
            <a:ext cx="5731510" cy="4298950"/>
          </a:xfrm>
          <a:prstGeom prst="rect">
            <a:avLst/>
          </a:prstGeom>
          <a:ln>
            <a:noFill/>
          </a:ln>
          <a:effectLst>
            <a:softEdge rad="112500"/>
          </a:effectLst>
        </p:spPr>
      </p:pic>
      <p:pic>
        <p:nvPicPr>
          <p:cNvPr id="8" name="Picture 7" descr="A brick wall and a gate&#10;&#10;AI-generated content may be incorrect.">
            <a:extLst>
              <a:ext uri="{FF2B5EF4-FFF2-40B4-BE49-F238E27FC236}">
                <a16:creationId xmlns:a16="http://schemas.microsoft.com/office/drawing/2014/main" id="{84A818A5-D3A8-70F0-1916-6E0ADEF8F9C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053716" y="4085448"/>
            <a:ext cx="5731510" cy="4298950"/>
          </a:xfrm>
          <a:prstGeom prst="rect">
            <a:avLst/>
          </a:prstGeom>
          <a:ln>
            <a:noFill/>
          </a:ln>
          <a:effectLst>
            <a:softEdge rad="112500"/>
          </a:effectLst>
        </p:spPr>
      </p:pic>
      <p:pic>
        <p:nvPicPr>
          <p:cNvPr id="9" name="Picture 8" descr="A pile of trash on the ground&#10;&#10;AI-generated content may be incorrect.">
            <a:extLst>
              <a:ext uri="{FF2B5EF4-FFF2-40B4-BE49-F238E27FC236}">
                <a16:creationId xmlns:a16="http://schemas.microsoft.com/office/drawing/2014/main" id="{21E98585-D4D2-E89F-7BC8-C299D606021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8330027" y="4085448"/>
            <a:ext cx="5731510" cy="4298950"/>
          </a:xfrm>
          <a:prstGeom prst="rect">
            <a:avLst/>
          </a:prstGeom>
          <a:ln>
            <a:noFill/>
          </a:ln>
          <a:effectLst>
            <a:softEdge rad="112500"/>
          </a:effectLst>
        </p:spPr>
      </p:pic>
      <p:pic>
        <p:nvPicPr>
          <p:cNvPr id="13" name="Picture 12" descr="A brown wooden door with a brick wall&#10;&#10;AI-generated content may be incorrect.">
            <a:extLst>
              <a:ext uri="{FF2B5EF4-FFF2-40B4-BE49-F238E27FC236}">
                <a16:creationId xmlns:a16="http://schemas.microsoft.com/office/drawing/2014/main" id="{0353E4F0-4C5E-CCC5-C0CC-E340AC10054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2575730" y="4085448"/>
            <a:ext cx="5731510" cy="4298950"/>
          </a:xfrm>
          <a:prstGeom prst="rect">
            <a:avLst/>
          </a:prstGeom>
          <a:ln>
            <a:noFill/>
          </a:ln>
          <a:effectLst>
            <a:softEdge rad="112500"/>
          </a:effectLst>
        </p:spPr>
      </p:pic>
    </p:spTree>
    <p:extLst>
      <p:ext uri="{BB962C8B-B14F-4D97-AF65-F5344CB8AC3E}">
        <p14:creationId xmlns:p14="http://schemas.microsoft.com/office/powerpoint/2010/main" val="706662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DFC80-85ED-3DC9-7983-77AC10354E3F}"/>
              </a:ext>
            </a:extLst>
          </p:cNvPr>
          <p:cNvSpPr>
            <a:spLocks noGrp="1"/>
          </p:cNvSpPr>
          <p:nvPr>
            <p:ph type="title"/>
          </p:nvPr>
        </p:nvSpPr>
        <p:spPr/>
        <p:txBody>
          <a:bodyPr/>
          <a:lstStyle/>
          <a:p>
            <a:endParaRPr lang="en-IE" dirty="0"/>
          </a:p>
        </p:txBody>
      </p:sp>
      <p:sp>
        <p:nvSpPr>
          <p:cNvPr id="3" name="Content Placeholder 2">
            <a:extLst>
              <a:ext uri="{FF2B5EF4-FFF2-40B4-BE49-F238E27FC236}">
                <a16:creationId xmlns:a16="http://schemas.microsoft.com/office/drawing/2014/main" id="{B1C67666-5FD8-BCDE-683E-DE2557215965}"/>
              </a:ext>
            </a:extLst>
          </p:cNvPr>
          <p:cNvSpPr>
            <a:spLocks noGrp="1"/>
          </p:cNvSpPr>
          <p:nvPr>
            <p:ph idx="1"/>
          </p:nvPr>
        </p:nvSpPr>
        <p:spPr/>
        <p:txBody>
          <a:bodyPr/>
          <a:lstStyle/>
          <a:p>
            <a:endParaRPr lang="en-IE" dirty="0"/>
          </a:p>
        </p:txBody>
      </p:sp>
      <p:pic>
        <p:nvPicPr>
          <p:cNvPr id="4" name="Picture 3">
            <a:extLst>
              <a:ext uri="{FF2B5EF4-FFF2-40B4-BE49-F238E27FC236}">
                <a16:creationId xmlns:a16="http://schemas.microsoft.com/office/drawing/2014/main" id="{544900C2-CEBD-FA91-3FEC-6015916AE4A3}"/>
              </a:ext>
            </a:extLst>
          </p:cNvPr>
          <p:cNvPicPr>
            <a:picLocks noChangeAspect="1"/>
          </p:cNvPicPr>
          <p:nvPr/>
        </p:nvPicPr>
        <p:blipFill>
          <a:blip r:embed="rId2"/>
          <a:stretch>
            <a:fillRect/>
          </a:stretch>
        </p:blipFill>
        <p:spPr>
          <a:xfrm>
            <a:off x="0" y="-35496"/>
            <a:ext cx="18351102" cy="10322496"/>
          </a:xfrm>
          <a:prstGeom prst="rect">
            <a:avLst/>
          </a:prstGeom>
        </p:spPr>
      </p:pic>
    </p:spTree>
    <p:extLst>
      <p:ext uri="{BB962C8B-B14F-4D97-AF65-F5344CB8AC3E}">
        <p14:creationId xmlns:p14="http://schemas.microsoft.com/office/powerpoint/2010/main" val="1145503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dirty="0"/>
          </a:p>
        </p:txBody>
      </p:sp>
      <p:sp>
        <p:nvSpPr>
          <p:cNvPr id="3" name="TextBox 3"/>
          <p:cNvSpPr txBox="1"/>
          <p:nvPr/>
        </p:nvSpPr>
        <p:spPr>
          <a:xfrm>
            <a:off x="1922744" y="1584371"/>
            <a:ext cx="14442513" cy="1063433"/>
          </a:xfrm>
          <a:prstGeom prst="rect">
            <a:avLst/>
          </a:prstGeom>
        </p:spPr>
        <p:txBody>
          <a:bodyPr lIns="0" tIns="0" rIns="0" bIns="0" rtlCol="0" anchor="t">
            <a:spAutoFit/>
          </a:bodyPr>
          <a:lstStyle/>
          <a:p>
            <a:pPr marL="0" lvl="0" indent="0" algn="ctr">
              <a:lnSpc>
                <a:spcPts val="9600"/>
              </a:lnSpc>
              <a:spcBef>
                <a:spcPct val="0"/>
              </a:spcBef>
            </a:pPr>
            <a:r>
              <a:rPr lang="en-US" sz="4800" b="1" dirty="0">
                <a:solidFill>
                  <a:srgbClr val="51626F"/>
                </a:solidFill>
                <a:latin typeface="Arial Bold"/>
              </a:rPr>
              <a:t>Estate Management Initiatives </a:t>
            </a:r>
            <a:endParaRPr lang="en-US" sz="4800" b="1" dirty="0">
              <a:latin typeface="Arial Bold"/>
            </a:endParaRPr>
          </a:p>
        </p:txBody>
      </p:sp>
      <p:sp>
        <p:nvSpPr>
          <p:cNvPr id="4" name="TextBox 4"/>
          <p:cNvSpPr txBox="1"/>
          <p:nvPr/>
        </p:nvSpPr>
        <p:spPr>
          <a:xfrm>
            <a:off x="1887486" y="3239504"/>
            <a:ext cx="6799160" cy="5831340"/>
          </a:xfrm>
          <a:prstGeom prst="rect">
            <a:avLst/>
          </a:prstGeom>
        </p:spPr>
        <p:txBody>
          <a:bodyPr lIns="0" tIns="0" rIns="0" bIns="0" rtlCol="0" anchor="t">
            <a:spAutoFit/>
          </a:bodyPr>
          <a:lstStyle/>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lang="en-IE" sz="2400" dirty="0">
                <a:solidFill>
                  <a:prstClr val="black"/>
                </a:solidFill>
                <a:ea typeface="Calibri" panose="020F0502020204030204" pitchFamily="34" charset="0"/>
              </a:rPr>
              <a:t>Following up on a number of complaints, intimidation and drug dealing in the wider Balgaddy estate. Actions available to the Council and the Gardaí are being taken by AGS and Anti Social Community Safety Officers. </a:t>
            </a: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lang="en-IE" sz="2400" dirty="0">
                <a:solidFill>
                  <a:prstClr val="black"/>
                </a:solidFill>
              </a:rPr>
              <a:t>Quarterly meetings ongoing with Community Development Team to share information </a:t>
            </a:r>
            <a:br>
              <a:rPr lang="en-IE" sz="2400" dirty="0">
                <a:solidFill>
                  <a:prstClr val="black"/>
                </a:solidFill>
              </a:rPr>
            </a:br>
            <a:endParaRPr lang="en-IE" sz="2400" dirty="0">
              <a:solidFill>
                <a:prstClr val="black"/>
              </a:solidFill>
            </a:endParaRP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lang="en-IE" sz="2400" dirty="0">
                <a:solidFill>
                  <a:prstClr val="black"/>
                </a:solidFill>
              </a:rPr>
              <a:t>Estate Management represented on the Balgaddy Action Group and Higher Level Working group – meetings taking place quarterly. </a:t>
            </a:r>
            <a:br>
              <a:rPr lang="en-IE" sz="2400" dirty="0">
                <a:solidFill>
                  <a:prstClr val="black"/>
                </a:solidFill>
              </a:rPr>
            </a:br>
            <a:endParaRPr lang="en-IE" sz="2400" dirty="0">
              <a:solidFill>
                <a:prstClr val="black"/>
              </a:solidFill>
            </a:endParaRPr>
          </a:p>
          <a:p>
            <a:pPr marL="342900" indent="-342900">
              <a:lnSpc>
                <a:spcPct val="90000"/>
              </a:lnSpc>
              <a:spcBef>
                <a:spcPts val="1000"/>
              </a:spcBef>
              <a:buFont typeface="Symbol" panose="05050102010706020507" pitchFamily="18" charset="2"/>
              <a:buChar char=""/>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Estate management and housing </a:t>
            </a:r>
            <a:r>
              <a:rPr lang="en-IE" sz="2400" dirty="0">
                <a:solidFill>
                  <a:prstClr val="black"/>
                </a:solidFill>
                <a:latin typeface="Calibri" panose="020F0502020204030204"/>
                <a:ea typeface="Times New Roman" panose="02020603050405020304" pitchFamily="18" charset="0"/>
              </a:rPr>
              <a:t>m</a:t>
            </a:r>
            <a:r>
              <a:rPr kumimoji="0" lang="en-IE" sz="2400" b="0" i="0" u="none" strike="noStrike" kern="1200" cap="none" spc="0" normalizeH="0" baseline="0" noProof="0" dirty="0" err="1">
                <a:ln>
                  <a:noFill/>
                </a:ln>
                <a:solidFill>
                  <a:prstClr val="black"/>
                </a:solidFill>
                <a:effectLst/>
                <a:uLnTx/>
                <a:uFillTx/>
                <a:latin typeface="Calibri" panose="020F0502020204030204"/>
                <a:ea typeface="Times New Roman" panose="02020603050405020304" pitchFamily="18" charset="0"/>
                <a:cs typeface="+mn-cs"/>
              </a:rPr>
              <a:t>aintenance</a:t>
            </a:r>
            <a:r>
              <a:rPr kumimoji="0" lang="en-IE" sz="2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liaising with residents regarding planned works to be carried out in Balgaddy. </a:t>
            </a: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endParaRPr lang="en-IE" sz="2400" dirty="0">
              <a:solidFill>
                <a:prstClr val="black"/>
              </a:solidFill>
            </a:endParaRPr>
          </a:p>
        </p:txBody>
      </p:sp>
      <p:sp>
        <p:nvSpPr>
          <p:cNvPr id="5" name="TextBox 5"/>
          <p:cNvSpPr txBox="1"/>
          <p:nvPr/>
        </p:nvSpPr>
        <p:spPr>
          <a:xfrm>
            <a:off x="9448800" y="3296840"/>
            <a:ext cx="6799160" cy="6146298"/>
          </a:xfrm>
          <a:prstGeom prst="rect">
            <a:avLst/>
          </a:prstGeom>
        </p:spPr>
        <p:txBody>
          <a:bodyPr lIns="0" tIns="0" rIns="0" bIns="0" rtlCol="0" anchor="t">
            <a:spAutoFit/>
          </a:bodyPr>
          <a:lstStyle/>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lang="en-IE" sz="2400" dirty="0">
                <a:effectLst/>
                <a:latin typeface="Calibri" panose="020F0502020204030204" pitchFamily="34" charset="0"/>
                <a:ea typeface="Calibri" panose="020F0502020204030204" pitchFamily="34" charset="0"/>
              </a:rPr>
              <a:t>Joint housing maintenance and estate </a:t>
            </a:r>
            <a:r>
              <a:rPr lang="en-IE" sz="2400" dirty="0">
                <a:latin typeface="Calibri" panose="020F0502020204030204" pitchFamily="34" charset="0"/>
                <a:ea typeface="Calibri" panose="020F0502020204030204" pitchFamily="34" charset="0"/>
              </a:rPr>
              <a:t>m</a:t>
            </a:r>
            <a:r>
              <a:rPr lang="en-IE" sz="2400" dirty="0">
                <a:effectLst/>
                <a:latin typeface="Calibri" panose="020F0502020204030204" pitchFamily="34" charset="0"/>
                <a:ea typeface="Calibri" panose="020F0502020204030204" pitchFamily="34" charset="0"/>
              </a:rPr>
              <a:t>anagement approach continue were communal areas are monitored to ensure items do not accumulate. Records are kept and notification/warning letters to issue as appropriate.</a:t>
            </a:r>
            <a:br>
              <a:rPr lang="en-IE" sz="2400" dirty="0">
                <a:effectLst/>
                <a:latin typeface="Calibri" panose="020F0502020204030204" pitchFamily="34" charset="0"/>
                <a:ea typeface="Calibri" panose="020F0502020204030204" pitchFamily="34" charset="0"/>
              </a:rPr>
            </a:br>
            <a:endParaRPr lang="en-IE" sz="2400" dirty="0">
              <a:effectLst/>
              <a:latin typeface="Calibri" panose="020F0502020204030204" pitchFamily="34" charset="0"/>
              <a:ea typeface="Calibri" panose="020F050202020403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Anti-</a:t>
            </a:r>
            <a:r>
              <a:rPr lang="en-IE" sz="2400" dirty="0">
                <a:solidFill>
                  <a:prstClr val="black"/>
                </a:solidFill>
                <a:latin typeface="Calibri" panose="020F0502020204030204" pitchFamily="34" charset="0"/>
                <a:ea typeface="Calibri" panose="020F0502020204030204" pitchFamily="34" charset="0"/>
              </a:rPr>
              <a:t>Social Behaviour Community Safety Officers </a:t>
            </a:r>
            <a:r>
              <a:rPr kumimoji="0" lang="en-IE"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following up on issues regarding arson attacks, feuding and vacant dwellings. </a:t>
            </a:r>
            <a:br>
              <a:rPr kumimoji="0" lang="en-IE"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br>
            <a:endParaRPr kumimoji="0" lang="en-IE"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lang="en-IE" sz="2400" dirty="0">
                <a:latin typeface="Calibri" panose="020F0502020204030204" pitchFamily="34" charset="0"/>
                <a:ea typeface="Calibri" panose="020F0502020204030204" pitchFamily="34" charset="0"/>
              </a:rPr>
              <a:t>Meetings have taken place with Senior Gardaí to examine ways to combat anti-social behaviour in the estate. </a:t>
            </a:r>
          </a:p>
          <a:p>
            <a:pPr marR="0" lvl="0" algn="l" defTabSz="914400" rtl="0" eaLnBrk="1" fontAlgn="auto" latinLnBrk="0" hangingPunct="1">
              <a:lnSpc>
                <a:spcPct val="90000"/>
              </a:lnSpc>
              <a:spcBef>
                <a:spcPts val="1000"/>
              </a:spcBef>
              <a:spcAft>
                <a:spcPts val="0"/>
              </a:spcAft>
              <a:buClrTx/>
              <a:buSzTx/>
              <a:tabLst/>
              <a:defRPr/>
            </a:pPr>
            <a:endParaRPr lang="en-GB" sz="2400" dirty="0">
              <a:ea typeface="MS Gothic" panose="020B0609070205080204" pitchFamily="49" charset="-128"/>
              <a:cs typeface="Arial" panose="020B0604020202020204" pitchFamily="34" charset="0"/>
            </a:endParaRPr>
          </a:p>
          <a:p>
            <a:pPr marL="457200" lvl="1" indent="0">
              <a:spcBef>
                <a:spcPts val="0"/>
              </a:spcBef>
              <a:spcAft>
                <a:spcPts val="0"/>
              </a:spcAft>
              <a:buNone/>
            </a:pPr>
            <a:endParaRPr lang="en-GB" sz="2400" dirty="0">
              <a:ea typeface="MS Gothic" panose="020B0609070205080204" pitchFamily="49" charset="-128"/>
              <a:cs typeface="Arial" panose="020B0604020202020204" pitchFamily="34" charset="0"/>
            </a:endParaRPr>
          </a:p>
          <a:p>
            <a:pPr marL="457200" lvl="1" indent="0">
              <a:spcBef>
                <a:spcPts val="0"/>
              </a:spcBef>
              <a:spcAft>
                <a:spcPts val="0"/>
              </a:spcAft>
              <a:buNone/>
            </a:pPr>
            <a:endParaRPr lang="en-GB" sz="2400" dirty="0">
              <a:ea typeface="MS Gothic" panose="020B0609070205080204" pitchFamily="49" charset="-128"/>
              <a:cs typeface="Arial" panose="020B0604020202020204" pitchFamily="34" charset="0"/>
            </a:endParaRPr>
          </a:p>
          <a:p>
            <a:pPr marL="457200" lvl="1" indent="0">
              <a:spcBef>
                <a:spcPts val="0"/>
              </a:spcBef>
              <a:spcAft>
                <a:spcPts val="0"/>
              </a:spcAft>
              <a:buNone/>
            </a:pPr>
            <a:endParaRPr lang="en-GB" sz="2400" dirty="0">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2396359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TotalTime>
  <Words>874</Words>
  <Application>Microsoft Office PowerPoint</Application>
  <PresentationFormat>Custom</PresentationFormat>
  <Paragraphs>147</Paragraphs>
  <Slides>12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MS Gothic</vt:lpstr>
      <vt:lpstr>Aptos</vt:lpstr>
      <vt:lpstr>Arial</vt:lpstr>
      <vt:lpstr>Arial Bold</vt:lpstr>
      <vt:lpstr>Calibri</vt:lpstr>
      <vt:lpstr>Gotham Bold</vt:lpstr>
      <vt:lpstr>Open Sans Bold</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SDCC - PPT Template</dc:title>
  <dc:creator>Amanda Mills</dc:creator>
  <cp:lastModifiedBy>Amanda Mills</cp:lastModifiedBy>
  <cp:revision>21</cp:revision>
  <dcterms:created xsi:type="dcterms:W3CDTF">2006-08-16T00:00:00Z</dcterms:created>
  <dcterms:modified xsi:type="dcterms:W3CDTF">2025-05-27T10:55:19Z</dcterms:modified>
  <dc:identifier>DAGCkzqZMNw</dc:identifier>
</cp:coreProperties>
</file>