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56" r:id="rId4"/>
    <p:sldId id="264" r:id="rId5"/>
    <p:sldId id="265" r:id="rId6"/>
    <p:sldId id="266"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D750"/>
    <a:srgbClr val="3A3F9C"/>
    <a:srgbClr val="3E43A8"/>
    <a:srgbClr val="3F44AB"/>
    <a:srgbClr val="8AD6F7"/>
    <a:srgbClr val="F26A5A"/>
    <a:srgbClr val="7DA6D7"/>
    <a:srgbClr val="363A92"/>
    <a:srgbClr val="E5FC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97" autoAdjust="0"/>
    <p:restoredTop sz="94660"/>
  </p:normalViewPr>
  <p:slideViewPr>
    <p:cSldViewPr snapToGrid="0">
      <p:cViewPr varScale="1">
        <p:scale>
          <a:sx n="75" d="100"/>
          <a:sy n="75" d="100"/>
        </p:scale>
        <p:origin x="111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1B9B-79A3-8112-193E-739395F461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48C60FE0-C9A1-5A3F-8F3B-E1B66CD21B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5F5D9130-2140-FE0B-C971-4D9F8D4D452C}"/>
              </a:ext>
            </a:extLst>
          </p:cNvPr>
          <p:cNvSpPr>
            <a:spLocks noGrp="1"/>
          </p:cNvSpPr>
          <p:nvPr>
            <p:ph type="dt" sz="half" idx="10"/>
          </p:nvPr>
        </p:nvSpPr>
        <p:spPr/>
        <p:txBody>
          <a:bodyPr/>
          <a:lstStyle/>
          <a:p>
            <a:fld id="{0B9398A2-DAFF-4D37-8B9E-FA5CB6F16E74}" type="datetimeFigureOut">
              <a:rPr lang="en-IE" smtClean="0"/>
              <a:t>23/05/2025</a:t>
            </a:fld>
            <a:endParaRPr lang="en-IE"/>
          </a:p>
        </p:txBody>
      </p:sp>
      <p:sp>
        <p:nvSpPr>
          <p:cNvPr id="5" name="Footer Placeholder 4">
            <a:extLst>
              <a:ext uri="{FF2B5EF4-FFF2-40B4-BE49-F238E27FC236}">
                <a16:creationId xmlns:a16="http://schemas.microsoft.com/office/drawing/2014/main" id="{668EA884-08C6-554A-24EE-EAE28E4B6F4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E89AD79-E3CA-503A-FD21-CF7D9747F3BA}"/>
              </a:ext>
            </a:extLst>
          </p:cNvPr>
          <p:cNvSpPr>
            <a:spLocks noGrp="1"/>
          </p:cNvSpPr>
          <p:nvPr>
            <p:ph type="sldNum" sz="quarter" idx="12"/>
          </p:nvPr>
        </p:nvSpPr>
        <p:spPr/>
        <p:txBody>
          <a:bodyPr/>
          <a:lstStyle/>
          <a:p>
            <a:fld id="{DE930249-1C44-4C49-BBCD-EAA2049A29ED}" type="slidenum">
              <a:rPr lang="en-IE" smtClean="0"/>
              <a:t>‹#›</a:t>
            </a:fld>
            <a:endParaRPr lang="en-IE"/>
          </a:p>
        </p:txBody>
      </p:sp>
    </p:spTree>
    <p:extLst>
      <p:ext uri="{BB962C8B-B14F-4D97-AF65-F5344CB8AC3E}">
        <p14:creationId xmlns:p14="http://schemas.microsoft.com/office/powerpoint/2010/main" val="429298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B1E4B-CD1B-13A5-892F-E35A2DA639FD}"/>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5D7089D7-19A2-F002-FC84-6D7BA0605F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A0DE5ED-CA24-9936-648B-8C378E789E17}"/>
              </a:ext>
            </a:extLst>
          </p:cNvPr>
          <p:cNvSpPr>
            <a:spLocks noGrp="1"/>
          </p:cNvSpPr>
          <p:nvPr>
            <p:ph type="dt" sz="half" idx="10"/>
          </p:nvPr>
        </p:nvSpPr>
        <p:spPr/>
        <p:txBody>
          <a:bodyPr/>
          <a:lstStyle/>
          <a:p>
            <a:fld id="{0B9398A2-DAFF-4D37-8B9E-FA5CB6F16E74}" type="datetimeFigureOut">
              <a:rPr lang="en-IE" smtClean="0"/>
              <a:t>23/05/2025</a:t>
            </a:fld>
            <a:endParaRPr lang="en-IE"/>
          </a:p>
        </p:txBody>
      </p:sp>
      <p:sp>
        <p:nvSpPr>
          <p:cNvPr id="5" name="Footer Placeholder 4">
            <a:extLst>
              <a:ext uri="{FF2B5EF4-FFF2-40B4-BE49-F238E27FC236}">
                <a16:creationId xmlns:a16="http://schemas.microsoft.com/office/drawing/2014/main" id="{845F3FF0-EB60-B84C-B3DF-43911E9BA74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E74502D-1388-BE31-92E8-10C544481F0F}"/>
              </a:ext>
            </a:extLst>
          </p:cNvPr>
          <p:cNvSpPr>
            <a:spLocks noGrp="1"/>
          </p:cNvSpPr>
          <p:nvPr>
            <p:ph type="sldNum" sz="quarter" idx="12"/>
          </p:nvPr>
        </p:nvSpPr>
        <p:spPr/>
        <p:txBody>
          <a:bodyPr/>
          <a:lstStyle/>
          <a:p>
            <a:fld id="{DE930249-1C44-4C49-BBCD-EAA2049A29ED}" type="slidenum">
              <a:rPr lang="en-IE" smtClean="0"/>
              <a:t>‹#›</a:t>
            </a:fld>
            <a:endParaRPr lang="en-IE"/>
          </a:p>
        </p:txBody>
      </p:sp>
    </p:spTree>
    <p:extLst>
      <p:ext uri="{BB962C8B-B14F-4D97-AF65-F5344CB8AC3E}">
        <p14:creationId xmlns:p14="http://schemas.microsoft.com/office/powerpoint/2010/main" val="417035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81C834-CEC9-F9F9-66FB-0DF03DF473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E4BEDEC-76A9-71A7-DE5B-40903F4A16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495606B-2AE2-2C3F-7589-E8E0A48BF54B}"/>
              </a:ext>
            </a:extLst>
          </p:cNvPr>
          <p:cNvSpPr>
            <a:spLocks noGrp="1"/>
          </p:cNvSpPr>
          <p:nvPr>
            <p:ph type="dt" sz="half" idx="10"/>
          </p:nvPr>
        </p:nvSpPr>
        <p:spPr/>
        <p:txBody>
          <a:bodyPr/>
          <a:lstStyle/>
          <a:p>
            <a:fld id="{0B9398A2-DAFF-4D37-8B9E-FA5CB6F16E74}" type="datetimeFigureOut">
              <a:rPr lang="en-IE" smtClean="0"/>
              <a:t>23/05/2025</a:t>
            </a:fld>
            <a:endParaRPr lang="en-IE"/>
          </a:p>
        </p:txBody>
      </p:sp>
      <p:sp>
        <p:nvSpPr>
          <p:cNvPr id="5" name="Footer Placeholder 4">
            <a:extLst>
              <a:ext uri="{FF2B5EF4-FFF2-40B4-BE49-F238E27FC236}">
                <a16:creationId xmlns:a16="http://schemas.microsoft.com/office/drawing/2014/main" id="{D9A2230E-77DA-4590-28DE-8867B3BEE79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544A79C-5028-062F-DF2A-2756D98AEA57}"/>
              </a:ext>
            </a:extLst>
          </p:cNvPr>
          <p:cNvSpPr>
            <a:spLocks noGrp="1"/>
          </p:cNvSpPr>
          <p:nvPr>
            <p:ph type="sldNum" sz="quarter" idx="12"/>
          </p:nvPr>
        </p:nvSpPr>
        <p:spPr/>
        <p:txBody>
          <a:bodyPr/>
          <a:lstStyle/>
          <a:p>
            <a:fld id="{DE930249-1C44-4C49-BBCD-EAA2049A29ED}" type="slidenum">
              <a:rPr lang="en-IE" smtClean="0"/>
              <a:t>‹#›</a:t>
            </a:fld>
            <a:endParaRPr lang="en-IE"/>
          </a:p>
        </p:txBody>
      </p:sp>
    </p:spTree>
    <p:extLst>
      <p:ext uri="{BB962C8B-B14F-4D97-AF65-F5344CB8AC3E}">
        <p14:creationId xmlns:p14="http://schemas.microsoft.com/office/powerpoint/2010/main" val="264797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15EF-BCA5-EEA6-762B-AE5E58AE028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4841724-ABDC-546B-9CA3-391F61F300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94C2808-5423-2548-BBE8-EF75EF51BDC7}"/>
              </a:ext>
            </a:extLst>
          </p:cNvPr>
          <p:cNvSpPr>
            <a:spLocks noGrp="1"/>
          </p:cNvSpPr>
          <p:nvPr>
            <p:ph type="dt" sz="half" idx="10"/>
          </p:nvPr>
        </p:nvSpPr>
        <p:spPr/>
        <p:txBody>
          <a:bodyPr/>
          <a:lstStyle/>
          <a:p>
            <a:fld id="{0B9398A2-DAFF-4D37-8B9E-FA5CB6F16E74}" type="datetimeFigureOut">
              <a:rPr lang="en-IE" smtClean="0"/>
              <a:t>23/05/2025</a:t>
            </a:fld>
            <a:endParaRPr lang="en-IE"/>
          </a:p>
        </p:txBody>
      </p:sp>
      <p:sp>
        <p:nvSpPr>
          <p:cNvPr id="5" name="Footer Placeholder 4">
            <a:extLst>
              <a:ext uri="{FF2B5EF4-FFF2-40B4-BE49-F238E27FC236}">
                <a16:creationId xmlns:a16="http://schemas.microsoft.com/office/drawing/2014/main" id="{9AB73570-728C-E7E0-E431-414E37E1462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1DC6AF9-8684-B569-9BF4-1F320115A64F}"/>
              </a:ext>
            </a:extLst>
          </p:cNvPr>
          <p:cNvSpPr>
            <a:spLocks noGrp="1"/>
          </p:cNvSpPr>
          <p:nvPr>
            <p:ph type="sldNum" sz="quarter" idx="12"/>
          </p:nvPr>
        </p:nvSpPr>
        <p:spPr/>
        <p:txBody>
          <a:bodyPr/>
          <a:lstStyle/>
          <a:p>
            <a:fld id="{DE930249-1C44-4C49-BBCD-EAA2049A29ED}" type="slidenum">
              <a:rPr lang="en-IE" smtClean="0"/>
              <a:t>‹#›</a:t>
            </a:fld>
            <a:endParaRPr lang="en-IE"/>
          </a:p>
        </p:txBody>
      </p:sp>
    </p:spTree>
    <p:extLst>
      <p:ext uri="{BB962C8B-B14F-4D97-AF65-F5344CB8AC3E}">
        <p14:creationId xmlns:p14="http://schemas.microsoft.com/office/powerpoint/2010/main" val="632588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9FAE-A8CF-1513-67FC-5F5E38E00B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ED2BB4F2-2024-3AB6-29F5-8CBEC278B5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073E32-26DA-2BC7-338F-255883E1B1E5}"/>
              </a:ext>
            </a:extLst>
          </p:cNvPr>
          <p:cNvSpPr>
            <a:spLocks noGrp="1"/>
          </p:cNvSpPr>
          <p:nvPr>
            <p:ph type="dt" sz="half" idx="10"/>
          </p:nvPr>
        </p:nvSpPr>
        <p:spPr/>
        <p:txBody>
          <a:bodyPr/>
          <a:lstStyle/>
          <a:p>
            <a:fld id="{0B9398A2-DAFF-4D37-8B9E-FA5CB6F16E74}" type="datetimeFigureOut">
              <a:rPr lang="en-IE" smtClean="0"/>
              <a:t>23/05/2025</a:t>
            </a:fld>
            <a:endParaRPr lang="en-IE"/>
          </a:p>
        </p:txBody>
      </p:sp>
      <p:sp>
        <p:nvSpPr>
          <p:cNvPr id="5" name="Footer Placeholder 4">
            <a:extLst>
              <a:ext uri="{FF2B5EF4-FFF2-40B4-BE49-F238E27FC236}">
                <a16:creationId xmlns:a16="http://schemas.microsoft.com/office/drawing/2014/main" id="{42B0B882-A8FB-51CD-B77E-8D143A7711C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A4ACB17-E30C-0BD3-8090-6F6EE34AC482}"/>
              </a:ext>
            </a:extLst>
          </p:cNvPr>
          <p:cNvSpPr>
            <a:spLocks noGrp="1"/>
          </p:cNvSpPr>
          <p:nvPr>
            <p:ph type="sldNum" sz="quarter" idx="12"/>
          </p:nvPr>
        </p:nvSpPr>
        <p:spPr/>
        <p:txBody>
          <a:bodyPr/>
          <a:lstStyle/>
          <a:p>
            <a:fld id="{DE930249-1C44-4C49-BBCD-EAA2049A29ED}" type="slidenum">
              <a:rPr lang="en-IE" smtClean="0"/>
              <a:t>‹#›</a:t>
            </a:fld>
            <a:endParaRPr lang="en-IE"/>
          </a:p>
        </p:txBody>
      </p:sp>
    </p:spTree>
    <p:extLst>
      <p:ext uri="{BB962C8B-B14F-4D97-AF65-F5344CB8AC3E}">
        <p14:creationId xmlns:p14="http://schemas.microsoft.com/office/powerpoint/2010/main" val="1461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DA505-803B-6CA7-F917-E26E48E77D7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55F7028-2C89-7989-88E1-AFB92C5A1F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39BD888-E5AD-D538-9291-EF76E29D74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04636133-7949-D500-78AD-54ACED5483A0}"/>
              </a:ext>
            </a:extLst>
          </p:cNvPr>
          <p:cNvSpPr>
            <a:spLocks noGrp="1"/>
          </p:cNvSpPr>
          <p:nvPr>
            <p:ph type="dt" sz="half" idx="10"/>
          </p:nvPr>
        </p:nvSpPr>
        <p:spPr/>
        <p:txBody>
          <a:bodyPr/>
          <a:lstStyle/>
          <a:p>
            <a:fld id="{0B9398A2-DAFF-4D37-8B9E-FA5CB6F16E74}" type="datetimeFigureOut">
              <a:rPr lang="en-IE" smtClean="0"/>
              <a:t>23/05/2025</a:t>
            </a:fld>
            <a:endParaRPr lang="en-IE"/>
          </a:p>
        </p:txBody>
      </p:sp>
      <p:sp>
        <p:nvSpPr>
          <p:cNvPr id="6" name="Footer Placeholder 5">
            <a:extLst>
              <a:ext uri="{FF2B5EF4-FFF2-40B4-BE49-F238E27FC236}">
                <a16:creationId xmlns:a16="http://schemas.microsoft.com/office/drawing/2014/main" id="{7943A5D7-B977-A6EE-8790-13EFBE29BA26}"/>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AC77D84-205E-4222-EC87-2452944B1578}"/>
              </a:ext>
            </a:extLst>
          </p:cNvPr>
          <p:cNvSpPr>
            <a:spLocks noGrp="1"/>
          </p:cNvSpPr>
          <p:nvPr>
            <p:ph type="sldNum" sz="quarter" idx="12"/>
          </p:nvPr>
        </p:nvSpPr>
        <p:spPr/>
        <p:txBody>
          <a:bodyPr/>
          <a:lstStyle/>
          <a:p>
            <a:fld id="{DE930249-1C44-4C49-BBCD-EAA2049A29ED}" type="slidenum">
              <a:rPr lang="en-IE" smtClean="0"/>
              <a:t>‹#›</a:t>
            </a:fld>
            <a:endParaRPr lang="en-IE"/>
          </a:p>
        </p:txBody>
      </p:sp>
    </p:spTree>
    <p:extLst>
      <p:ext uri="{BB962C8B-B14F-4D97-AF65-F5344CB8AC3E}">
        <p14:creationId xmlns:p14="http://schemas.microsoft.com/office/powerpoint/2010/main" val="1132699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CF4C-468B-64A4-938B-E3BC9C11237F}"/>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1CC004E-A5D3-4F08-3DF3-954F3A07A5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B3F02A-B0F6-A087-3624-F340E6C9A9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4D8929D6-DB51-51AD-692C-567B45EEE0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6018FF-DED7-07F2-3A40-2B94BD9FBB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DBC28D10-D9A5-B09C-2B95-90A128921F31}"/>
              </a:ext>
            </a:extLst>
          </p:cNvPr>
          <p:cNvSpPr>
            <a:spLocks noGrp="1"/>
          </p:cNvSpPr>
          <p:nvPr>
            <p:ph type="dt" sz="half" idx="10"/>
          </p:nvPr>
        </p:nvSpPr>
        <p:spPr/>
        <p:txBody>
          <a:bodyPr/>
          <a:lstStyle/>
          <a:p>
            <a:fld id="{0B9398A2-DAFF-4D37-8B9E-FA5CB6F16E74}" type="datetimeFigureOut">
              <a:rPr lang="en-IE" smtClean="0"/>
              <a:t>23/05/2025</a:t>
            </a:fld>
            <a:endParaRPr lang="en-IE"/>
          </a:p>
        </p:txBody>
      </p:sp>
      <p:sp>
        <p:nvSpPr>
          <p:cNvPr id="8" name="Footer Placeholder 7">
            <a:extLst>
              <a:ext uri="{FF2B5EF4-FFF2-40B4-BE49-F238E27FC236}">
                <a16:creationId xmlns:a16="http://schemas.microsoft.com/office/drawing/2014/main" id="{C49F1C39-6763-137A-ABC4-1844CFBB83C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50CAF433-74A5-DB94-F00A-B949310BB7FD}"/>
              </a:ext>
            </a:extLst>
          </p:cNvPr>
          <p:cNvSpPr>
            <a:spLocks noGrp="1"/>
          </p:cNvSpPr>
          <p:nvPr>
            <p:ph type="sldNum" sz="quarter" idx="12"/>
          </p:nvPr>
        </p:nvSpPr>
        <p:spPr/>
        <p:txBody>
          <a:bodyPr/>
          <a:lstStyle/>
          <a:p>
            <a:fld id="{DE930249-1C44-4C49-BBCD-EAA2049A29ED}" type="slidenum">
              <a:rPr lang="en-IE" smtClean="0"/>
              <a:t>‹#›</a:t>
            </a:fld>
            <a:endParaRPr lang="en-IE"/>
          </a:p>
        </p:txBody>
      </p:sp>
    </p:spTree>
    <p:extLst>
      <p:ext uri="{BB962C8B-B14F-4D97-AF65-F5344CB8AC3E}">
        <p14:creationId xmlns:p14="http://schemas.microsoft.com/office/powerpoint/2010/main" val="2459092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240C-10EA-0BD9-C719-C4877434B63F}"/>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6F8AE03-7A91-136B-1F80-E8DB29A0F215}"/>
              </a:ext>
            </a:extLst>
          </p:cNvPr>
          <p:cNvSpPr>
            <a:spLocks noGrp="1"/>
          </p:cNvSpPr>
          <p:nvPr>
            <p:ph type="dt" sz="half" idx="10"/>
          </p:nvPr>
        </p:nvSpPr>
        <p:spPr/>
        <p:txBody>
          <a:bodyPr/>
          <a:lstStyle/>
          <a:p>
            <a:fld id="{0B9398A2-DAFF-4D37-8B9E-FA5CB6F16E74}" type="datetimeFigureOut">
              <a:rPr lang="en-IE" smtClean="0"/>
              <a:t>23/05/2025</a:t>
            </a:fld>
            <a:endParaRPr lang="en-IE"/>
          </a:p>
        </p:txBody>
      </p:sp>
      <p:sp>
        <p:nvSpPr>
          <p:cNvPr id="4" name="Footer Placeholder 3">
            <a:extLst>
              <a:ext uri="{FF2B5EF4-FFF2-40B4-BE49-F238E27FC236}">
                <a16:creationId xmlns:a16="http://schemas.microsoft.com/office/drawing/2014/main" id="{77214E33-F56A-7EDA-9083-DDAC213AB4A3}"/>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33452EDD-0D02-2A15-1AA7-E3C82138AC6E}"/>
              </a:ext>
            </a:extLst>
          </p:cNvPr>
          <p:cNvSpPr>
            <a:spLocks noGrp="1"/>
          </p:cNvSpPr>
          <p:nvPr>
            <p:ph type="sldNum" sz="quarter" idx="12"/>
          </p:nvPr>
        </p:nvSpPr>
        <p:spPr/>
        <p:txBody>
          <a:bodyPr/>
          <a:lstStyle/>
          <a:p>
            <a:fld id="{DE930249-1C44-4C49-BBCD-EAA2049A29ED}" type="slidenum">
              <a:rPr lang="en-IE" smtClean="0"/>
              <a:t>‹#›</a:t>
            </a:fld>
            <a:endParaRPr lang="en-IE"/>
          </a:p>
        </p:txBody>
      </p:sp>
    </p:spTree>
    <p:extLst>
      <p:ext uri="{BB962C8B-B14F-4D97-AF65-F5344CB8AC3E}">
        <p14:creationId xmlns:p14="http://schemas.microsoft.com/office/powerpoint/2010/main" val="2172971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8BD273-B583-7F37-7430-0F677B4EA297}"/>
              </a:ext>
            </a:extLst>
          </p:cNvPr>
          <p:cNvSpPr>
            <a:spLocks noGrp="1"/>
          </p:cNvSpPr>
          <p:nvPr>
            <p:ph type="dt" sz="half" idx="10"/>
          </p:nvPr>
        </p:nvSpPr>
        <p:spPr/>
        <p:txBody>
          <a:bodyPr/>
          <a:lstStyle/>
          <a:p>
            <a:fld id="{0B9398A2-DAFF-4D37-8B9E-FA5CB6F16E74}" type="datetimeFigureOut">
              <a:rPr lang="en-IE" smtClean="0"/>
              <a:t>23/05/2025</a:t>
            </a:fld>
            <a:endParaRPr lang="en-IE"/>
          </a:p>
        </p:txBody>
      </p:sp>
      <p:sp>
        <p:nvSpPr>
          <p:cNvPr id="3" name="Footer Placeholder 2">
            <a:extLst>
              <a:ext uri="{FF2B5EF4-FFF2-40B4-BE49-F238E27FC236}">
                <a16:creationId xmlns:a16="http://schemas.microsoft.com/office/drawing/2014/main" id="{A6946307-438C-2366-CB22-859D60897378}"/>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F3AEBAD-33E5-D747-770F-100BBBAD96D5}"/>
              </a:ext>
            </a:extLst>
          </p:cNvPr>
          <p:cNvSpPr>
            <a:spLocks noGrp="1"/>
          </p:cNvSpPr>
          <p:nvPr>
            <p:ph type="sldNum" sz="quarter" idx="12"/>
          </p:nvPr>
        </p:nvSpPr>
        <p:spPr/>
        <p:txBody>
          <a:bodyPr/>
          <a:lstStyle/>
          <a:p>
            <a:fld id="{DE930249-1C44-4C49-BBCD-EAA2049A29ED}" type="slidenum">
              <a:rPr lang="en-IE" smtClean="0"/>
              <a:t>‹#›</a:t>
            </a:fld>
            <a:endParaRPr lang="en-IE"/>
          </a:p>
        </p:txBody>
      </p:sp>
    </p:spTree>
    <p:extLst>
      <p:ext uri="{BB962C8B-B14F-4D97-AF65-F5344CB8AC3E}">
        <p14:creationId xmlns:p14="http://schemas.microsoft.com/office/powerpoint/2010/main" val="194617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B1EF-55A1-6BBB-4A15-D9C959846D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A098BC3A-9E4E-D9D6-9040-75AA9A2B99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DFEA1347-F8F0-8650-3A91-860446EB5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4DC138-AF53-0CBE-20FF-F4A331CCCE6E}"/>
              </a:ext>
            </a:extLst>
          </p:cNvPr>
          <p:cNvSpPr>
            <a:spLocks noGrp="1"/>
          </p:cNvSpPr>
          <p:nvPr>
            <p:ph type="dt" sz="half" idx="10"/>
          </p:nvPr>
        </p:nvSpPr>
        <p:spPr/>
        <p:txBody>
          <a:bodyPr/>
          <a:lstStyle/>
          <a:p>
            <a:fld id="{0B9398A2-DAFF-4D37-8B9E-FA5CB6F16E74}" type="datetimeFigureOut">
              <a:rPr lang="en-IE" smtClean="0"/>
              <a:t>23/05/2025</a:t>
            </a:fld>
            <a:endParaRPr lang="en-IE"/>
          </a:p>
        </p:txBody>
      </p:sp>
      <p:sp>
        <p:nvSpPr>
          <p:cNvPr id="6" name="Footer Placeholder 5">
            <a:extLst>
              <a:ext uri="{FF2B5EF4-FFF2-40B4-BE49-F238E27FC236}">
                <a16:creationId xmlns:a16="http://schemas.microsoft.com/office/drawing/2014/main" id="{25DB78B1-E4E1-999D-96D6-5ABD0772955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504AE42-FFD4-7055-704C-A533E0EAA00C}"/>
              </a:ext>
            </a:extLst>
          </p:cNvPr>
          <p:cNvSpPr>
            <a:spLocks noGrp="1"/>
          </p:cNvSpPr>
          <p:nvPr>
            <p:ph type="sldNum" sz="quarter" idx="12"/>
          </p:nvPr>
        </p:nvSpPr>
        <p:spPr/>
        <p:txBody>
          <a:bodyPr/>
          <a:lstStyle/>
          <a:p>
            <a:fld id="{DE930249-1C44-4C49-BBCD-EAA2049A29ED}" type="slidenum">
              <a:rPr lang="en-IE" smtClean="0"/>
              <a:t>‹#›</a:t>
            </a:fld>
            <a:endParaRPr lang="en-IE"/>
          </a:p>
        </p:txBody>
      </p:sp>
    </p:spTree>
    <p:extLst>
      <p:ext uri="{BB962C8B-B14F-4D97-AF65-F5344CB8AC3E}">
        <p14:creationId xmlns:p14="http://schemas.microsoft.com/office/powerpoint/2010/main" val="2497606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CFF88-EAAF-B7CD-5DCB-06B6A5F1D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0919A91-9239-6E8C-F1E7-C789FA7C53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6C764B5F-0B1B-5B63-6733-0AE2DAB99A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2423D1-A1DB-191D-F6E3-BC792483C89E}"/>
              </a:ext>
            </a:extLst>
          </p:cNvPr>
          <p:cNvSpPr>
            <a:spLocks noGrp="1"/>
          </p:cNvSpPr>
          <p:nvPr>
            <p:ph type="dt" sz="half" idx="10"/>
          </p:nvPr>
        </p:nvSpPr>
        <p:spPr/>
        <p:txBody>
          <a:bodyPr/>
          <a:lstStyle/>
          <a:p>
            <a:fld id="{0B9398A2-DAFF-4D37-8B9E-FA5CB6F16E74}" type="datetimeFigureOut">
              <a:rPr lang="en-IE" smtClean="0"/>
              <a:t>23/05/2025</a:t>
            </a:fld>
            <a:endParaRPr lang="en-IE"/>
          </a:p>
        </p:txBody>
      </p:sp>
      <p:sp>
        <p:nvSpPr>
          <p:cNvPr id="6" name="Footer Placeholder 5">
            <a:extLst>
              <a:ext uri="{FF2B5EF4-FFF2-40B4-BE49-F238E27FC236}">
                <a16:creationId xmlns:a16="http://schemas.microsoft.com/office/drawing/2014/main" id="{DA029C69-7ACF-6732-77E2-3DFD9BDA7F6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ED38062-CFC3-FB69-BA40-8642FFAF9C56}"/>
              </a:ext>
            </a:extLst>
          </p:cNvPr>
          <p:cNvSpPr>
            <a:spLocks noGrp="1"/>
          </p:cNvSpPr>
          <p:nvPr>
            <p:ph type="sldNum" sz="quarter" idx="12"/>
          </p:nvPr>
        </p:nvSpPr>
        <p:spPr/>
        <p:txBody>
          <a:bodyPr/>
          <a:lstStyle/>
          <a:p>
            <a:fld id="{DE930249-1C44-4C49-BBCD-EAA2049A29ED}" type="slidenum">
              <a:rPr lang="en-IE" smtClean="0"/>
              <a:t>‹#›</a:t>
            </a:fld>
            <a:endParaRPr lang="en-IE"/>
          </a:p>
        </p:txBody>
      </p:sp>
    </p:spTree>
    <p:extLst>
      <p:ext uri="{BB962C8B-B14F-4D97-AF65-F5344CB8AC3E}">
        <p14:creationId xmlns:p14="http://schemas.microsoft.com/office/powerpoint/2010/main" val="330229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FDA4DE-CD9F-5B1A-423C-DBAA03E3BB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9C41FC8-8CCB-2776-AA9B-9136F46498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752E8DE-5C0D-7A2B-A175-C155689273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B9398A2-DAFF-4D37-8B9E-FA5CB6F16E74}" type="datetimeFigureOut">
              <a:rPr lang="en-IE" smtClean="0"/>
              <a:t>23/05/2025</a:t>
            </a:fld>
            <a:endParaRPr lang="en-IE"/>
          </a:p>
        </p:txBody>
      </p:sp>
      <p:sp>
        <p:nvSpPr>
          <p:cNvPr id="5" name="Footer Placeholder 4">
            <a:extLst>
              <a:ext uri="{FF2B5EF4-FFF2-40B4-BE49-F238E27FC236}">
                <a16:creationId xmlns:a16="http://schemas.microsoft.com/office/drawing/2014/main" id="{C88DB26A-95B1-6015-1727-0F845BFE54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65C779E0-5F50-73AD-93ED-2170F06147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E930249-1C44-4C49-BBCD-EAA2049A29ED}" type="slidenum">
              <a:rPr lang="en-IE" smtClean="0"/>
              <a:t>‹#›</a:t>
            </a:fld>
            <a:endParaRPr lang="en-IE"/>
          </a:p>
        </p:txBody>
      </p:sp>
    </p:spTree>
    <p:extLst>
      <p:ext uri="{BB962C8B-B14F-4D97-AF65-F5344CB8AC3E}">
        <p14:creationId xmlns:p14="http://schemas.microsoft.com/office/powerpoint/2010/main" val="2797709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experience.arcgis.com/experience/3efef39a761b4a20a727a4eacc9f7bf0/page/Hom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rgbClr val="F26A5A"/>
            </a:gs>
            <a:gs pos="70000">
              <a:srgbClr val="363A92"/>
            </a:gs>
          </a:gsLst>
          <a:path path="circle">
            <a:fillToRect l="100000" t="100000"/>
          </a:path>
        </a:gradFill>
        <a:effectLst/>
      </p:bgPr>
    </p:bg>
    <p:spTree>
      <p:nvGrpSpPr>
        <p:cNvPr id="1" name="">
          <a:extLst>
            <a:ext uri="{FF2B5EF4-FFF2-40B4-BE49-F238E27FC236}">
              <a16:creationId xmlns:a16="http://schemas.microsoft.com/office/drawing/2014/main" id="{83F0F9BF-AB22-8F49-7583-B63D405A1C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139186-944D-A792-0482-76437D00BA6B}"/>
              </a:ext>
            </a:extLst>
          </p:cNvPr>
          <p:cNvSpPr>
            <a:spLocks noGrp="1"/>
          </p:cNvSpPr>
          <p:nvPr>
            <p:ph type="ctrTitle"/>
          </p:nvPr>
        </p:nvSpPr>
        <p:spPr>
          <a:xfrm>
            <a:off x="1524000" y="1640523"/>
            <a:ext cx="9144000" cy="2387600"/>
          </a:xfrm>
        </p:spPr>
        <p:txBody>
          <a:bodyPr>
            <a:normAutofit/>
          </a:bodyPr>
          <a:lstStyle/>
          <a:p>
            <a:pPr algn="l"/>
            <a:r>
              <a:rPr lang="en-IE" sz="4400" b="1" dirty="0">
                <a:solidFill>
                  <a:schemeClr val="bg1"/>
                </a:solidFill>
                <a:latin typeface="SDCC"/>
              </a:rPr>
              <a:t>Revised National Planning Framework - Update</a:t>
            </a:r>
            <a:br>
              <a:rPr lang="en-IE" sz="4000" dirty="0">
                <a:solidFill>
                  <a:schemeClr val="bg1"/>
                </a:solidFill>
                <a:latin typeface="SDCC"/>
              </a:rPr>
            </a:br>
            <a:endParaRPr lang="en-IE" sz="4000" dirty="0">
              <a:solidFill>
                <a:schemeClr val="bg1"/>
              </a:solidFill>
              <a:latin typeface="SDCC"/>
            </a:endParaRPr>
          </a:p>
        </p:txBody>
      </p:sp>
      <p:pic>
        <p:nvPicPr>
          <p:cNvPr id="7" name="Picture 6">
            <a:extLst>
              <a:ext uri="{FF2B5EF4-FFF2-40B4-BE49-F238E27FC236}">
                <a16:creationId xmlns:a16="http://schemas.microsoft.com/office/drawing/2014/main" id="{8164BF29-E5E5-68FC-025F-079926094A4A}"/>
              </a:ext>
            </a:extLst>
          </p:cNvPr>
          <p:cNvPicPr>
            <a:picLocks noChangeAspect="1"/>
          </p:cNvPicPr>
          <p:nvPr/>
        </p:nvPicPr>
        <p:blipFill>
          <a:blip r:embed="rId2">
            <a:biLevel thresh="25000"/>
          </a:blip>
          <a:stretch>
            <a:fillRect/>
          </a:stretch>
        </p:blipFill>
        <p:spPr>
          <a:xfrm>
            <a:off x="8227750" y="179982"/>
            <a:ext cx="3840425" cy="343893"/>
          </a:xfrm>
          <a:prstGeom prst="rect">
            <a:avLst/>
          </a:prstGeom>
        </p:spPr>
      </p:pic>
      <p:sp>
        <p:nvSpPr>
          <p:cNvPr id="3" name="TextBox 2">
            <a:extLst>
              <a:ext uri="{FF2B5EF4-FFF2-40B4-BE49-F238E27FC236}">
                <a16:creationId xmlns:a16="http://schemas.microsoft.com/office/drawing/2014/main" id="{4C81F814-E1AA-7E64-4F88-5B874B82258F}"/>
              </a:ext>
            </a:extLst>
          </p:cNvPr>
          <p:cNvSpPr txBox="1"/>
          <p:nvPr/>
        </p:nvSpPr>
        <p:spPr>
          <a:xfrm>
            <a:off x="3457575" y="6308686"/>
            <a:ext cx="8734425" cy="369332"/>
          </a:xfrm>
          <a:prstGeom prst="rect">
            <a:avLst/>
          </a:prstGeom>
          <a:noFill/>
        </p:spPr>
        <p:txBody>
          <a:bodyPr wrap="square" rtlCol="0">
            <a:spAutoFit/>
          </a:bodyPr>
          <a:lstStyle/>
          <a:p>
            <a:r>
              <a:rPr lang="en-IE" dirty="0">
                <a:solidFill>
                  <a:schemeClr val="bg1"/>
                </a:solidFill>
              </a:rPr>
              <a:t>LUPT SPC 29</a:t>
            </a:r>
            <a:r>
              <a:rPr lang="en-IE" baseline="30000" dirty="0">
                <a:solidFill>
                  <a:schemeClr val="bg1"/>
                </a:solidFill>
              </a:rPr>
              <a:t>th</a:t>
            </a:r>
            <a:r>
              <a:rPr lang="en-IE" dirty="0">
                <a:solidFill>
                  <a:schemeClr val="bg1"/>
                </a:solidFill>
              </a:rPr>
              <a:t> May 2025                                                        Hazel Craigie, Senior Planner</a:t>
            </a:r>
          </a:p>
        </p:txBody>
      </p:sp>
      <p:pic>
        <p:nvPicPr>
          <p:cNvPr id="4" name="Picture 3">
            <a:extLst>
              <a:ext uri="{FF2B5EF4-FFF2-40B4-BE49-F238E27FC236}">
                <a16:creationId xmlns:a16="http://schemas.microsoft.com/office/drawing/2014/main" id="{809ED8B3-B107-A531-0EA2-46AE601036E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32437" y="6057899"/>
            <a:ext cx="1811358" cy="663543"/>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p:spPr>
      </p:pic>
    </p:spTree>
    <p:extLst>
      <p:ext uri="{BB962C8B-B14F-4D97-AF65-F5344CB8AC3E}">
        <p14:creationId xmlns:p14="http://schemas.microsoft.com/office/powerpoint/2010/main" val="3692728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63A92"/>
        </a:solidFill>
        <a:effectLst/>
      </p:bgPr>
    </p:bg>
    <p:spTree>
      <p:nvGrpSpPr>
        <p:cNvPr id="1" name="">
          <a:extLst>
            <a:ext uri="{FF2B5EF4-FFF2-40B4-BE49-F238E27FC236}">
              <a16:creationId xmlns:a16="http://schemas.microsoft.com/office/drawing/2014/main" id="{232BAFF8-3549-35B9-B2F2-8D54F4AD3667}"/>
            </a:ext>
          </a:extLst>
        </p:cNvPr>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12078321-DCAE-819A-8AB4-46762D696436}"/>
              </a:ext>
            </a:extLst>
          </p:cNvPr>
          <p:cNvSpPr/>
          <p:nvPr/>
        </p:nvSpPr>
        <p:spPr>
          <a:xfrm>
            <a:off x="1164705" y="2235708"/>
            <a:ext cx="2587752" cy="2386584"/>
          </a:xfrm>
          <a:prstGeom prst="flowChartAlternateProcess">
            <a:avLst/>
          </a:prstGeom>
          <a:noFill/>
          <a:ln w="38100">
            <a:solidFill>
              <a:srgbClr val="7AD7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en-IE" dirty="0">
                <a:latin typeface="SDCC"/>
              </a:rPr>
              <a:t>Revised NPF status	</a:t>
            </a:r>
          </a:p>
        </p:txBody>
      </p:sp>
      <p:sp>
        <p:nvSpPr>
          <p:cNvPr id="5" name="Flowchart: Alternate Process 4">
            <a:extLst>
              <a:ext uri="{FF2B5EF4-FFF2-40B4-BE49-F238E27FC236}">
                <a16:creationId xmlns:a16="http://schemas.microsoft.com/office/drawing/2014/main" id="{5506D600-AE3D-6ED9-01A8-5DB0B978875E}"/>
              </a:ext>
            </a:extLst>
          </p:cNvPr>
          <p:cNvSpPr/>
          <p:nvPr/>
        </p:nvSpPr>
        <p:spPr>
          <a:xfrm>
            <a:off x="4802124" y="2235708"/>
            <a:ext cx="2587752" cy="2386584"/>
          </a:xfrm>
          <a:prstGeom prst="flowChartAlternateProcess">
            <a:avLst/>
          </a:prstGeom>
          <a:noFill/>
          <a:ln w="38100">
            <a:solidFill>
              <a:srgbClr val="7AD7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latin typeface="SDCC"/>
              </a:rPr>
              <a:t>- Ministerial Letter</a:t>
            </a:r>
          </a:p>
        </p:txBody>
      </p:sp>
      <p:sp>
        <p:nvSpPr>
          <p:cNvPr id="6" name="Flowchart: Alternate Process 5">
            <a:extLst>
              <a:ext uri="{FF2B5EF4-FFF2-40B4-BE49-F238E27FC236}">
                <a16:creationId xmlns:a16="http://schemas.microsoft.com/office/drawing/2014/main" id="{5BAB6D8C-7A84-8556-15D8-246E51624FE8}"/>
              </a:ext>
            </a:extLst>
          </p:cNvPr>
          <p:cNvSpPr/>
          <p:nvPr/>
        </p:nvSpPr>
        <p:spPr>
          <a:xfrm>
            <a:off x="8439543" y="2235708"/>
            <a:ext cx="2587752" cy="2386584"/>
          </a:xfrm>
          <a:prstGeom prst="flowChartAlternateProcess">
            <a:avLst/>
          </a:prstGeom>
          <a:noFill/>
          <a:ln w="38100">
            <a:solidFill>
              <a:srgbClr val="7AD7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latin typeface="SDCC"/>
              </a:rPr>
              <a:t>- Work Underway</a:t>
            </a:r>
          </a:p>
        </p:txBody>
      </p:sp>
      <p:sp>
        <p:nvSpPr>
          <p:cNvPr id="7" name="TextBox 6">
            <a:extLst>
              <a:ext uri="{FF2B5EF4-FFF2-40B4-BE49-F238E27FC236}">
                <a16:creationId xmlns:a16="http://schemas.microsoft.com/office/drawing/2014/main" id="{EAD04EB4-0F91-3995-9931-5498592C92C4}"/>
              </a:ext>
            </a:extLst>
          </p:cNvPr>
          <p:cNvSpPr txBox="1"/>
          <p:nvPr/>
        </p:nvSpPr>
        <p:spPr>
          <a:xfrm>
            <a:off x="1164705" y="715530"/>
            <a:ext cx="3545840" cy="584775"/>
          </a:xfrm>
          <a:prstGeom prst="rect">
            <a:avLst/>
          </a:prstGeom>
          <a:noFill/>
        </p:spPr>
        <p:txBody>
          <a:bodyPr wrap="square" rtlCol="0">
            <a:spAutoFit/>
          </a:bodyPr>
          <a:lstStyle/>
          <a:p>
            <a:r>
              <a:rPr lang="en-IE" sz="3200" dirty="0">
                <a:solidFill>
                  <a:schemeClr val="accent2"/>
                </a:solidFill>
                <a:latin typeface="SDCC"/>
              </a:rPr>
              <a:t>Update</a:t>
            </a:r>
          </a:p>
        </p:txBody>
      </p:sp>
      <p:pic>
        <p:nvPicPr>
          <p:cNvPr id="8" name="Picture 7">
            <a:extLst>
              <a:ext uri="{FF2B5EF4-FFF2-40B4-BE49-F238E27FC236}">
                <a16:creationId xmlns:a16="http://schemas.microsoft.com/office/drawing/2014/main" id="{36209FDB-A75E-30E6-24C4-21DACA456305}"/>
              </a:ext>
            </a:extLst>
          </p:cNvPr>
          <p:cNvPicPr>
            <a:picLocks noChangeAspect="1"/>
          </p:cNvPicPr>
          <p:nvPr/>
        </p:nvPicPr>
        <p:blipFill>
          <a:blip r:embed="rId2">
            <a:biLevel thresh="25000"/>
          </a:blip>
          <a:stretch>
            <a:fillRect/>
          </a:stretch>
        </p:blipFill>
        <p:spPr>
          <a:xfrm>
            <a:off x="8227750" y="179982"/>
            <a:ext cx="3840425" cy="343893"/>
          </a:xfrm>
          <a:prstGeom prst="rect">
            <a:avLst/>
          </a:prstGeom>
        </p:spPr>
      </p:pic>
      <p:cxnSp>
        <p:nvCxnSpPr>
          <p:cNvPr id="10" name="Straight Connector 9">
            <a:extLst>
              <a:ext uri="{FF2B5EF4-FFF2-40B4-BE49-F238E27FC236}">
                <a16:creationId xmlns:a16="http://schemas.microsoft.com/office/drawing/2014/main" id="{64BCEC85-AF4A-F991-A86C-D00907DDEE59}"/>
              </a:ext>
            </a:extLst>
          </p:cNvPr>
          <p:cNvCxnSpPr/>
          <p:nvPr/>
        </p:nvCxnSpPr>
        <p:spPr>
          <a:xfrm>
            <a:off x="976312" y="5467350"/>
            <a:ext cx="10239375" cy="0"/>
          </a:xfrm>
          <a:prstGeom prst="line">
            <a:avLst/>
          </a:prstGeom>
          <a:ln>
            <a:solidFill>
              <a:srgbClr val="F26A5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1791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rgbClr val="F26A5A"/>
            </a:gs>
            <a:gs pos="63000">
              <a:srgbClr val="3A3F9C"/>
            </a:gs>
          </a:gsLst>
          <a:path path="circle">
            <a:fillToRect l="100000" t="100000"/>
          </a:path>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ADD76F-48B6-0796-8CC8-D8BA3000D896}"/>
              </a:ext>
            </a:extLst>
          </p:cNvPr>
          <p:cNvPicPr>
            <a:picLocks noChangeAspect="1"/>
          </p:cNvPicPr>
          <p:nvPr/>
        </p:nvPicPr>
        <p:blipFill>
          <a:blip r:embed="rId2">
            <a:biLevel thresh="25000"/>
          </a:blip>
          <a:stretch>
            <a:fillRect/>
          </a:stretch>
        </p:blipFill>
        <p:spPr>
          <a:xfrm>
            <a:off x="8227750" y="179982"/>
            <a:ext cx="3840425" cy="343893"/>
          </a:xfrm>
          <a:prstGeom prst="rect">
            <a:avLst/>
          </a:prstGeom>
        </p:spPr>
      </p:pic>
      <p:sp>
        <p:nvSpPr>
          <p:cNvPr id="2" name="TextBox 1">
            <a:extLst>
              <a:ext uri="{FF2B5EF4-FFF2-40B4-BE49-F238E27FC236}">
                <a16:creationId xmlns:a16="http://schemas.microsoft.com/office/drawing/2014/main" id="{1E92AC7F-44CF-72CB-834F-1BAA50034004}"/>
              </a:ext>
            </a:extLst>
          </p:cNvPr>
          <p:cNvSpPr txBox="1"/>
          <p:nvPr/>
        </p:nvSpPr>
        <p:spPr>
          <a:xfrm>
            <a:off x="828675" y="1272878"/>
            <a:ext cx="7315200" cy="461665"/>
          </a:xfrm>
          <a:prstGeom prst="rect">
            <a:avLst/>
          </a:prstGeom>
          <a:noFill/>
        </p:spPr>
        <p:txBody>
          <a:bodyPr wrap="square" rtlCol="0">
            <a:spAutoFit/>
          </a:bodyPr>
          <a:lstStyle/>
          <a:p>
            <a:r>
              <a:rPr lang="en-IE" sz="2400" b="1" dirty="0">
                <a:solidFill>
                  <a:schemeClr val="bg1"/>
                </a:solidFill>
              </a:rPr>
              <a:t>Revised National Planning Framework (NPF)</a:t>
            </a:r>
          </a:p>
        </p:txBody>
      </p:sp>
      <p:sp>
        <p:nvSpPr>
          <p:cNvPr id="3" name="TextBox 2">
            <a:extLst>
              <a:ext uri="{FF2B5EF4-FFF2-40B4-BE49-F238E27FC236}">
                <a16:creationId xmlns:a16="http://schemas.microsoft.com/office/drawing/2014/main" id="{C6C179D0-5432-C17F-32BD-8F2F402FE199}"/>
              </a:ext>
            </a:extLst>
          </p:cNvPr>
          <p:cNvSpPr txBox="1"/>
          <p:nvPr/>
        </p:nvSpPr>
        <p:spPr>
          <a:xfrm>
            <a:off x="828675" y="2133600"/>
            <a:ext cx="8201025" cy="426507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IE" sz="2400" dirty="0">
                <a:solidFill>
                  <a:schemeClr val="bg1"/>
                </a:solidFill>
              </a:rPr>
              <a:t>Government approval in early April</a:t>
            </a:r>
          </a:p>
          <a:p>
            <a:pPr marL="285750" indent="-285750">
              <a:lnSpc>
                <a:spcPct val="200000"/>
              </a:lnSpc>
              <a:buFont typeface="Arial" panose="020B0604020202020204" pitchFamily="34" charset="0"/>
              <a:buChar char="•"/>
            </a:pPr>
            <a:r>
              <a:rPr lang="en-IE" sz="2400" dirty="0">
                <a:solidFill>
                  <a:schemeClr val="bg1"/>
                </a:solidFill>
              </a:rPr>
              <a:t>Approved by both Houses of Oireachtas on 30</a:t>
            </a:r>
            <a:r>
              <a:rPr lang="en-IE" sz="2400" baseline="30000" dirty="0">
                <a:solidFill>
                  <a:schemeClr val="bg1"/>
                </a:solidFill>
              </a:rPr>
              <a:t>th</a:t>
            </a:r>
            <a:r>
              <a:rPr lang="en-IE" sz="2400" dirty="0">
                <a:solidFill>
                  <a:schemeClr val="bg1"/>
                </a:solidFill>
              </a:rPr>
              <a:t> April</a:t>
            </a:r>
          </a:p>
          <a:p>
            <a:pPr marL="285750" indent="-285750">
              <a:lnSpc>
                <a:spcPct val="200000"/>
              </a:lnSpc>
              <a:buFont typeface="Arial" panose="020B0604020202020204" pitchFamily="34" charset="0"/>
              <a:buChar char="•"/>
            </a:pPr>
            <a:r>
              <a:rPr lang="en-IE" sz="2400" dirty="0">
                <a:solidFill>
                  <a:schemeClr val="bg1"/>
                </a:solidFill>
              </a:rPr>
              <a:t>Revises the NPF 2018-2040</a:t>
            </a:r>
          </a:p>
          <a:p>
            <a:pPr marL="285750" indent="-285750">
              <a:lnSpc>
                <a:spcPct val="200000"/>
              </a:lnSpc>
              <a:buFont typeface="Arial" panose="020B0604020202020204" pitchFamily="34" charset="0"/>
              <a:buChar char="•"/>
            </a:pPr>
            <a:r>
              <a:rPr lang="en-IE" sz="2400" dirty="0">
                <a:solidFill>
                  <a:schemeClr val="bg1"/>
                </a:solidFill>
              </a:rPr>
              <a:t>Sets new targets for housing at a national level</a:t>
            </a:r>
          </a:p>
          <a:p>
            <a:pPr marL="285750" indent="-285750">
              <a:lnSpc>
                <a:spcPct val="200000"/>
              </a:lnSpc>
              <a:buFont typeface="Arial" panose="020B0604020202020204" pitchFamily="34" charset="0"/>
              <a:buChar char="•"/>
            </a:pPr>
            <a:r>
              <a:rPr lang="en-IE" sz="2400" dirty="0">
                <a:solidFill>
                  <a:schemeClr val="bg1"/>
                </a:solidFill>
              </a:rPr>
              <a:t>Sets comprehensive policy context for planning</a:t>
            </a:r>
          </a:p>
          <a:p>
            <a:pPr marL="285750" indent="-285750">
              <a:lnSpc>
                <a:spcPct val="200000"/>
              </a:lnSpc>
              <a:buFont typeface="Arial" panose="020B0604020202020204" pitchFamily="34" charset="0"/>
              <a:buChar char="•"/>
            </a:pPr>
            <a:endParaRPr lang="en-IE" dirty="0"/>
          </a:p>
        </p:txBody>
      </p:sp>
      <p:pic>
        <p:nvPicPr>
          <p:cNvPr id="5" name="Picture 4">
            <a:extLst>
              <a:ext uri="{FF2B5EF4-FFF2-40B4-BE49-F238E27FC236}">
                <a16:creationId xmlns:a16="http://schemas.microsoft.com/office/drawing/2014/main" id="{B479E112-3C0B-1483-378B-BE9915E5215A}"/>
              </a:ext>
            </a:extLst>
          </p:cNvPr>
          <p:cNvPicPr>
            <a:picLocks noChangeAspect="1"/>
          </p:cNvPicPr>
          <p:nvPr/>
        </p:nvPicPr>
        <p:blipFill>
          <a:blip r:embed="rId3"/>
          <a:stretch>
            <a:fillRect/>
          </a:stretch>
        </p:blipFill>
        <p:spPr>
          <a:xfrm>
            <a:off x="8227750" y="1021695"/>
            <a:ext cx="3671513" cy="5194658"/>
          </a:xfrm>
          <a:prstGeom prst="rect">
            <a:avLst/>
          </a:prstGeom>
        </p:spPr>
      </p:pic>
    </p:spTree>
    <p:extLst>
      <p:ext uri="{BB962C8B-B14F-4D97-AF65-F5344CB8AC3E}">
        <p14:creationId xmlns:p14="http://schemas.microsoft.com/office/powerpoint/2010/main" val="1291203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F44AB"/>
        </a:solidFill>
        <a:effectLst/>
      </p:bgPr>
    </p:bg>
    <p:spTree>
      <p:nvGrpSpPr>
        <p:cNvPr id="1" name="">
          <a:extLst>
            <a:ext uri="{FF2B5EF4-FFF2-40B4-BE49-F238E27FC236}">
              <a16:creationId xmlns:a16="http://schemas.microsoft.com/office/drawing/2014/main" id="{56D3B1B9-DF67-E5E5-BD81-58AE83F703E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15CB4B0-DD66-D6CC-3490-102D953A0C13}"/>
              </a:ext>
            </a:extLst>
          </p:cNvPr>
          <p:cNvPicPr>
            <a:picLocks noChangeAspect="1"/>
          </p:cNvPicPr>
          <p:nvPr/>
        </p:nvPicPr>
        <p:blipFill>
          <a:blip r:embed="rId2">
            <a:biLevel thresh="25000"/>
          </a:blip>
          <a:stretch>
            <a:fillRect/>
          </a:stretch>
        </p:blipFill>
        <p:spPr>
          <a:xfrm>
            <a:off x="8227750" y="179982"/>
            <a:ext cx="3840425" cy="343893"/>
          </a:xfrm>
          <a:prstGeom prst="rect">
            <a:avLst/>
          </a:prstGeom>
        </p:spPr>
      </p:pic>
      <p:pic>
        <p:nvPicPr>
          <p:cNvPr id="9" name="Picture 8">
            <a:extLst>
              <a:ext uri="{FF2B5EF4-FFF2-40B4-BE49-F238E27FC236}">
                <a16:creationId xmlns:a16="http://schemas.microsoft.com/office/drawing/2014/main" id="{03FAB25A-2636-396F-DEC2-D9035C3448DD}"/>
              </a:ext>
            </a:extLst>
          </p:cNvPr>
          <p:cNvPicPr>
            <a:picLocks noChangeAspect="1"/>
          </p:cNvPicPr>
          <p:nvPr/>
        </p:nvPicPr>
        <p:blipFill>
          <a:blip r:embed="rId3"/>
          <a:stretch>
            <a:fillRect/>
          </a:stretch>
        </p:blipFill>
        <p:spPr>
          <a:xfrm>
            <a:off x="447040" y="179982"/>
            <a:ext cx="5201920" cy="6589805"/>
          </a:xfrm>
          <a:prstGeom prst="rect">
            <a:avLst/>
          </a:prstGeom>
        </p:spPr>
      </p:pic>
      <p:sp>
        <p:nvSpPr>
          <p:cNvPr id="10" name="TextBox 9">
            <a:extLst>
              <a:ext uri="{FF2B5EF4-FFF2-40B4-BE49-F238E27FC236}">
                <a16:creationId xmlns:a16="http://schemas.microsoft.com/office/drawing/2014/main" id="{35CC5B29-CAE2-C7CE-6EEF-5BC5DABE6983}"/>
              </a:ext>
            </a:extLst>
          </p:cNvPr>
          <p:cNvSpPr txBox="1"/>
          <p:nvPr/>
        </p:nvSpPr>
        <p:spPr>
          <a:xfrm>
            <a:off x="6675120" y="1280160"/>
            <a:ext cx="4643120" cy="4801314"/>
          </a:xfrm>
          <a:prstGeom prst="rect">
            <a:avLst/>
          </a:prstGeom>
          <a:noFill/>
        </p:spPr>
        <p:txBody>
          <a:bodyPr wrap="square" rtlCol="0">
            <a:spAutoFit/>
          </a:bodyPr>
          <a:lstStyle/>
          <a:p>
            <a:r>
              <a:rPr lang="en-IE" sz="2400" b="1" dirty="0">
                <a:solidFill>
                  <a:schemeClr val="accent2"/>
                </a:solidFill>
              </a:rPr>
              <a:t>8 National Strategic Outcomes</a:t>
            </a:r>
          </a:p>
          <a:p>
            <a:endParaRPr lang="en-IE" sz="2400" dirty="0">
              <a:solidFill>
                <a:schemeClr val="bg1"/>
              </a:solidFill>
            </a:endParaRPr>
          </a:p>
          <a:p>
            <a:r>
              <a:rPr lang="en-IE" sz="2400" dirty="0">
                <a:solidFill>
                  <a:schemeClr val="bg1"/>
                </a:solidFill>
              </a:rPr>
              <a:t>Compact Growth, descriptive:</a:t>
            </a:r>
          </a:p>
          <a:p>
            <a:endParaRPr lang="en-IE" dirty="0"/>
          </a:p>
          <a:p>
            <a:r>
              <a:rPr lang="en-GB" sz="2400" i="1" dirty="0">
                <a:solidFill>
                  <a:schemeClr val="bg1"/>
                </a:solidFill>
              </a:rPr>
              <a:t>‘…All our urban settlements contain many potential development areas, centrally located and frequently publicly owned…Activating these strategic areas and achieving effective density and consolidation, rather than more sprawl of urban development, is a top priority’</a:t>
            </a:r>
            <a:endParaRPr lang="en-IE" sz="2400" i="1" dirty="0">
              <a:solidFill>
                <a:schemeClr val="bg1"/>
              </a:solidFill>
            </a:endParaRPr>
          </a:p>
        </p:txBody>
      </p:sp>
    </p:spTree>
    <p:extLst>
      <p:ext uri="{BB962C8B-B14F-4D97-AF65-F5344CB8AC3E}">
        <p14:creationId xmlns:p14="http://schemas.microsoft.com/office/powerpoint/2010/main" val="231553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E43A8"/>
        </a:solidFill>
        <a:effectLst/>
      </p:bgPr>
    </p:bg>
    <p:spTree>
      <p:nvGrpSpPr>
        <p:cNvPr id="1" name="">
          <a:extLst>
            <a:ext uri="{FF2B5EF4-FFF2-40B4-BE49-F238E27FC236}">
              <a16:creationId xmlns:a16="http://schemas.microsoft.com/office/drawing/2014/main" id="{D3711BAA-E64D-50EC-92DB-C9C69F1660D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67B21CB-EC86-DEC3-0FC3-7CE4DFA71E55}"/>
              </a:ext>
            </a:extLst>
          </p:cNvPr>
          <p:cNvSpPr>
            <a:spLocks noGrp="1"/>
          </p:cNvSpPr>
          <p:nvPr>
            <p:ph type="subTitle" idx="1"/>
          </p:nvPr>
        </p:nvSpPr>
        <p:spPr>
          <a:xfrm>
            <a:off x="1336227" y="351928"/>
            <a:ext cx="5867213" cy="535853"/>
          </a:xfrm>
        </p:spPr>
        <p:txBody>
          <a:bodyPr>
            <a:normAutofit fontScale="92500"/>
          </a:bodyPr>
          <a:lstStyle/>
          <a:p>
            <a:r>
              <a:rPr lang="en-IE" sz="2800" b="1" dirty="0">
                <a:solidFill>
                  <a:schemeClr val="accent2"/>
                </a:solidFill>
                <a:latin typeface="+mj-lt"/>
              </a:rPr>
              <a:t>Ministerial Letter to CEs, 16</a:t>
            </a:r>
            <a:r>
              <a:rPr lang="en-IE" sz="2800" b="1" baseline="30000" dirty="0">
                <a:solidFill>
                  <a:schemeClr val="accent2"/>
                </a:solidFill>
                <a:latin typeface="+mj-lt"/>
              </a:rPr>
              <a:t>th</a:t>
            </a:r>
            <a:r>
              <a:rPr lang="en-IE" sz="2800" b="1" dirty="0">
                <a:solidFill>
                  <a:schemeClr val="accent2"/>
                </a:solidFill>
                <a:latin typeface="+mj-lt"/>
              </a:rPr>
              <a:t> May 2025</a:t>
            </a:r>
          </a:p>
        </p:txBody>
      </p:sp>
      <p:pic>
        <p:nvPicPr>
          <p:cNvPr id="2" name="Picture 1">
            <a:extLst>
              <a:ext uri="{FF2B5EF4-FFF2-40B4-BE49-F238E27FC236}">
                <a16:creationId xmlns:a16="http://schemas.microsoft.com/office/drawing/2014/main" id="{33C986B1-C6C1-81BE-544B-AD7255885B5F}"/>
              </a:ext>
            </a:extLst>
          </p:cNvPr>
          <p:cNvPicPr>
            <a:picLocks noChangeAspect="1"/>
          </p:cNvPicPr>
          <p:nvPr/>
        </p:nvPicPr>
        <p:blipFill>
          <a:blip r:embed="rId2">
            <a:biLevel thresh="25000"/>
          </a:blip>
          <a:stretch>
            <a:fillRect/>
          </a:stretch>
        </p:blipFill>
        <p:spPr>
          <a:xfrm>
            <a:off x="8227750" y="179982"/>
            <a:ext cx="3840425" cy="343893"/>
          </a:xfrm>
          <a:prstGeom prst="rect">
            <a:avLst/>
          </a:prstGeom>
        </p:spPr>
      </p:pic>
      <p:sp>
        <p:nvSpPr>
          <p:cNvPr id="4" name="TextBox 3">
            <a:extLst>
              <a:ext uri="{FF2B5EF4-FFF2-40B4-BE49-F238E27FC236}">
                <a16:creationId xmlns:a16="http://schemas.microsoft.com/office/drawing/2014/main" id="{3315EFDD-176C-723D-43AF-7AC31CF7E32C}"/>
              </a:ext>
            </a:extLst>
          </p:cNvPr>
          <p:cNvSpPr txBox="1"/>
          <p:nvPr/>
        </p:nvSpPr>
        <p:spPr>
          <a:xfrm>
            <a:off x="513266" y="1059728"/>
            <a:ext cx="11475533" cy="590931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IE" sz="2400" dirty="0">
                <a:solidFill>
                  <a:schemeClr val="bg1"/>
                </a:solidFill>
              </a:rPr>
              <a:t>Need to urgently accelerate housing delivery</a:t>
            </a:r>
          </a:p>
          <a:p>
            <a:pPr marL="342900" indent="-342900">
              <a:lnSpc>
                <a:spcPct val="150000"/>
              </a:lnSpc>
              <a:buFont typeface="Wingdings" panose="05000000000000000000" pitchFamily="2" charset="2"/>
              <a:buChar char="Ø"/>
            </a:pPr>
            <a:r>
              <a:rPr lang="en-IE" sz="2400" dirty="0">
                <a:solidFill>
                  <a:schemeClr val="bg1"/>
                </a:solidFill>
              </a:rPr>
              <a:t>County Development Plans to be reviewed to align with revised NPF</a:t>
            </a:r>
          </a:p>
          <a:p>
            <a:pPr marL="342900" indent="-342900">
              <a:lnSpc>
                <a:spcPct val="150000"/>
              </a:lnSpc>
              <a:buFont typeface="Wingdings" panose="05000000000000000000" pitchFamily="2" charset="2"/>
              <a:buChar char="Ø"/>
            </a:pPr>
            <a:r>
              <a:rPr lang="en-IE" sz="2400" dirty="0">
                <a:solidFill>
                  <a:schemeClr val="bg1"/>
                </a:solidFill>
              </a:rPr>
              <a:t>Most suitable locations to take account of where delivery likely to occur and where infrastructure and services are available, or may be readily provided</a:t>
            </a:r>
          </a:p>
          <a:p>
            <a:pPr marL="342900" indent="-342900">
              <a:lnSpc>
                <a:spcPct val="150000"/>
              </a:lnSpc>
              <a:buFont typeface="Wingdings" panose="05000000000000000000" pitchFamily="2" charset="2"/>
              <a:buChar char="Ø"/>
            </a:pPr>
            <a:r>
              <a:rPr lang="en-IE" sz="2400" dirty="0">
                <a:solidFill>
                  <a:schemeClr val="bg1"/>
                </a:solidFill>
              </a:rPr>
              <a:t>Further policy direction to issue updating housing growth requirements for each LA</a:t>
            </a:r>
          </a:p>
          <a:p>
            <a:pPr marL="342900" indent="-342900">
              <a:lnSpc>
                <a:spcPct val="150000"/>
              </a:lnSpc>
              <a:buFont typeface="Wingdings" panose="05000000000000000000" pitchFamily="2" charset="2"/>
              <a:buChar char="Ø"/>
            </a:pPr>
            <a:r>
              <a:rPr lang="en-IE" sz="2400" dirty="0">
                <a:solidFill>
                  <a:schemeClr val="bg1"/>
                </a:solidFill>
              </a:rPr>
              <a:t>Minister recognises importance of public participation for transparency in land and zoning matters and the statutory requirements for environmental assessment</a:t>
            </a:r>
          </a:p>
          <a:p>
            <a:pPr marL="342900" indent="-342900">
              <a:lnSpc>
                <a:spcPct val="150000"/>
              </a:lnSpc>
              <a:buFont typeface="Wingdings" panose="05000000000000000000" pitchFamily="2" charset="2"/>
              <a:buChar char="Ø"/>
            </a:pPr>
            <a:r>
              <a:rPr lang="en-IE" sz="2400" dirty="0">
                <a:solidFill>
                  <a:schemeClr val="bg1"/>
                </a:solidFill>
              </a:rPr>
              <a:t>Housing Activation Office will assist with identification and addressing of barriers to delivery of infrastructure through:</a:t>
            </a:r>
          </a:p>
          <a:p>
            <a:pPr marL="742950" lvl="1" indent="-285750">
              <a:lnSpc>
                <a:spcPct val="150000"/>
              </a:lnSpc>
              <a:buFont typeface="Arial" panose="020B0604020202020204" pitchFamily="34" charset="0"/>
              <a:buChar char="•"/>
            </a:pPr>
            <a:r>
              <a:rPr lang="en-IE" sz="2400" dirty="0">
                <a:solidFill>
                  <a:schemeClr val="bg1"/>
                </a:solidFill>
              </a:rPr>
              <a:t>Alignment of funding; Coordination of infrastructure delivery providers</a:t>
            </a:r>
          </a:p>
          <a:p>
            <a:pPr marL="285750" indent="-285750">
              <a:buFont typeface="Arial" panose="020B0604020202020204" pitchFamily="34" charset="0"/>
              <a:buChar char="•"/>
            </a:pPr>
            <a:endParaRPr lang="en-IE" dirty="0"/>
          </a:p>
        </p:txBody>
      </p:sp>
    </p:spTree>
    <p:extLst>
      <p:ext uri="{BB962C8B-B14F-4D97-AF65-F5344CB8AC3E}">
        <p14:creationId xmlns:p14="http://schemas.microsoft.com/office/powerpoint/2010/main" val="2465624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E43A8"/>
        </a:solidFill>
        <a:effectLst/>
      </p:bgPr>
    </p:bg>
    <p:spTree>
      <p:nvGrpSpPr>
        <p:cNvPr id="1" name="">
          <a:extLst>
            <a:ext uri="{FF2B5EF4-FFF2-40B4-BE49-F238E27FC236}">
              <a16:creationId xmlns:a16="http://schemas.microsoft.com/office/drawing/2014/main" id="{B2D00A17-9483-F396-2CD0-2ACE09A035C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80306B4-3178-B62C-3D7D-6A8717A4879C}"/>
              </a:ext>
            </a:extLst>
          </p:cNvPr>
          <p:cNvSpPr>
            <a:spLocks noGrp="1"/>
          </p:cNvSpPr>
          <p:nvPr>
            <p:ph type="subTitle" idx="1"/>
          </p:nvPr>
        </p:nvSpPr>
        <p:spPr>
          <a:xfrm>
            <a:off x="299124" y="523875"/>
            <a:ext cx="7330253" cy="720519"/>
          </a:xfrm>
        </p:spPr>
        <p:txBody>
          <a:bodyPr>
            <a:normAutofit/>
          </a:bodyPr>
          <a:lstStyle/>
          <a:p>
            <a:r>
              <a:rPr lang="en-IE" sz="2800" b="1" dirty="0">
                <a:solidFill>
                  <a:schemeClr val="accent2"/>
                </a:solidFill>
                <a:latin typeface="+mj-lt"/>
              </a:rPr>
              <a:t>Review of Land Capacity</a:t>
            </a:r>
          </a:p>
        </p:txBody>
      </p:sp>
      <p:pic>
        <p:nvPicPr>
          <p:cNvPr id="2" name="Picture 1">
            <a:extLst>
              <a:ext uri="{FF2B5EF4-FFF2-40B4-BE49-F238E27FC236}">
                <a16:creationId xmlns:a16="http://schemas.microsoft.com/office/drawing/2014/main" id="{75806730-6BBA-2C91-41D2-D2D0E8079470}"/>
              </a:ext>
            </a:extLst>
          </p:cNvPr>
          <p:cNvPicPr>
            <a:picLocks noChangeAspect="1"/>
          </p:cNvPicPr>
          <p:nvPr/>
        </p:nvPicPr>
        <p:blipFill>
          <a:blip r:embed="rId2">
            <a:biLevel thresh="25000"/>
          </a:blip>
          <a:stretch>
            <a:fillRect/>
          </a:stretch>
        </p:blipFill>
        <p:spPr>
          <a:xfrm>
            <a:off x="8227750" y="179982"/>
            <a:ext cx="3840425" cy="343893"/>
          </a:xfrm>
          <a:prstGeom prst="rect">
            <a:avLst/>
          </a:prstGeom>
        </p:spPr>
      </p:pic>
      <p:pic>
        <p:nvPicPr>
          <p:cNvPr id="7" name="Picture 6">
            <a:extLst>
              <a:ext uri="{FF2B5EF4-FFF2-40B4-BE49-F238E27FC236}">
                <a16:creationId xmlns:a16="http://schemas.microsoft.com/office/drawing/2014/main" id="{B90256BA-E0B2-E3B6-8AB8-384E1FD10429}"/>
              </a:ext>
            </a:extLst>
          </p:cNvPr>
          <p:cNvPicPr>
            <a:picLocks noChangeAspect="1"/>
          </p:cNvPicPr>
          <p:nvPr/>
        </p:nvPicPr>
        <p:blipFill>
          <a:blip r:embed="rId3"/>
          <a:stretch>
            <a:fillRect/>
          </a:stretch>
        </p:blipFill>
        <p:spPr>
          <a:xfrm>
            <a:off x="9339187" y="1500180"/>
            <a:ext cx="2638353" cy="3781470"/>
          </a:xfrm>
          <a:prstGeom prst="rect">
            <a:avLst/>
          </a:prstGeom>
        </p:spPr>
      </p:pic>
      <p:sp>
        <p:nvSpPr>
          <p:cNvPr id="8" name="TextBox 7">
            <a:extLst>
              <a:ext uri="{FF2B5EF4-FFF2-40B4-BE49-F238E27FC236}">
                <a16:creationId xmlns:a16="http://schemas.microsoft.com/office/drawing/2014/main" id="{14B705A7-6180-D60A-13E8-07A8FE133184}"/>
              </a:ext>
            </a:extLst>
          </p:cNvPr>
          <p:cNvSpPr txBox="1"/>
          <p:nvPr/>
        </p:nvSpPr>
        <p:spPr>
          <a:xfrm>
            <a:off x="371026" y="1225689"/>
            <a:ext cx="8244653" cy="4893647"/>
          </a:xfrm>
          <a:prstGeom prst="rect">
            <a:avLst/>
          </a:prstGeom>
          <a:noFill/>
        </p:spPr>
        <p:txBody>
          <a:bodyPr wrap="square" rtlCol="0">
            <a:spAutoFit/>
          </a:bodyPr>
          <a:lstStyle/>
          <a:p>
            <a:pPr marL="285750" indent="-285750">
              <a:buFont typeface="Wingdings" panose="05000000000000000000" pitchFamily="2" charset="2"/>
              <a:buChar char="Ø"/>
            </a:pPr>
            <a:r>
              <a:rPr lang="en-IE" sz="2400" dirty="0">
                <a:solidFill>
                  <a:schemeClr val="bg1"/>
                </a:solidFill>
              </a:rPr>
              <a:t>990 hectares identified in adopted core strategy with capacity for 42,500 units </a:t>
            </a:r>
          </a:p>
          <a:p>
            <a:pPr marL="285750" indent="-285750">
              <a:buFont typeface="Wingdings" panose="05000000000000000000" pitchFamily="2" charset="2"/>
              <a:buChar char="Ø"/>
            </a:pPr>
            <a:r>
              <a:rPr lang="en-IE" sz="2400" dirty="0">
                <a:solidFill>
                  <a:schemeClr val="bg1"/>
                </a:solidFill>
              </a:rPr>
              <a:t>Excluding longer term lands, 428 ha were identified to meet the current CDP targets up to 2028 of 15,576 units</a:t>
            </a:r>
          </a:p>
          <a:p>
            <a:pPr marL="285750" indent="-285750">
              <a:buFont typeface="Wingdings" panose="05000000000000000000" pitchFamily="2" charset="2"/>
              <a:buChar char="Ø"/>
            </a:pPr>
            <a:r>
              <a:rPr lang="en-IE" sz="2400" dirty="0">
                <a:solidFill>
                  <a:schemeClr val="bg1"/>
                </a:solidFill>
              </a:rPr>
              <a:t>Approaching half way through the plan period and 46% of this target has been delivered (up to Q1 2025) </a:t>
            </a:r>
            <a:r>
              <a:rPr lang="en-IE" sz="2400" dirty="0">
                <a:solidFill>
                  <a:schemeClr val="bg1"/>
                </a:solidFill>
                <a:hlinkClick r:id="rId4">
                  <a:extLst>
                    <a:ext uri="{A12FA001-AC4F-418D-AE19-62706E023703}">
                      <ahyp:hlinkClr xmlns:ahyp="http://schemas.microsoft.com/office/drawing/2018/hyperlinkcolor" val="tx"/>
                    </a:ext>
                  </a:extLst>
                </a:hlinkClick>
              </a:rPr>
              <a:t>Housing Supply Monitor</a:t>
            </a:r>
            <a:endParaRPr lang="en-IE" sz="2400" dirty="0">
              <a:solidFill>
                <a:schemeClr val="bg1"/>
              </a:solidFill>
            </a:endParaRPr>
          </a:p>
          <a:p>
            <a:pPr marL="285750" indent="-285750">
              <a:buFont typeface="Wingdings" panose="05000000000000000000" pitchFamily="2" charset="2"/>
              <a:buChar char="Ø"/>
            </a:pPr>
            <a:r>
              <a:rPr lang="en-IE" sz="2400" dirty="0">
                <a:solidFill>
                  <a:schemeClr val="bg1"/>
                </a:solidFill>
              </a:rPr>
              <a:t>Planning Dept reviewing capacity of all zoned undeveloped lands taking account of new policy on density</a:t>
            </a:r>
          </a:p>
          <a:p>
            <a:pPr marL="285750" indent="-285750">
              <a:buFont typeface="Wingdings" panose="05000000000000000000" pitchFamily="2" charset="2"/>
              <a:buChar char="Ø"/>
            </a:pPr>
            <a:r>
              <a:rPr lang="en-IE" sz="2400" dirty="0">
                <a:solidFill>
                  <a:schemeClr val="bg1"/>
                </a:solidFill>
              </a:rPr>
              <a:t>Will then consider whether further zoning is needed</a:t>
            </a:r>
          </a:p>
          <a:p>
            <a:pPr marL="285750" indent="-285750">
              <a:buFont typeface="Wingdings" panose="05000000000000000000" pitchFamily="2" charset="2"/>
              <a:buChar char="Ø"/>
            </a:pPr>
            <a:r>
              <a:rPr lang="en-IE" sz="2400" dirty="0">
                <a:solidFill>
                  <a:schemeClr val="bg1"/>
                </a:solidFill>
              </a:rPr>
              <a:t>If need identified, an assessment based on deliverability, infrastructure capacity and sustainable planning criteria</a:t>
            </a:r>
          </a:p>
          <a:p>
            <a:pPr marL="285750" indent="-285750">
              <a:buFont typeface="Wingdings" panose="05000000000000000000" pitchFamily="2" charset="2"/>
              <a:buChar char="Ø"/>
            </a:pPr>
            <a:r>
              <a:rPr lang="en-IE" sz="2400" dirty="0">
                <a:solidFill>
                  <a:schemeClr val="bg1"/>
                </a:solidFill>
              </a:rPr>
              <a:t>Liaison with infrastructure providers</a:t>
            </a:r>
          </a:p>
        </p:txBody>
      </p:sp>
    </p:spTree>
    <p:extLst>
      <p:ext uri="{BB962C8B-B14F-4D97-AF65-F5344CB8AC3E}">
        <p14:creationId xmlns:p14="http://schemas.microsoft.com/office/powerpoint/2010/main" val="2844617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E43A8"/>
        </a:solidFill>
        <a:effectLst/>
      </p:bgPr>
    </p:bg>
    <p:spTree>
      <p:nvGrpSpPr>
        <p:cNvPr id="1" name="">
          <a:extLst>
            <a:ext uri="{FF2B5EF4-FFF2-40B4-BE49-F238E27FC236}">
              <a16:creationId xmlns:a16="http://schemas.microsoft.com/office/drawing/2014/main" id="{24F95788-72B3-D142-B65E-CC40221071A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F41245C-65F1-3125-215B-D58FAD6B7F9F}"/>
              </a:ext>
            </a:extLst>
          </p:cNvPr>
          <p:cNvSpPr>
            <a:spLocks noGrp="1"/>
          </p:cNvSpPr>
          <p:nvPr>
            <p:ph type="subTitle" idx="1"/>
          </p:nvPr>
        </p:nvSpPr>
        <p:spPr>
          <a:xfrm>
            <a:off x="299124" y="523875"/>
            <a:ext cx="7330253" cy="720519"/>
          </a:xfrm>
        </p:spPr>
        <p:txBody>
          <a:bodyPr>
            <a:normAutofit/>
          </a:bodyPr>
          <a:lstStyle/>
          <a:p>
            <a:r>
              <a:rPr lang="en-IE" sz="2800" b="1" dirty="0">
                <a:solidFill>
                  <a:schemeClr val="accent2"/>
                </a:solidFill>
                <a:latin typeface="+mj-lt"/>
              </a:rPr>
              <a:t>Revised NPF Population Targets</a:t>
            </a:r>
          </a:p>
        </p:txBody>
      </p:sp>
      <p:pic>
        <p:nvPicPr>
          <p:cNvPr id="2" name="Picture 1">
            <a:extLst>
              <a:ext uri="{FF2B5EF4-FFF2-40B4-BE49-F238E27FC236}">
                <a16:creationId xmlns:a16="http://schemas.microsoft.com/office/drawing/2014/main" id="{A30958B6-00A1-9D94-1E02-236ECDDF5ACA}"/>
              </a:ext>
            </a:extLst>
          </p:cNvPr>
          <p:cNvPicPr>
            <a:picLocks noChangeAspect="1"/>
          </p:cNvPicPr>
          <p:nvPr/>
        </p:nvPicPr>
        <p:blipFill>
          <a:blip r:embed="rId2">
            <a:biLevel thresh="25000"/>
          </a:blip>
          <a:stretch>
            <a:fillRect/>
          </a:stretch>
        </p:blipFill>
        <p:spPr>
          <a:xfrm>
            <a:off x="8227750" y="179982"/>
            <a:ext cx="3840425" cy="343893"/>
          </a:xfrm>
          <a:prstGeom prst="rect">
            <a:avLst/>
          </a:prstGeom>
        </p:spPr>
      </p:pic>
      <p:pic>
        <p:nvPicPr>
          <p:cNvPr id="13" name="Picture 12">
            <a:extLst>
              <a:ext uri="{FF2B5EF4-FFF2-40B4-BE49-F238E27FC236}">
                <a16:creationId xmlns:a16="http://schemas.microsoft.com/office/drawing/2014/main" id="{4FF0324D-7D19-32AB-54BD-8D66645DCEC0}"/>
              </a:ext>
            </a:extLst>
          </p:cNvPr>
          <p:cNvPicPr>
            <a:picLocks noChangeAspect="1"/>
          </p:cNvPicPr>
          <p:nvPr/>
        </p:nvPicPr>
        <p:blipFill>
          <a:blip r:embed="rId3"/>
          <a:stretch>
            <a:fillRect/>
          </a:stretch>
        </p:blipFill>
        <p:spPr>
          <a:xfrm>
            <a:off x="1452880" y="1156575"/>
            <a:ext cx="6847840" cy="5409218"/>
          </a:xfrm>
          <a:prstGeom prst="rect">
            <a:avLst/>
          </a:prstGeom>
        </p:spPr>
      </p:pic>
      <p:sp>
        <p:nvSpPr>
          <p:cNvPr id="14" name="TextBox 13">
            <a:extLst>
              <a:ext uri="{FF2B5EF4-FFF2-40B4-BE49-F238E27FC236}">
                <a16:creationId xmlns:a16="http://schemas.microsoft.com/office/drawing/2014/main" id="{4057A2CB-DDA7-046F-84B1-69E0B539CF53}"/>
              </a:ext>
            </a:extLst>
          </p:cNvPr>
          <p:cNvSpPr txBox="1"/>
          <p:nvPr/>
        </p:nvSpPr>
        <p:spPr>
          <a:xfrm>
            <a:off x="8890000" y="1244394"/>
            <a:ext cx="2895600" cy="3693319"/>
          </a:xfrm>
          <a:prstGeom prst="rect">
            <a:avLst/>
          </a:prstGeom>
          <a:noFill/>
        </p:spPr>
        <p:txBody>
          <a:bodyPr wrap="square" rtlCol="0">
            <a:spAutoFit/>
          </a:bodyPr>
          <a:lstStyle/>
          <a:p>
            <a:r>
              <a:rPr lang="en-IE" dirty="0">
                <a:solidFill>
                  <a:schemeClr val="bg1"/>
                </a:solidFill>
              </a:rPr>
              <a:t>Population projected to grow to 6.1 million by 2040</a:t>
            </a:r>
          </a:p>
          <a:p>
            <a:endParaRPr lang="en-IE" dirty="0">
              <a:solidFill>
                <a:schemeClr val="bg1"/>
              </a:solidFill>
            </a:endParaRPr>
          </a:p>
          <a:p>
            <a:r>
              <a:rPr lang="en-IE" dirty="0">
                <a:solidFill>
                  <a:schemeClr val="bg1"/>
                </a:solidFill>
              </a:rPr>
              <a:t>950,000 additional people 2022 to 2040</a:t>
            </a:r>
          </a:p>
          <a:p>
            <a:endParaRPr lang="en-IE" dirty="0">
              <a:solidFill>
                <a:schemeClr val="bg1"/>
              </a:solidFill>
            </a:endParaRPr>
          </a:p>
          <a:p>
            <a:r>
              <a:rPr lang="en-IE" dirty="0">
                <a:solidFill>
                  <a:schemeClr val="bg1"/>
                </a:solidFill>
              </a:rPr>
              <a:t>EMRA additional 470,000</a:t>
            </a:r>
          </a:p>
          <a:p>
            <a:endParaRPr lang="en-IE" dirty="0">
              <a:solidFill>
                <a:schemeClr val="bg1"/>
              </a:solidFill>
            </a:endParaRPr>
          </a:p>
          <a:p>
            <a:r>
              <a:rPr lang="en-IE" dirty="0">
                <a:solidFill>
                  <a:schemeClr val="bg1"/>
                </a:solidFill>
              </a:rPr>
              <a:t>Dublin City &amp; Suburbs target growth – 296,000 (2022-2040)</a:t>
            </a:r>
          </a:p>
          <a:p>
            <a:endParaRPr lang="en-IE" dirty="0">
              <a:solidFill>
                <a:schemeClr val="bg1"/>
              </a:solidFill>
            </a:endParaRPr>
          </a:p>
          <a:p>
            <a:r>
              <a:rPr lang="en-IE" dirty="0">
                <a:solidFill>
                  <a:schemeClr val="bg1"/>
                </a:solidFill>
              </a:rPr>
              <a:t>Targets for each LA awaited</a:t>
            </a:r>
          </a:p>
        </p:txBody>
      </p:sp>
    </p:spTree>
    <p:extLst>
      <p:ext uri="{BB962C8B-B14F-4D97-AF65-F5344CB8AC3E}">
        <p14:creationId xmlns:p14="http://schemas.microsoft.com/office/powerpoint/2010/main" val="898479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906</TotalTime>
  <Words>371</Words>
  <Application>Microsoft Office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Display</vt:lpstr>
      <vt:lpstr>Arial</vt:lpstr>
      <vt:lpstr>SDCC</vt:lpstr>
      <vt:lpstr>Wingdings</vt:lpstr>
      <vt:lpstr>Office Theme</vt:lpstr>
      <vt:lpstr>Revised National Planning Framework - Update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 Duignan</dc:creator>
  <cp:lastModifiedBy>Hazel Craigie</cp:lastModifiedBy>
  <cp:revision>8</cp:revision>
  <dcterms:created xsi:type="dcterms:W3CDTF">2025-05-13T09:55:00Z</dcterms:created>
  <dcterms:modified xsi:type="dcterms:W3CDTF">2025-05-23T15:32:39Z</dcterms:modified>
</cp:coreProperties>
</file>