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F9C"/>
    <a:srgbClr val="3E43A8"/>
    <a:srgbClr val="3F44AB"/>
    <a:srgbClr val="7AD750"/>
    <a:srgbClr val="8AD6F7"/>
    <a:srgbClr val="F26A5A"/>
    <a:srgbClr val="7DA6D7"/>
    <a:srgbClr val="363A92"/>
    <a:srgbClr val="E5F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1B9B-79A3-8112-193E-739395F46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60FE0-C9A1-5A3F-8F3B-E1B66CD21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D9130-2140-FE0B-C971-4D9F8D4D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EA884-08C6-554A-24EE-EAE28E4B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9AD79-E3CA-503A-FD21-CF7D9747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298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1E4B-CD1B-13A5-892F-E35A2DA6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089D7-19A2-F002-FC84-6D7BA060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DE5ED-CA24-9936-648B-8C378E78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3FF0-EB60-B84C-B3DF-43911E9B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4502D-1388-BE31-92E8-10C54448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35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81C834-CEC9-F9F9-66FB-0DF03DF47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BEDEC-76A9-71A7-DE5B-40903F4A1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5606B-2AE2-2C3F-7589-E8E0A48B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230E-77DA-4590-28DE-8867B3BE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A79C-5028-062F-DF2A-2756D98A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797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15EF-BCA5-EEA6-762B-AE5E58AE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41724-ABDC-546B-9CA3-391F61F3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C2808-5423-2548-BBE8-EF75EF51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3570-728C-E7E0-E431-414E37E1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C6AF9-8684-B569-9BF4-1F320115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258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9FAE-A8CF-1513-67FC-5F5E38E0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BB4F2-2024-3AB6-29F5-8CBEC278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3E32-26DA-2BC7-338F-255883E1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0B882-A8FB-51CD-B77E-8D143A77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ACB17-E30C-0BD3-8090-6F6EE34A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1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A505-803B-6CA7-F917-E26E48E7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7028-2C89-7989-88E1-AFB92C5A1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BD888-E5AD-D538-9291-EF76E29D7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36133-7949-D500-78AD-54ACED54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3A5D7-B977-A6EE-8790-13EFBE29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7D84-205E-4222-EC87-2452944B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26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CF4C-468B-64A4-938B-E3BC9C11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C004E-A5D3-4F08-3DF3-954F3A07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3F02A-B0F6-A087-3624-F340E6C9A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929D6-DB51-51AD-692C-567B45EEE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018FF-DED7-07F2-3A40-2B94BD9FB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C28D10-D9A5-B09C-2B95-90A12892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F1C39-6763-137A-ABC4-1844CFBB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AF433-74A5-DB94-F00A-B949310B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90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240C-10EA-0BD9-C719-C4877434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8AE03-7A91-136B-1F80-E8DB29A0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14E33-F56A-7EDA-9083-DDAC213A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52EDD-0D02-2A15-1AA7-E3C82138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97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BD273-B583-7F37-7430-0F677B4E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46307-438C-2366-CB22-859D6089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AEBAD-33E5-D747-770F-100BBBA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617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B1EF-55A1-6BBB-4A15-D9C95984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8BC3A-9E4E-D9D6-9040-75AA9A2B9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A1347-F8F0-8650-3A91-860446EB5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DC138-AF53-0CBE-20FF-F4A331CC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B78B1-E4E1-999D-96D6-5ABD0772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4AE42-FFD4-7055-704C-A533E0EA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60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FF88-EAAF-B7CD-5DCB-06B6A5F1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19A91-9239-6E8C-F1E7-C789FA7C5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64B5F-0B1B-5B63-6733-0AE2DAB99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423D1-A1DB-191D-F6E3-BC792483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29C69-7ACF-6732-77E2-3DFD9BDA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38062-CFC3-FB69-BA40-8642FFAF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A4DE-CD9F-5B1A-423C-DBAA03E3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41FC8-8CCB-2776-AA9B-9136F4649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2E8DE-5C0D-7A2B-A175-C15568927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398A2-DAFF-4D37-8B9E-FA5CB6F16E74}" type="datetimeFigureOut">
              <a:rPr lang="en-IE" smtClean="0"/>
              <a:t>22/05/2025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DB26A-95B1-6015-1727-0F845BFE5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779E0-5F50-73AD-93ED-2170F0614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30249-1C44-4C49-BBCD-EAA2049A2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770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cc.ie/en/plans/clondalkin-la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6A5A"/>
            </a:gs>
            <a:gs pos="70000">
              <a:srgbClr val="363A9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0F9BF-AB22-8F49-7583-B63D405A1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9186-944D-A792-0482-76437D00B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000" b="1" dirty="0">
                <a:solidFill>
                  <a:schemeClr val="bg1"/>
                </a:solidFill>
                <a:latin typeface="SDCC"/>
              </a:rPr>
              <a:t>Clondalkin Local Planning Framework (Local Area Plan) Update</a:t>
            </a:r>
            <a:br>
              <a:rPr lang="en-IE" sz="4000" dirty="0">
                <a:solidFill>
                  <a:schemeClr val="bg1"/>
                </a:solidFill>
                <a:latin typeface="SDCC"/>
              </a:rPr>
            </a:br>
            <a:endParaRPr lang="en-IE" sz="4000" dirty="0">
              <a:solidFill>
                <a:schemeClr val="bg1"/>
              </a:solidFill>
              <a:latin typeface="SDC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4BF29-E5E5-68FC-025F-079926094A4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227750" y="179982"/>
            <a:ext cx="3840425" cy="343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81F814-E1AA-7E64-4F88-5B874B82258F}"/>
              </a:ext>
            </a:extLst>
          </p:cNvPr>
          <p:cNvSpPr txBox="1"/>
          <p:nvPr/>
        </p:nvSpPr>
        <p:spPr>
          <a:xfrm>
            <a:off x="3457575" y="6308686"/>
            <a:ext cx="873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LUPT SPC 29</a:t>
            </a:r>
            <a:r>
              <a:rPr lang="en-IE" baseline="30000" dirty="0"/>
              <a:t>th</a:t>
            </a:r>
            <a:r>
              <a:rPr lang="en-IE" dirty="0"/>
              <a:t> May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ED8B3-B107-A531-0EA2-46AE601036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7" y="6057899"/>
            <a:ext cx="1811358" cy="6635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</p:pic>
      <p:pic>
        <p:nvPicPr>
          <p:cNvPr id="5" name="Content Placeholder 5" descr="A white building with trees in front&#10;&#10;Description automatically generated with low confidence">
            <a:extLst>
              <a:ext uri="{FF2B5EF4-FFF2-40B4-BE49-F238E27FC236}">
                <a16:creationId xmlns:a16="http://schemas.microsoft.com/office/drawing/2014/main" id="{2E63B656-F471-E47A-F932-FD9B3786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20029" b="-1"/>
          <a:stretch/>
        </p:blipFill>
        <p:spPr>
          <a:xfrm>
            <a:off x="7749451" y="2428875"/>
            <a:ext cx="4442549" cy="442912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272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A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BAFF8-3549-35B9-B2F2-8D54F4AD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2078321-DCAE-819A-8AB4-46762D696436}"/>
              </a:ext>
            </a:extLst>
          </p:cNvPr>
          <p:cNvSpPr/>
          <p:nvPr/>
        </p:nvSpPr>
        <p:spPr>
          <a:xfrm>
            <a:off x="1164705" y="2235708"/>
            <a:ext cx="2587752" cy="2386584"/>
          </a:xfrm>
          <a:prstGeom prst="flowChartAlternateProcess">
            <a:avLst/>
          </a:prstGeom>
          <a:noFill/>
          <a:ln w="38100">
            <a:solidFill>
              <a:srgbClr val="7AD7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IE" dirty="0">
                <a:latin typeface="SDCC"/>
              </a:rPr>
              <a:t>Implications of new Planning Act	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506D600-AE3D-6ED9-01A8-5DB0B978875E}"/>
              </a:ext>
            </a:extLst>
          </p:cNvPr>
          <p:cNvSpPr/>
          <p:nvPr/>
        </p:nvSpPr>
        <p:spPr>
          <a:xfrm>
            <a:off x="4802124" y="2235708"/>
            <a:ext cx="2587752" cy="2386584"/>
          </a:xfrm>
          <a:prstGeom prst="flowChartAlternateProcess">
            <a:avLst/>
          </a:prstGeom>
          <a:noFill/>
          <a:ln w="38100">
            <a:solidFill>
              <a:srgbClr val="8AD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SDCC"/>
              </a:rPr>
              <a:t>- Work to date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BAB6D8C-7A84-8556-15D8-246E51624FE8}"/>
              </a:ext>
            </a:extLst>
          </p:cNvPr>
          <p:cNvSpPr/>
          <p:nvPr/>
        </p:nvSpPr>
        <p:spPr>
          <a:xfrm>
            <a:off x="8439543" y="2235708"/>
            <a:ext cx="2587752" cy="2386584"/>
          </a:xfrm>
          <a:prstGeom prst="flowChartAlternateProcess">
            <a:avLst/>
          </a:prstGeom>
          <a:noFill/>
          <a:ln w="38100">
            <a:solidFill>
              <a:srgbClr val="7DA6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SDCC"/>
              </a:rPr>
              <a:t>- Timelines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04EB4-0F91-3995-9931-5498592C92C4}"/>
              </a:ext>
            </a:extLst>
          </p:cNvPr>
          <p:cNvSpPr txBox="1"/>
          <p:nvPr/>
        </p:nvSpPr>
        <p:spPr>
          <a:xfrm>
            <a:off x="1164705" y="715530"/>
            <a:ext cx="354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  <a:latin typeface="SDCC"/>
              </a:rPr>
              <a:t>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09FDB-A75E-30E6-24C4-21DACA45630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227750" y="179982"/>
            <a:ext cx="3840425" cy="3438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BCEC85-AF4A-F991-A86C-D00907DDEE59}"/>
              </a:ext>
            </a:extLst>
          </p:cNvPr>
          <p:cNvCxnSpPr/>
          <p:nvPr/>
        </p:nvCxnSpPr>
        <p:spPr>
          <a:xfrm>
            <a:off x="976312" y="5467350"/>
            <a:ext cx="10239375" cy="0"/>
          </a:xfrm>
          <a:prstGeom prst="line">
            <a:avLst/>
          </a:prstGeom>
          <a:ln>
            <a:solidFill>
              <a:srgbClr val="F26A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9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26A5A"/>
            </a:gs>
            <a:gs pos="63000">
              <a:srgbClr val="3A3F9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ADD76F-48B6-0796-8CC8-D8BA3000D89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227750" y="179982"/>
            <a:ext cx="3840425" cy="343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92AC7F-44CF-72CB-834F-1BAA50034004}"/>
              </a:ext>
            </a:extLst>
          </p:cNvPr>
          <p:cNvSpPr txBox="1"/>
          <p:nvPr/>
        </p:nvSpPr>
        <p:spPr>
          <a:xfrm>
            <a:off x="828675" y="127287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Implications – Planning and Development Act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179D0-5432-C17F-32BD-8F2F402FE199}"/>
              </a:ext>
            </a:extLst>
          </p:cNvPr>
          <p:cNvSpPr txBox="1"/>
          <p:nvPr/>
        </p:nvSpPr>
        <p:spPr>
          <a:xfrm>
            <a:off x="828675" y="2133600"/>
            <a:ext cx="8201025" cy="22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Govt timelines for commencement of Plans section of Act indicate Q2 2025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Local Area Plan no longer an option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Will be brought forward as a Variation to the CDP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Will be described as ‘Clondalkin Local Planning Framework’</a:t>
            </a:r>
          </a:p>
        </p:txBody>
      </p:sp>
    </p:spTree>
    <p:extLst>
      <p:ext uri="{BB962C8B-B14F-4D97-AF65-F5344CB8AC3E}">
        <p14:creationId xmlns:p14="http://schemas.microsoft.com/office/powerpoint/2010/main" val="12912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4A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3B1B9-DF67-E5E5-BD81-58AE83F70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56508E-7378-14B4-1059-E6A598725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" y="655711"/>
            <a:ext cx="5572125" cy="535853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bg1"/>
                </a:solidFill>
                <a:latin typeface="+mj-lt"/>
              </a:rPr>
              <a:t>Work to Date and Ongoing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CB4B0-DD66-D6CC-3490-102D953A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227750" y="179982"/>
            <a:ext cx="3840425" cy="343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65DCB-6578-66EF-4E93-41656B6A6574}"/>
              </a:ext>
            </a:extLst>
          </p:cNvPr>
          <p:cNvSpPr txBox="1"/>
          <p:nvPr/>
        </p:nvSpPr>
        <p:spPr>
          <a:xfrm>
            <a:off x="933450" y="1191564"/>
            <a:ext cx="9944100" cy="500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Pre draft consultation over, 3 separate processes undertaken in addition to conservation walk abouts, reports from each available online </a:t>
            </a:r>
            <a:r>
              <a:rPr lang="en-IE" dirty="0">
                <a:hlinkClick r:id="rId3"/>
              </a:rPr>
              <a:t>Clondalkin LAP – SDCC</a:t>
            </a:r>
            <a:endParaRPr lang="en-I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 Conservation Plan being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ACA Appraisals for the three ACAs in progress, these will form a template for other ACA appraisals in the county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Draft Local Transport Plan being reviewed, reflects feedback from public consultations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Work of urban design consultants received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GI study undertaken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Currently reviewing all of the different elements of work in preparation of the Draft Local Planning Framework (the Variation)</a:t>
            </a:r>
          </a:p>
        </p:txBody>
      </p:sp>
    </p:spTree>
    <p:extLst>
      <p:ext uri="{BB962C8B-B14F-4D97-AF65-F5344CB8AC3E}">
        <p14:creationId xmlns:p14="http://schemas.microsoft.com/office/powerpoint/2010/main" val="231553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3A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711BAA-E64D-50EC-92DB-C9C69F16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7B21CB-EC86-DEC3-0FC3-7CE4DFA71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67" y="749549"/>
            <a:ext cx="4852559" cy="535853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bg1"/>
                </a:solidFill>
                <a:latin typeface="+mj-lt"/>
              </a:rPr>
              <a:t>Timelines and Next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986B1-C6C1-81BE-544B-AD725588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227750" y="179982"/>
            <a:ext cx="3840425" cy="343893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B0C103C7-B322-59EA-4BEB-FCC8B24A2425}"/>
              </a:ext>
            </a:extLst>
          </p:cNvPr>
          <p:cNvSpPr/>
          <p:nvPr/>
        </p:nvSpPr>
        <p:spPr>
          <a:xfrm flipV="1">
            <a:off x="473274" y="2656640"/>
            <a:ext cx="11319193" cy="25411"/>
          </a:xfrm>
          <a:prstGeom prst="line">
            <a:avLst/>
          </a:prstGeom>
          <a:ln w="19050" cap="rnd">
            <a:solidFill>
              <a:srgbClr val="F26A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dirty="0">
              <a:solidFill>
                <a:srgbClr val="7C240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F289FD-CED1-9E2B-FCA1-40418D0FE8C3}"/>
              </a:ext>
            </a:extLst>
          </p:cNvPr>
          <p:cNvGrpSpPr/>
          <p:nvPr/>
        </p:nvGrpSpPr>
        <p:grpSpPr>
          <a:xfrm>
            <a:off x="473274" y="2520127"/>
            <a:ext cx="323850" cy="323850"/>
            <a:chOff x="0" y="0"/>
            <a:chExt cx="6350000" cy="6350000"/>
          </a:xfrm>
          <a:solidFill>
            <a:srgbClr val="F26A5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543C60D-8583-30D2-3568-9262C3D81FE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rgbClr val="F26A5A"/>
              </a:solidFill>
            </a:ln>
          </p:spPr>
          <p:txBody>
            <a:bodyPr/>
            <a:lstStyle/>
            <a:p>
              <a:endParaRPr lang="en-IE" dirty="0">
                <a:solidFill>
                  <a:srgbClr val="7C240B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5BC2A4-8937-CFF4-80EF-8F3CBACB156E}"/>
              </a:ext>
            </a:extLst>
          </p:cNvPr>
          <p:cNvGrpSpPr/>
          <p:nvPr/>
        </p:nvGrpSpPr>
        <p:grpSpPr>
          <a:xfrm>
            <a:off x="4204859" y="2520127"/>
            <a:ext cx="323850" cy="323850"/>
            <a:chOff x="0" y="0"/>
            <a:chExt cx="6350000" cy="6350000"/>
          </a:xfrm>
          <a:solidFill>
            <a:srgbClr val="F26A5A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EE27149-99EC-35EB-6099-E274F0FEADC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rgbClr val="F26A5A"/>
              </a:solidFill>
            </a:ln>
          </p:spPr>
          <p:txBody>
            <a:bodyPr/>
            <a:lstStyle/>
            <a:p>
              <a:endParaRPr lang="en-IE" dirty="0">
                <a:solidFill>
                  <a:srgbClr val="7C240B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D34270-9E7C-1C23-F083-3F5A04063299}"/>
              </a:ext>
            </a:extLst>
          </p:cNvPr>
          <p:cNvGrpSpPr/>
          <p:nvPr/>
        </p:nvGrpSpPr>
        <p:grpSpPr>
          <a:xfrm>
            <a:off x="7612594" y="2497078"/>
            <a:ext cx="323850" cy="323850"/>
            <a:chOff x="-24142706" y="-12877882"/>
            <a:chExt cx="6350000" cy="6350000"/>
          </a:xfrm>
          <a:solidFill>
            <a:srgbClr val="F26A5A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359D4D6-A98A-2513-966E-46ABCC77703D}"/>
                </a:ext>
              </a:extLst>
            </p:cNvPr>
            <p:cNvSpPr/>
            <p:nvPr/>
          </p:nvSpPr>
          <p:spPr>
            <a:xfrm>
              <a:off x="-24142706" y="-12877882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rgbClr val="F26A5A"/>
              </a:solidFill>
            </a:ln>
          </p:spPr>
          <p:txBody>
            <a:bodyPr/>
            <a:lstStyle/>
            <a:p>
              <a:endParaRPr lang="en-IE" dirty="0">
                <a:solidFill>
                  <a:srgbClr val="7C240B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3BB66C-9437-26C4-85BA-743E3A11413E}"/>
              </a:ext>
            </a:extLst>
          </p:cNvPr>
          <p:cNvGrpSpPr/>
          <p:nvPr/>
        </p:nvGrpSpPr>
        <p:grpSpPr>
          <a:xfrm>
            <a:off x="10742795" y="2520127"/>
            <a:ext cx="323850" cy="323850"/>
            <a:chOff x="0" y="0"/>
            <a:chExt cx="6350000" cy="6350000"/>
          </a:xfrm>
          <a:solidFill>
            <a:srgbClr val="F26A5A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C38471F-5D6D-0D16-8BAD-440C5E8D354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rgbClr val="F26A5A"/>
              </a:solidFill>
            </a:ln>
          </p:spPr>
          <p:txBody>
            <a:bodyPr/>
            <a:lstStyle/>
            <a:p>
              <a:endParaRPr lang="en-IE" dirty="0">
                <a:solidFill>
                  <a:srgbClr val="7C240B"/>
                </a:solidFill>
              </a:endParaRPr>
            </a:p>
          </p:txBody>
        </p:sp>
      </p:grp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E1E088BD-85B6-2349-145C-2C99DD447950}"/>
              </a:ext>
            </a:extLst>
          </p:cNvPr>
          <p:cNvSpPr/>
          <p:nvPr/>
        </p:nvSpPr>
        <p:spPr>
          <a:xfrm>
            <a:off x="229410" y="3331212"/>
            <a:ext cx="1711845" cy="1888617"/>
          </a:xfrm>
          <a:prstGeom prst="flowChartAlternateProcess">
            <a:avLst/>
          </a:prstGeom>
          <a:noFill/>
          <a:ln w="38100">
            <a:solidFill>
              <a:srgbClr val="F26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460386-93D9-C8F9-33EB-D2FDDC24049A}"/>
              </a:ext>
            </a:extLst>
          </p:cNvPr>
          <p:cNvSpPr txBox="1"/>
          <p:nvPr/>
        </p:nvSpPr>
        <p:spPr>
          <a:xfrm>
            <a:off x="399533" y="3626149"/>
            <a:ext cx="131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Briefing for ACM members in June 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09E49096-D80B-06CD-9F34-75E8EB873780}"/>
              </a:ext>
            </a:extLst>
          </p:cNvPr>
          <p:cNvSpPr/>
          <p:nvPr/>
        </p:nvSpPr>
        <p:spPr>
          <a:xfrm>
            <a:off x="3585914" y="3331212"/>
            <a:ext cx="1711845" cy="1888617"/>
          </a:xfrm>
          <a:prstGeom prst="flowChartAlternateProcess">
            <a:avLst/>
          </a:prstGeom>
          <a:noFill/>
          <a:ln w="38100">
            <a:solidFill>
              <a:srgbClr val="F26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82ED2D4B-7695-7304-1E4E-A2339B836EE8}"/>
              </a:ext>
            </a:extLst>
          </p:cNvPr>
          <p:cNvSpPr/>
          <p:nvPr/>
        </p:nvSpPr>
        <p:spPr>
          <a:xfrm>
            <a:off x="6968596" y="3331212"/>
            <a:ext cx="1711845" cy="1888617"/>
          </a:xfrm>
          <a:prstGeom prst="flowChartAlternateProcess">
            <a:avLst/>
          </a:prstGeom>
          <a:noFill/>
          <a:ln w="38100">
            <a:solidFill>
              <a:srgbClr val="F26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E088B921-BEFB-9395-0020-D0865C47CF3B}"/>
              </a:ext>
            </a:extLst>
          </p:cNvPr>
          <p:cNvSpPr/>
          <p:nvPr/>
        </p:nvSpPr>
        <p:spPr>
          <a:xfrm>
            <a:off x="10080622" y="3314492"/>
            <a:ext cx="1711845" cy="1888617"/>
          </a:xfrm>
          <a:prstGeom prst="flowChartAlternateProcess">
            <a:avLst/>
          </a:prstGeom>
          <a:noFill/>
          <a:ln w="38100">
            <a:solidFill>
              <a:srgbClr val="F26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1CA50-C339-0ACD-ED84-80D6A2267226}"/>
              </a:ext>
            </a:extLst>
          </p:cNvPr>
          <p:cNvSpPr txBox="1"/>
          <p:nvPr/>
        </p:nvSpPr>
        <p:spPr>
          <a:xfrm>
            <a:off x="3736986" y="3465503"/>
            <a:ext cx="140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Variation to go on display August to late September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3C63B-3D10-CCCC-B11B-625161976905}"/>
              </a:ext>
            </a:extLst>
          </p:cNvPr>
          <p:cNvSpPr txBox="1"/>
          <p:nvPr/>
        </p:nvSpPr>
        <p:spPr>
          <a:xfrm>
            <a:off x="7142954" y="3633992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CE Report to Councillors in October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BA166B-AD71-E5BF-9F5D-011578A35079}"/>
              </a:ext>
            </a:extLst>
          </p:cNvPr>
          <p:cNvSpPr txBox="1"/>
          <p:nvPr/>
        </p:nvSpPr>
        <p:spPr>
          <a:xfrm>
            <a:off x="10116876" y="3348665"/>
            <a:ext cx="1638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Consideration of the Variation at December Council Meeting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204798-2D5F-6E1F-97C2-054777A90977}"/>
              </a:ext>
            </a:extLst>
          </p:cNvPr>
          <p:cNvSpPr txBox="1"/>
          <p:nvPr/>
        </p:nvSpPr>
        <p:spPr>
          <a:xfrm>
            <a:off x="395586" y="2091844"/>
            <a:ext cx="8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June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94D219-FEF7-A011-F853-9496CEBE5952}"/>
              </a:ext>
            </a:extLst>
          </p:cNvPr>
          <p:cNvSpPr txBox="1"/>
          <p:nvPr/>
        </p:nvSpPr>
        <p:spPr>
          <a:xfrm>
            <a:off x="3942267" y="2147394"/>
            <a:ext cx="96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August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23892B-EA8D-0EED-C52D-DCA08264574D}"/>
              </a:ext>
            </a:extLst>
          </p:cNvPr>
          <p:cNvSpPr txBox="1"/>
          <p:nvPr/>
        </p:nvSpPr>
        <p:spPr>
          <a:xfrm>
            <a:off x="7283377" y="2147394"/>
            <a:ext cx="110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October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D06F2-BDCA-802B-A512-D2DB01986B82}"/>
              </a:ext>
            </a:extLst>
          </p:cNvPr>
          <p:cNvSpPr txBox="1"/>
          <p:nvPr/>
        </p:nvSpPr>
        <p:spPr>
          <a:xfrm>
            <a:off x="10317111" y="2147394"/>
            <a:ext cx="129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December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1C39E-859C-B1F0-ED5F-B9A0A84E7FDF}"/>
              </a:ext>
            </a:extLst>
          </p:cNvPr>
          <p:cNvSpPr txBox="1"/>
          <p:nvPr/>
        </p:nvSpPr>
        <p:spPr>
          <a:xfrm>
            <a:off x="5395941" y="1720420"/>
            <a:ext cx="212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46562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211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SDCC</vt:lpstr>
      <vt:lpstr>Office Theme</vt:lpstr>
      <vt:lpstr>Clondalkin Local Planning Framework (Local Area Plan) Update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Duignan</dc:creator>
  <cp:lastModifiedBy>Hazel Craigie</cp:lastModifiedBy>
  <cp:revision>7</cp:revision>
  <dcterms:created xsi:type="dcterms:W3CDTF">2025-05-13T09:55:00Z</dcterms:created>
  <dcterms:modified xsi:type="dcterms:W3CDTF">2025-05-22T09:41:42Z</dcterms:modified>
</cp:coreProperties>
</file>