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37" r:id="rId1"/>
  </p:sldMasterIdLst>
  <p:notesMasterIdLst>
    <p:notesMasterId r:id="rId16"/>
  </p:notesMasterIdLst>
  <p:sldIdLst>
    <p:sldId id="256" r:id="rId2"/>
    <p:sldId id="257" r:id="rId3"/>
    <p:sldId id="309" r:id="rId4"/>
    <p:sldId id="318" r:id="rId5"/>
    <p:sldId id="327" r:id="rId6"/>
    <p:sldId id="321" r:id="rId7"/>
    <p:sldId id="342" r:id="rId8"/>
    <p:sldId id="338" r:id="rId9"/>
    <p:sldId id="334" r:id="rId10"/>
    <p:sldId id="337" r:id="rId11"/>
    <p:sldId id="341" r:id="rId12"/>
    <p:sldId id="340" r:id="rId13"/>
    <p:sldId id="317" r:id="rId14"/>
    <p:sldId id="324" r:id="rId15"/>
  </p:sldIdLst>
  <p:sldSz cx="12192000" cy="6858000"/>
  <p:notesSz cx="6808788" cy="9940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66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91" y="43"/>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rlaith Maguire" userId="2221554e-1e89-4e4c-9311-f5aab7f6403d" providerId="ADAL" clId="{99985BBE-D986-40CA-A2B6-EB8B54DD911D}"/>
    <pc:docChg chg="modSld">
      <pc:chgData name="Orlaith Maguire" userId="2221554e-1e89-4e4c-9311-f5aab7f6403d" providerId="ADAL" clId="{99985BBE-D986-40CA-A2B6-EB8B54DD911D}" dt="2025-05-20T11:16:23.345" v="2" actId="20577"/>
      <pc:docMkLst>
        <pc:docMk/>
      </pc:docMkLst>
      <pc:sldChg chg="modSp mod">
        <pc:chgData name="Orlaith Maguire" userId="2221554e-1e89-4e4c-9311-f5aab7f6403d" providerId="ADAL" clId="{99985BBE-D986-40CA-A2B6-EB8B54DD911D}" dt="2025-05-20T11:16:23.345" v="2" actId="20577"/>
        <pc:sldMkLst>
          <pc:docMk/>
          <pc:sldMk cId="3529191193" sldId="337"/>
        </pc:sldMkLst>
        <pc:spChg chg="mod">
          <ac:chgData name="Orlaith Maguire" userId="2221554e-1e89-4e4c-9311-f5aab7f6403d" providerId="ADAL" clId="{99985BBE-D986-40CA-A2B6-EB8B54DD911D}" dt="2025-05-20T11:16:23.345" v="2" actId="20577"/>
          <ac:spMkLst>
            <pc:docMk/>
            <pc:sldMk cId="3529191193" sldId="337"/>
            <ac:spMk id="5" creationId="{F7E8D92B-96E3-4955-1277-3ED5DAD602F4}"/>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02B77B-8A4F-4338-B8CC-FD81B9550B43}"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97D17F91-4AC7-4F9A-B651-92A79D594428}">
      <dgm:prSet/>
      <dgm:spPr/>
      <dgm:t>
        <a:bodyPr/>
        <a:lstStyle/>
        <a:p>
          <a:r>
            <a:rPr lang="en-IE"/>
            <a:t>E-scooters are now seen as a New &amp; Novel mode of transport</a:t>
          </a:r>
          <a:endParaRPr lang="en-US"/>
        </a:p>
      </dgm:t>
    </dgm:pt>
    <dgm:pt modelId="{C92F7013-8CF5-4379-ADBB-9D7313B7B8AA}" type="parTrans" cxnId="{6A64DDF3-9D5E-4811-8C98-6455443E4627}">
      <dgm:prSet/>
      <dgm:spPr/>
      <dgm:t>
        <a:bodyPr/>
        <a:lstStyle/>
        <a:p>
          <a:endParaRPr lang="en-US"/>
        </a:p>
      </dgm:t>
    </dgm:pt>
    <dgm:pt modelId="{8C52995C-9C1F-4C82-A9A2-71339912F767}" type="sibTrans" cxnId="{6A64DDF3-9D5E-4811-8C98-6455443E4627}">
      <dgm:prSet/>
      <dgm:spPr/>
      <dgm:t>
        <a:bodyPr/>
        <a:lstStyle/>
        <a:p>
          <a:endParaRPr lang="en-US"/>
        </a:p>
      </dgm:t>
    </dgm:pt>
    <dgm:pt modelId="{0DD58DDC-2838-4B2A-AE85-2432D99961A1}">
      <dgm:prSet/>
      <dgm:spPr/>
      <dgm:t>
        <a:bodyPr/>
        <a:lstStyle/>
        <a:p>
          <a:r>
            <a:rPr lang="en-IE" dirty="0"/>
            <a:t>It is vital that Owners and E-Scooter Users are aware of the legal requirements  to ensure  the safe use of this mode of transport on public roadways</a:t>
          </a:r>
          <a:endParaRPr lang="en-US" dirty="0"/>
        </a:p>
      </dgm:t>
    </dgm:pt>
    <dgm:pt modelId="{7A47F751-CA69-46A9-B9AF-AAA7B96261EC}" type="parTrans" cxnId="{E13BA9DF-68A8-4A15-AC1F-4A962DE39B88}">
      <dgm:prSet/>
      <dgm:spPr/>
      <dgm:t>
        <a:bodyPr/>
        <a:lstStyle/>
        <a:p>
          <a:endParaRPr lang="en-US"/>
        </a:p>
      </dgm:t>
    </dgm:pt>
    <dgm:pt modelId="{BBBB452A-7D5A-44D9-A2FF-70AA7F9CC79C}" type="sibTrans" cxnId="{E13BA9DF-68A8-4A15-AC1F-4A962DE39B88}">
      <dgm:prSet/>
      <dgm:spPr/>
      <dgm:t>
        <a:bodyPr/>
        <a:lstStyle/>
        <a:p>
          <a:endParaRPr lang="en-US"/>
        </a:p>
      </dgm:t>
    </dgm:pt>
    <dgm:pt modelId="{99CA7E7E-426D-4C89-97CA-34B105AD3276}">
      <dgm:prSet/>
      <dgm:spPr/>
      <dgm:t>
        <a:bodyPr/>
        <a:lstStyle/>
        <a:p>
          <a:r>
            <a:rPr lang="en-IE" dirty="0"/>
            <a:t>By launching our awareness campaign it afforded South Dublin County Council the opportunity to inform other Road users of the presence of Vulnerable Road Users and to provide for adequate distances of at least </a:t>
          </a:r>
          <a:r>
            <a:rPr lang="en-IE" b="1" dirty="0"/>
            <a:t>1 metre clearance </a:t>
          </a:r>
          <a:r>
            <a:rPr lang="en-IE" dirty="0"/>
            <a:t>when overtaking an e-scooter user in speed zones that are 50 km/h or under and at least </a:t>
          </a:r>
          <a:r>
            <a:rPr lang="en-IE" b="1" dirty="0"/>
            <a:t>1.5 metres </a:t>
          </a:r>
          <a:r>
            <a:rPr lang="en-IE" dirty="0"/>
            <a:t>in speed zones over 50 km/h and to remind Drivers that E-Scooter Users fall into the ‘Vulnerable Road User ‘ Category (VRU)</a:t>
          </a:r>
          <a:endParaRPr lang="en-US" dirty="0"/>
        </a:p>
      </dgm:t>
    </dgm:pt>
    <dgm:pt modelId="{C0DABCE8-338B-4ED0-88EC-4AB45CD5D385}" type="parTrans" cxnId="{D9DE3E1B-712F-48B3-A05C-05DBE3D982C3}">
      <dgm:prSet/>
      <dgm:spPr/>
      <dgm:t>
        <a:bodyPr/>
        <a:lstStyle/>
        <a:p>
          <a:endParaRPr lang="en-US"/>
        </a:p>
      </dgm:t>
    </dgm:pt>
    <dgm:pt modelId="{67630629-76B0-4274-8796-6925BA2F6BBF}" type="sibTrans" cxnId="{D9DE3E1B-712F-48B3-A05C-05DBE3D982C3}">
      <dgm:prSet/>
      <dgm:spPr/>
      <dgm:t>
        <a:bodyPr/>
        <a:lstStyle/>
        <a:p>
          <a:endParaRPr lang="en-US"/>
        </a:p>
      </dgm:t>
    </dgm:pt>
    <dgm:pt modelId="{697AE7F8-6550-4BF3-B213-453E1B5D5022}">
      <dgm:prSet/>
      <dgm:spPr/>
      <dgm:t>
        <a:bodyPr/>
        <a:lstStyle/>
        <a:p>
          <a:r>
            <a:rPr lang="en-IE"/>
            <a:t>It also allowed us to highlight the Rules of the Road for E-Scooter Users and failure to follow these could lead  to </a:t>
          </a:r>
          <a:r>
            <a:rPr lang="en-IE" b="1"/>
            <a:t>a Fixed charge notice or fine</a:t>
          </a:r>
          <a:endParaRPr lang="en-US"/>
        </a:p>
      </dgm:t>
    </dgm:pt>
    <dgm:pt modelId="{A94854E9-3AC4-46EA-9A0A-4E3CAD3DCEDE}" type="parTrans" cxnId="{02D89CAE-139D-4611-8EEA-D47EDC89562B}">
      <dgm:prSet/>
      <dgm:spPr/>
      <dgm:t>
        <a:bodyPr/>
        <a:lstStyle/>
        <a:p>
          <a:endParaRPr lang="en-US"/>
        </a:p>
      </dgm:t>
    </dgm:pt>
    <dgm:pt modelId="{F3D8CBAF-3D49-4F94-A3B4-6E47239601A3}" type="sibTrans" cxnId="{02D89CAE-139D-4611-8EEA-D47EDC89562B}">
      <dgm:prSet/>
      <dgm:spPr/>
      <dgm:t>
        <a:bodyPr/>
        <a:lstStyle/>
        <a:p>
          <a:endParaRPr lang="en-US"/>
        </a:p>
      </dgm:t>
    </dgm:pt>
    <dgm:pt modelId="{8237FDAC-5E00-47BD-A0D4-1A6627E39081}" type="pres">
      <dgm:prSet presAssocID="{0702B77B-8A4F-4338-B8CC-FD81B9550B43}" presName="vert0" presStyleCnt="0">
        <dgm:presLayoutVars>
          <dgm:dir/>
          <dgm:animOne val="branch"/>
          <dgm:animLvl val="lvl"/>
        </dgm:presLayoutVars>
      </dgm:prSet>
      <dgm:spPr/>
    </dgm:pt>
    <dgm:pt modelId="{CD5B27DB-2A73-4D8E-B83A-5A1CAE4BE78E}" type="pres">
      <dgm:prSet presAssocID="{97D17F91-4AC7-4F9A-B651-92A79D594428}" presName="thickLine" presStyleLbl="alignNode1" presStyleIdx="0" presStyleCnt="4"/>
      <dgm:spPr/>
    </dgm:pt>
    <dgm:pt modelId="{D7488637-62F2-44B1-A988-3ABFFC28433F}" type="pres">
      <dgm:prSet presAssocID="{97D17F91-4AC7-4F9A-B651-92A79D594428}" presName="horz1" presStyleCnt="0"/>
      <dgm:spPr/>
    </dgm:pt>
    <dgm:pt modelId="{072F58C6-C382-41D7-87A8-099D56BDBCEE}" type="pres">
      <dgm:prSet presAssocID="{97D17F91-4AC7-4F9A-B651-92A79D594428}" presName="tx1" presStyleLbl="revTx" presStyleIdx="0" presStyleCnt="4"/>
      <dgm:spPr/>
    </dgm:pt>
    <dgm:pt modelId="{462B1417-4369-4602-97D5-582A811476A0}" type="pres">
      <dgm:prSet presAssocID="{97D17F91-4AC7-4F9A-B651-92A79D594428}" presName="vert1" presStyleCnt="0"/>
      <dgm:spPr/>
    </dgm:pt>
    <dgm:pt modelId="{2F854DE1-4257-4FA8-A44D-DBDBCB3E73B3}" type="pres">
      <dgm:prSet presAssocID="{0DD58DDC-2838-4B2A-AE85-2432D99961A1}" presName="thickLine" presStyleLbl="alignNode1" presStyleIdx="1" presStyleCnt="4"/>
      <dgm:spPr/>
    </dgm:pt>
    <dgm:pt modelId="{D1CAD61E-C5E9-4C9A-BFD2-B16F1888CE98}" type="pres">
      <dgm:prSet presAssocID="{0DD58DDC-2838-4B2A-AE85-2432D99961A1}" presName="horz1" presStyleCnt="0"/>
      <dgm:spPr/>
    </dgm:pt>
    <dgm:pt modelId="{05872DD9-92C9-450A-98A2-7D80B6F56B3E}" type="pres">
      <dgm:prSet presAssocID="{0DD58DDC-2838-4B2A-AE85-2432D99961A1}" presName="tx1" presStyleLbl="revTx" presStyleIdx="1" presStyleCnt="4" custScaleY="127923"/>
      <dgm:spPr/>
    </dgm:pt>
    <dgm:pt modelId="{528DE127-2A48-4E6E-8DB1-DB044D4D9ED1}" type="pres">
      <dgm:prSet presAssocID="{0DD58DDC-2838-4B2A-AE85-2432D99961A1}" presName="vert1" presStyleCnt="0"/>
      <dgm:spPr/>
    </dgm:pt>
    <dgm:pt modelId="{FA3F7BD5-0786-45C9-9DC3-E2DDABE35792}" type="pres">
      <dgm:prSet presAssocID="{99CA7E7E-426D-4C89-97CA-34B105AD3276}" presName="thickLine" presStyleLbl="alignNode1" presStyleIdx="2" presStyleCnt="4"/>
      <dgm:spPr/>
    </dgm:pt>
    <dgm:pt modelId="{E119B911-E8D2-4F11-8524-929C801AA05B}" type="pres">
      <dgm:prSet presAssocID="{99CA7E7E-426D-4C89-97CA-34B105AD3276}" presName="horz1" presStyleCnt="0"/>
      <dgm:spPr/>
    </dgm:pt>
    <dgm:pt modelId="{7D6F54EB-F9D1-4B89-A4B7-B46B42429CC6}" type="pres">
      <dgm:prSet presAssocID="{99CA7E7E-426D-4C89-97CA-34B105AD3276}" presName="tx1" presStyleLbl="revTx" presStyleIdx="2" presStyleCnt="4" custScaleY="167637"/>
      <dgm:spPr/>
    </dgm:pt>
    <dgm:pt modelId="{E2A24DE4-8E99-49DD-87F3-1303B5ECDF35}" type="pres">
      <dgm:prSet presAssocID="{99CA7E7E-426D-4C89-97CA-34B105AD3276}" presName="vert1" presStyleCnt="0"/>
      <dgm:spPr/>
    </dgm:pt>
    <dgm:pt modelId="{801CFB88-EFFB-4CDC-9A81-1B807EEBB9A7}" type="pres">
      <dgm:prSet presAssocID="{697AE7F8-6550-4BF3-B213-453E1B5D5022}" presName="thickLine" presStyleLbl="alignNode1" presStyleIdx="3" presStyleCnt="4"/>
      <dgm:spPr/>
    </dgm:pt>
    <dgm:pt modelId="{BED89DF7-6729-4BEB-B594-25649D292D60}" type="pres">
      <dgm:prSet presAssocID="{697AE7F8-6550-4BF3-B213-453E1B5D5022}" presName="horz1" presStyleCnt="0"/>
      <dgm:spPr/>
    </dgm:pt>
    <dgm:pt modelId="{C85E58C9-0E5A-4B35-B104-0765E2B0F20F}" type="pres">
      <dgm:prSet presAssocID="{697AE7F8-6550-4BF3-B213-453E1B5D5022}" presName="tx1" presStyleLbl="revTx" presStyleIdx="3" presStyleCnt="4"/>
      <dgm:spPr/>
    </dgm:pt>
    <dgm:pt modelId="{479A6690-6FBA-45D1-9519-B4E44F9FD22F}" type="pres">
      <dgm:prSet presAssocID="{697AE7F8-6550-4BF3-B213-453E1B5D5022}" presName="vert1" presStyleCnt="0"/>
      <dgm:spPr/>
    </dgm:pt>
  </dgm:ptLst>
  <dgm:cxnLst>
    <dgm:cxn modelId="{6C174C19-6E13-42C9-92FA-4DB7EB28E2CD}" type="presOf" srcId="{0702B77B-8A4F-4338-B8CC-FD81B9550B43}" destId="{8237FDAC-5E00-47BD-A0D4-1A6627E39081}" srcOrd="0" destOrd="0" presId="urn:microsoft.com/office/officeart/2008/layout/LinedList"/>
    <dgm:cxn modelId="{D9DE3E1B-712F-48B3-A05C-05DBE3D982C3}" srcId="{0702B77B-8A4F-4338-B8CC-FD81B9550B43}" destId="{99CA7E7E-426D-4C89-97CA-34B105AD3276}" srcOrd="2" destOrd="0" parTransId="{C0DABCE8-338B-4ED0-88EC-4AB45CD5D385}" sibTransId="{67630629-76B0-4274-8796-6925BA2F6BBF}"/>
    <dgm:cxn modelId="{02D89CAE-139D-4611-8EEA-D47EDC89562B}" srcId="{0702B77B-8A4F-4338-B8CC-FD81B9550B43}" destId="{697AE7F8-6550-4BF3-B213-453E1B5D5022}" srcOrd="3" destOrd="0" parTransId="{A94854E9-3AC4-46EA-9A0A-4E3CAD3DCEDE}" sibTransId="{F3D8CBAF-3D49-4F94-A3B4-6E47239601A3}"/>
    <dgm:cxn modelId="{AF9F89C1-5F8D-4C94-9F7C-18D32D696BFF}" type="presOf" srcId="{97D17F91-4AC7-4F9A-B651-92A79D594428}" destId="{072F58C6-C382-41D7-87A8-099D56BDBCEE}" srcOrd="0" destOrd="0" presId="urn:microsoft.com/office/officeart/2008/layout/LinedList"/>
    <dgm:cxn modelId="{258A30C7-6E5D-4206-BDE1-38CC977C5559}" type="presOf" srcId="{99CA7E7E-426D-4C89-97CA-34B105AD3276}" destId="{7D6F54EB-F9D1-4B89-A4B7-B46B42429CC6}" srcOrd="0" destOrd="0" presId="urn:microsoft.com/office/officeart/2008/layout/LinedList"/>
    <dgm:cxn modelId="{7EF95CD4-66A2-43A3-919B-0102C96F31FF}" type="presOf" srcId="{697AE7F8-6550-4BF3-B213-453E1B5D5022}" destId="{C85E58C9-0E5A-4B35-B104-0765E2B0F20F}" srcOrd="0" destOrd="0" presId="urn:microsoft.com/office/officeart/2008/layout/LinedList"/>
    <dgm:cxn modelId="{173CF3D7-D456-4CA7-97DF-22E4FE9C9023}" type="presOf" srcId="{0DD58DDC-2838-4B2A-AE85-2432D99961A1}" destId="{05872DD9-92C9-450A-98A2-7D80B6F56B3E}" srcOrd="0" destOrd="0" presId="urn:microsoft.com/office/officeart/2008/layout/LinedList"/>
    <dgm:cxn modelId="{E13BA9DF-68A8-4A15-AC1F-4A962DE39B88}" srcId="{0702B77B-8A4F-4338-B8CC-FD81B9550B43}" destId="{0DD58DDC-2838-4B2A-AE85-2432D99961A1}" srcOrd="1" destOrd="0" parTransId="{7A47F751-CA69-46A9-B9AF-AAA7B96261EC}" sibTransId="{BBBB452A-7D5A-44D9-A2FF-70AA7F9CC79C}"/>
    <dgm:cxn modelId="{6A64DDF3-9D5E-4811-8C98-6455443E4627}" srcId="{0702B77B-8A4F-4338-B8CC-FD81B9550B43}" destId="{97D17F91-4AC7-4F9A-B651-92A79D594428}" srcOrd="0" destOrd="0" parTransId="{C92F7013-8CF5-4379-ADBB-9D7313B7B8AA}" sibTransId="{8C52995C-9C1F-4C82-A9A2-71339912F767}"/>
    <dgm:cxn modelId="{5EF6FDF6-3A78-40BC-AA58-B76289F356BC}" type="presParOf" srcId="{8237FDAC-5E00-47BD-A0D4-1A6627E39081}" destId="{CD5B27DB-2A73-4D8E-B83A-5A1CAE4BE78E}" srcOrd="0" destOrd="0" presId="urn:microsoft.com/office/officeart/2008/layout/LinedList"/>
    <dgm:cxn modelId="{3DA8F5F8-536E-485E-AC88-0DDBBF9BE99C}" type="presParOf" srcId="{8237FDAC-5E00-47BD-A0D4-1A6627E39081}" destId="{D7488637-62F2-44B1-A988-3ABFFC28433F}" srcOrd="1" destOrd="0" presId="urn:microsoft.com/office/officeart/2008/layout/LinedList"/>
    <dgm:cxn modelId="{3C891B09-89EB-4956-AF69-871F71204D4D}" type="presParOf" srcId="{D7488637-62F2-44B1-A988-3ABFFC28433F}" destId="{072F58C6-C382-41D7-87A8-099D56BDBCEE}" srcOrd="0" destOrd="0" presId="urn:microsoft.com/office/officeart/2008/layout/LinedList"/>
    <dgm:cxn modelId="{CF907D1E-1914-49CA-8F2D-0A095D228941}" type="presParOf" srcId="{D7488637-62F2-44B1-A988-3ABFFC28433F}" destId="{462B1417-4369-4602-97D5-582A811476A0}" srcOrd="1" destOrd="0" presId="urn:microsoft.com/office/officeart/2008/layout/LinedList"/>
    <dgm:cxn modelId="{3D149069-546C-4F2B-828F-9CB19F0B8449}" type="presParOf" srcId="{8237FDAC-5E00-47BD-A0D4-1A6627E39081}" destId="{2F854DE1-4257-4FA8-A44D-DBDBCB3E73B3}" srcOrd="2" destOrd="0" presId="urn:microsoft.com/office/officeart/2008/layout/LinedList"/>
    <dgm:cxn modelId="{6137F7E5-AFE2-4ABC-A21A-3471827A5366}" type="presParOf" srcId="{8237FDAC-5E00-47BD-A0D4-1A6627E39081}" destId="{D1CAD61E-C5E9-4C9A-BFD2-B16F1888CE98}" srcOrd="3" destOrd="0" presId="urn:microsoft.com/office/officeart/2008/layout/LinedList"/>
    <dgm:cxn modelId="{71844C6C-CBB1-45D9-B520-ED748627523D}" type="presParOf" srcId="{D1CAD61E-C5E9-4C9A-BFD2-B16F1888CE98}" destId="{05872DD9-92C9-450A-98A2-7D80B6F56B3E}" srcOrd="0" destOrd="0" presId="urn:microsoft.com/office/officeart/2008/layout/LinedList"/>
    <dgm:cxn modelId="{D659FB1C-4645-40EC-874D-B9E952DB36A2}" type="presParOf" srcId="{D1CAD61E-C5E9-4C9A-BFD2-B16F1888CE98}" destId="{528DE127-2A48-4E6E-8DB1-DB044D4D9ED1}" srcOrd="1" destOrd="0" presId="urn:microsoft.com/office/officeart/2008/layout/LinedList"/>
    <dgm:cxn modelId="{7D6DC7EC-6463-48EC-9DC2-76923BF937CA}" type="presParOf" srcId="{8237FDAC-5E00-47BD-A0D4-1A6627E39081}" destId="{FA3F7BD5-0786-45C9-9DC3-E2DDABE35792}" srcOrd="4" destOrd="0" presId="urn:microsoft.com/office/officeart/2008/layout/LinedList"/>
    <dgm:cxn modelId="{030BBDC1-D9F7-4C12-B949-7D47D6EAE19F}" type="presParOf" srcId="{8237FDAC-5E00-47BD-A0D4-1A6627E39081}" destId="{E119B911-E8D2-4F11-8524-929C801AA05B}" srcOrd="5" destOrd="0" presId="urn:microsoft.com/office/officeart/2008/layout/LinedList"/>
    <dgm:cxn modelId="{FB5B7F70-6B0E-4DA9-A1DA-E2A93F856474}" type="presParOf" srcId="{E119B911-E8D2-4F11-8524-929C801AA05B}" destId="{7D6F54EB-F9D1-4B89-A4B7-B46B42429CC6}" srcOrd="0" destOrd="0" presId="urn:microsoft.com/office/officeart/2008/layout/LinedList"/>
    <dgm:cxn modelId="{AEB52EC2-8915-4E84-A157-2F897587EDA0}" type="presParOf" srcId="{E119B911-E8D2-4F11-8524-929C801AA05B}" destId="{E2A24DE4-8E99-49DD-87F3-1303B5ECDF35}" srcOrd="1" destOrd="0" presId="urn:microsoft.com/office/officeart/2008/layout/LinedList"/>
    <dgm:cxn modelId="{03173AB5-87F8-42ED-BE02-25036BC53405}" type="presParOf" srcId="{8237FDAC-5E00-47BD-A0D4-1A6627E39081}" destId="{801CFB88-EFFB-4CDC-9A81-1B807EEBB9A7}" srcOrd="6" destOrd="0" presId="urn:microsoft.com/office/officeart/2008/layout/LinedList"/>
    <dgm:cxn modelId="{6BF3968F-2D3E-4F70-9E3C-A11FF26E72DB}" type="presParOf" srcId="{8237FDAC-5E00-47BD-A0D4-1A6627E39081}" destId="{BED89DF7-6729-4BEB-B594-25649D292D60}" srcOrd="7" destOrd="0" presId="urn:microsoft.com/office/officeart/2008/layout/LinedList"/>
    <dgm:cxn modelId="{B27D3BBC-ABA8-441B-9E26-4FB2FC32FB14}" type="presParOf" srcId="{BED89DF7-6729-4BEB-B594-25649D292D60}" destId="{C85E58C9-0E5A-4B35-B104-0765E2B0F20F}" srcOrd="0" destOrd="0" presId="urn:microsoft.com/office/officeart/2008/layout/LinedList"/>
    <dgm:cxn modelId="{A5E291AA-2769-41B2-A894-C93CC719E9FF}" type="presParOf" srcId="{BED89DF7-6729-4BEB-B594-25649D292D60}" destId="{479A6690-6FBA-45D1-9519-B4E44F9FD22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5B27DB-2A73-4D8E-B83A-5A1CAE4BE78E}">
      <dsp:nvSpPr>
        <dsp:cNvPr id="0" name=""/>
        <dsp:cNvSpPr/>
      </dsp:nvSpPr>
      <dsp:spPr>
        <a:xfrm>
          <a:off x="0" y="1844"/>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2F58C6-C382-41D7-87A8-099D56BDBCEE}">
      <dsp:nvSpPr>
        <dsp:cNvPr id="0" name=""/>
        <dsp:cNvSpPr/>
      </dsp:nvSpPr>
      <dsp:spPr>
        <a:xfrm>
          <a:off x="0" y="1844"/>
          <a:ext cx="6797675" cy="11393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IE" sz="1800" kern="1200"/>
            <a:t>E-scooters are now seen as a New &amp; Novel mode of transport</a:t>
          </a:r>
          <a:endParaRPr lang="en-US" sz="1800" kern="1200"/>
        </a:p>
      </dsp:txBody>
      <dsp:txXfrm>
        <a:off x="0" y="1844"/>
        <a:ext cx="6797675" cy="1139362"/>
      </dsp:txXfrm>
    </dsp:sp>
    <dsp:sp modelId="{2F854DE1-4257-4FA8-A44D-DBDBCB3E73B3}">
      <dsp:nvSpPr>
        <dsp:cNvPr id="0" name=""/>
        <dsp:cNvSpPr/>
      </dsp:nvSpPr>
      <dsp:spPr>
        <a:xfrm>
          <a:off x="0" y="1141206"/>
          <a:ext cx="6797675" cy="0"/>
        </a:xfrm>
        <a:prstGeom prst="line">
          <a:avLst/>
        </a:prstGeom>
        <a:solidFill>
          <a:schemeClr val="accent2">
            <a:hueOff val="13013"/>
            <a:satOff val="-8959"/>
            <a:lumOff val="-2288"/>
            <a:alphaOff val="0"/>
          </a:schemeClr>
        </a:solidFill>
        <a:ln w="15875" cap="flat" cmpd="sng" algn="ctr">
          <a:solidFill>
            <a:schemeClr val="accent2">
              <a:hueOff val="13013"/>
              <a:satOff val="-8959"/>
              <a:lumOff val="-228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872DD9-92C9-450A-98A2-7D80B6F56B3E}">
      <dsp:nvSpPr>
        <dsp:cNvPr id="0" name=""/>
        <dsp:cNvSpPr/>
      </dsp:nvSpPr>
      <dsp:spPr>
        <a:xfrm>
          <a:off x="0" y="1141206"/>
          <a:ext cx="6784404" cy="1457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IE" sz="1800" kern="1200" dirty="0"/>
            <a:t>It is vital that Owners and E-Scooter Users are aware of the legal requirements  to ensure  the safe use of this mode of transport on public roadways</a:t>
          </a:r>
          <a:endParaRPr lang="en-US" sz="1800" kern="1200" dirty="0"/>
        </a:p>
      </dsp:txBody>
      <dsp:txXfrm>
        <a:off x="0" y="1141206"/>
        <a:ext cx="6784404" cy="1457506"/>
      </dsp:txXfrm>
    </dsp:sp>
    <dsp:sp modelId="{FA3F7BD5-0786-45C9-9DC3-E2DDABE35792}">
      <dsp:nvSpPr>
        <dsp:cNvPr id="0" name=""/>
        <dsp:cNvSpPr/>
      </dsp:nvSpPr>
      <dsp:spPr>
        <a:xfrm>
          <a:off x="0" y="2598712"/>
          <a:ext cx="6797675" cy="0"/>
        </a:xfrm>
        <a:prstGeom prst="line">
          <a:avLst/>
        </a:prstGeom>
        <a:solidFill>
          <a:schemeClr val="accent2">
            <a:hueOff val="26025"/>
            <a:satOff val="-17917"/>
            <a:lumOff val="-4575"/>
            <a:alphaOff val="0"/>
          </a:schemeClr>
        </a:solidFill>
        <a:ln w="15875" cap="flat" cmpd="sng" algn="ctr">
          <a:solidFill>
            <a:schemeClr val="accent2">
              <a:hueOff val="26025"/>
              <a:satOff val="-17917"/>
              <a:lumOff val="-457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6F54EB-F9D1-4B89-A4B7-B46B42429CC6}">
      <dsp:nvSpPr>
        <dsp:cNvPr id="0" name=""/>
        <dsp:cNvSpPr/>
      </dsp:nvSpPr>
      <dsp:spPr>
        <a:xfrm>
          <a:off x="0" y="2598712"/>
          <a:ext cx="6791036" cy="1909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IE" sz="1800" kern="1200" dirty="0"/>
            <a:t>By launching our awareness campaign it afforded South Dublin County Council the opportunity to inform other Road users of the presence of Vulnerable Road Users and to provide for adequate distances of at least </a:t>
          </a:r>
          <a:r>
            <a:rPr lang="en-IE" sz="1800" b="1" kern="1200" dirty="0"/>
            <a:t>1 metre clearance </a:t>
          </a:r>
          <a:r>
            <a:rPr lang="en-IE" sz="1800" kern="1200" dirty="0"/>
            <a:t>when overtaking an e-scooter user in speed zones that are 50 km/h or under and at least </a:t>
          </a:r>
          <a:r>
            <a:rPr lang="en-IE" sz="1800" b="1" kern="1200" dirty="0"/>
            <a:t>1.5 metres </a:t>
          </a:r>
          <a:r>
            <a:rPr lang="en-IE" sz="1800" kern="1200" dirty="0"/>
            <a:t>in speed zones over 50 km/h and to remind Drivers that E-Scooter Users fall into the ‘Vulnerable Road User ‘ Category (VRU)</a:t>
          </a:r>
          <a:endParaRPr lang="en-US" sz="1800" kern="1200" dirty="0"/>
        </a:p>
      </dsp:txBody>
      <dsp:txXfrm>
        <a:off x="0" y="2598712"/>
        <a:ext cx="6791036" cy="1909992"/>
      </dsp:txXfrm>
    </dsp:sp>
    <dsp:sp modelId="{801CFB88-EFFB-4CDC-9A81-1B807EEBB9A7}">
      <dsp:nvSpPr>
        <dsp:cNvPr id="0" name=""/>
        <dsp:cNvSpPr/>
      </dsp:nvSpPr>
      <dsp:spPr>
        <a:xfrm>
          <a:off x="0" y="4508705"/>
          <a:ext cx="6797675" cy="0"/>
        </a:xfrm>
        <a:prstGeom prst="line">
          <a:avLst/>
        </a:prstGeom>
        <a:solidFill>
          <a:schemeClr val="accent2">
            <a:hueOff val="39038"/>
            <a:satOff val="-26876"/>
            <a:lumOff val="-6863"/>
            <a:alphaOff val="0"/>
          </a:schemeClr>
        </a:solidFill>
        <a:ln w="15875" cap="flat" cmpd="sng" algn="ctr">
          <a:solidFill>
            <a:schemeClr val="accent2">
              <a:hueOff val="39038"/>
              <a:satOff val="-26876"/>
              <a:lumOff val="-686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5E58C9-0E5A-4B35-B104-0765E2B0F20F}">
      <dsp:nvSpPr>
        <dsp:cNvPr id="0" name=""/>
        <dsp:cNvSpPr/>
      </dsp:nvSpPr>
      <dsp:spPr>
        <a:xfrm>
          <a:off x="0" y="4508705"/>
          <a:ext cx="6797675" cy="11393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IE" sz="1800" kern="1200"/>
            <a:t>It also allowed us to highlight the Rules of the Road for E-Scooter Users and failure to follow these could lead  to </a:t>
          </a:r>
          <a:r>
            <a:rPr lang="en-IE" sz="1800" b="1" kern="1200"/>
            <a:t>a Fixed charge notice or fine</a:t>
          </a:r>
          <a:endParaRPr lang="en-US" sz="1800" kern="1200"/>
        </a:p>
      </dsp:txBody>
      <dsp:txXfrm>
        <a:off x="0" y="4508705"/>
        <a:ext cx="6797675" cy="113936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647A5393-EA5A-4CD4-812D-3B61A58351CE}" type="datetimeFigureOut">
              <a:rPr lang="en-IE" smtClean="0"/>
              <a:t>20/05/2025</a:t>
            </a:fld>
            <a:endParaRPr lang="en-IE"/>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94ED94A7-F53F-421F-8F86-885C29CBE80E}" type="slidenum">
              <a:rPr lang="en-IE" smtClean="0"/>
              <a:t>‹#›</a:t>
            </a:fld>
            <a:endParaRPr lang="en-IE"/>
          </a:p>
        </p:txBody>
      </p:sp>
    </p:spTree>
    <p:extLst>
      <p:ext uri="{BB962C8B-B14F-4D97-AF65-F5344CB8AC3E}">
        <p14:creationId xmlns:p14="http://schemas.microsoft.com/office/powerpoint/2010/main" val="1211481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4ED94A7-F53F-421F-8F86-885C29CBE80E}" type="slidenum">
              <a:rPr lang="en-IE" smtClean="0"/>
              <a:t>4</a:t>
            </a:fld>
            <a:endParaRPr lang="en-IE"/>
          </a:p>
        </p:txBody>
      </p:sp>
    </p:spTree>
    <p:extLst>
      <p:ext uri="{BB962C8B-B14F-4D97-AF65-F5344CB8AC3E}">
        <p14:creationId xmlns:p14="http://schemas.microsoft.com/office/powerpoint/2010/main" val="347595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37A2E-6EF1-86C1-228E-6AB6F71A41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036753-ECC2-CB11-5267-9567F1011C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E4C363-CAFC-2B84-966E-B5465D51E515}"/>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E811279F-F29F-CE85-377E-7621670C455B}"/>
              </a:ext>
            </a:extLst>
          </p:cNvPr>
          <p:cNvSpPr>
            <a:spLocks noGrp="1"/>
          </p:cNvSpPr>
          <p:nvPr>
            <p:ph type="sldNum" sz="quarter" idx="5"/>
          </p:nvPr>
        </p:nvSpPr>
        <p:spPr/>
        <p:txBody>
          <a:bodyPr/>
          <a:lstStyle/>
          <a:p>
            <a:fld id="{94ED94A7-F53F-421F-8F86-885C29CBE80E}" type="slidenum">
              <a:rPr lang="en-IE" smtClean="0"/>
              <a:t>5</a:t>
            </a:fld>
            <a:endParaRPr lang="en-IE"/>
          </a:p>
        </p:txBody>
      </p:sp>
    </p:spTree>
    <p:extLst>
      <p:ext uri="{BB962C8B-B14F-4D97-AF65-F5344CB8AC3E}">
        <p14:creationId xmlns:p14="http://schemas.microsoft.com/office/powerpoint/2010/main" val="2734578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C429F229-8A31-4099-933B-4E2B7C0C7316}" type="datetimeFigureOut">
              <a:rPr lang="en-IE" smtClean="0"/>
              <a:t>20/05/2025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1B512116-1830-4EE3-9116-93C322722853}" type="slidenum">
              <a:rPr lang="en-IE" smtClean="0"/>
              <a:t>‹#›</a:t>
            </a:fld>
            <a:endParaRPr lang="en-IE"/>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3040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29F229-8A31-4099-933B-4E2B7C0C7316}" type="datetimeFigureOut">
              <a:rPr lang="en-IE" smtClean="0"/>
              <a:t>20/05/2025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1B512116-1830-4EE3-9116-93C322722853}" type="slidenum">
              <a:rPr lang="en-IE" smtClean="0"/>
              <a:t>‹#›</a:t>
            </a:fld>
            <a:endParaRPr lang="en-IE"/>
          </a:p>
        </p:txBody>
      </p:sp>
    </p:spTree>
    <p:extLst>
      <p:ext uri="{BB962C8B-B14F-4D97-AF65-F5344CB8AC3E}">
        <p14:creationId xmlns:p14="http://schemas.microsoft.com/office/powerpoint/2010/main" val="965805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29F229-8A31-4099-933B-4E2B7C0C7316}" type="datetimeFigureOut">
              <a:rPr lang="en-IE" smtClean="0"/>
              <a:t>20/05/2025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1B512116-1830-4EE3-9116-93C322722853}" type="slidenum">
              <a:rPr lang="en-IE" smtClean="0"/>
              <a:t>‹#›</a:t>
            </a:fld>
            <a:endParaRPr lang="en-IE"/>
          </a:p>
        </p:txBody>
      </p:sp>
    </p:spTree>
    <p:extLst>
      <p:ext uri="{BB962C8B-B14F-4D97-AF65-F5344CB8AC3E}">
        <p14:creationId xmlns:p14="http://schemas.microsoft.com/office/powerpoint/2010/main" val="4193061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29F229-8A31-4099-933B-4E2B7C0C7316}" type="datetimeFigureOut">
              <a:rPr lang="en-IE" smtClean="0"/>
              <a:t>20/05/2025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1B512116-1830-4EE3-9116-93C322722853}" type="slidenum">
              <a:rPr lang="en-IE" smtClean="0"/>
              <a:t>‹#›</a:t>
            </a:fld>
            <a:endParaRPr lang="en-IE"/>
          </a:p>
        </p:txBody>
      </p:sp>
    </p:spTree>
    <p:extLst>
      <p:ext uri="{BB962C8B-B14F-4D97-AF65-F5344CB8AC3E}">
        <p14:creationId xmlns:p14="http://schemas.microsoft.com/office/powerpoint/2010/main" val="992398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29F229-8A31-4099-933B-4E2B7C0C7316}" type="datetimeFigureOut">
              <a:rPr lang="en-IE" smtClean="0"/>
              <a:t>20/05/2025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1B512116-1830-4EE3-9116-93C322722853}" type="slidenum">
              <a:rPr lang="en-IE" smtClean="0"/>
              <a:t>‹#›</a:t>
            </a:fld>
            <a:endParaRPr lang="en-IE"/>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4613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777426"/>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29F229-8A31-4099-933B-4E2B7C0C7316}" type="datetimeFigureOut">
              <a:rPr lang="en-IE" smtClean="0"/>
              <a:t>20/05/2025</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1B512116-1830-4EE3-9116-93C322722853}" type="slidenum">
              <a:rPr lang="en-IE" smtClean="0"/>
              <a:t>‹#›</a:t>
            </a:fld>
            <a:endParaRPr lang="en-IE"/>
          </a:p>
        </p:txBody>
      </p:sp>
    </p:spTree>
    <p:extLst>
      <p:ext uri="{BB962C8B-B14F-4D97-AF65-F5344CB8AC3E}">
        <p14:creationId xmlns:p14="http://schemas.microsoft.com/office/powerpoint/2010/main" val="36637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29F229-8A31-4099-933B-4E2B7C0C7316}" type="datetimeFigureOut">
              <a:rPr lang="en-IE" smtClean="0"/>
              <a:t>20/05/2025</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1B512116-1830-4EE3-9116-93C322722853}" type="slidenum">
              <a:rPr lang="en-IE" smtClean="0"/>
              <a:t>‹#›</a:t>
            </a:fld>
            <a:endParaRPr lang="en-IE"/>
          </a:p>
        </p:txBody>
      </p:sp>
    </p:spTree>
    <p:extLst>
      <p:ext uri="{BB962C8B-B14F-4D97-AF65-F5344CB8AC3E}">
        <p14:creationId xmlns:p14="http://schemas.microsoft.com/office/powerpoint/2010/main" val="12549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29F229-8A31-4099-933B-4E2B7C0C7316}" type="datetimeFigureOut">
              <a:rPr lang="en-IE" smtClean="0"/>
              <a:t>20/05/2025</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1B512116-1830-4EE3-9116-93C322722853}" type="slidenum">
              <a:rPr lang="en-IE" smtClean="0"/>
              <a:t>‹#›</a:t>
            </a:fld>
            <a:endParaRPr lang="en-IE"/>
          </a:p>
        </p:txBody>
      </p:sp>
    </p:spTree>
    <p:extLst>
      <p:ext uri="{BB962C8B-B14F-4D97-AF65-F5344CB8AC3E}">
        <p14:creationId xmlns:p14="http://schemas.microsoft.com/office/powerpoint/2010/main" val="1658095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429F229-8A31-4099-933B-4E2B7C0C7316}" type="datetimeFigureOut">
              <a:rPr lang="en-IE" smtClean="0"/>
              <a:t>20/05/2025</a:t>
            </a:fld>
            <a:endParaRPr lang="en-IE"/>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IE"/>
          </a:p>
        </p:txBody>
      </p:sp>
      <p:sp>
        <p:nvSpPr>
          <p:cNvPr id="9" name="Slide Number Placeholder 8"/>
          <p:cNvSpPr>
            <a:spLocks noGrp="1"/>
          </p:cNvSpPr>
          <p:nvPr>
            <p:ph type="sldNum" sz="quarter" idx="12"/>
          </p:nvPr>
        </p:nvSpPr>
        <p:spPr/>
        <p:txBody>
          <a:bodyPr/>
          <a:lstStyle/>
          <a:p>
            <a:fld id="{1B512116-1830-4EE3-9116-93C322722853}" type="slidenum">
              <a:rPr lang="en-IE" smtClean="0"/>
              <a:t>‹#›</a:t>
            </a:fld>
            <a:endParaRPr lang="en-IE"/>
          </a:p>
        </p:txBody>
      </p:sp>
    </p:spTree>
    <p:extLst>
      <p:ext uri="{BB962C8B-B14F-4D97-AF65-F5344CB8AC3E}">
        <p14:creationId xmlns:p14="http://schemas.microsoft.com/office/powerpoint/2010/main" val="3725865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C429F229-8A31-4099-933B-4E2B7C0C7316}" type="datetimeFigureOut">
              <a:rPr lang="en-IE" smtClean="0"/>
              <a:t>20/05/2025</a:t>
            </a:fld>
            <a:endParaRPr lang="en-IE"/>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IE"/>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B512116-1830-4EE3-9116-93C322722853}" type="slidenum">
              <a:rPr lang="en-IE" smtClean="0"/>
              <a:t>‹#›</a:t>
            </a:fld>
            <a:endParaRPr lang="en-IE"/>
          </a:p>
        </p:txBody>
      </p:sp>
    </p:spTree>
    <p:extLst>
      <p:ext uri="{BB962C8B-B14F-4D97-AF65-F5344CB8AC3E}">
        <p14:creationId xmlns:p14="http://schemas.microsoft.com/office/powerpoint/2010/main" val="684895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29F229-8A31-4099-933B-4E2B7C0C7316}" type="datetimeFigureOut">
              <a:rPr lang="en-IE" smtClean="0"/>
              <a:t>20/05/2025</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1B512116-1830-4EE3-9116-93C322722853}" type="slidenum">
              <a:rPr lang="en-IE" smtClean="0"/>
              <a:t>‹#›</a:t>
            </a:fld>
            <a:endParaRPr lang="en-IE"/>
          </a:p>
        </p:txBody>
      </p:sp>
    </p:spTree>
    <p:extLst>
      <p:ext uri="{BB962C8B-B14F-4D97-AF65-F5344CB8AC3E}">
        <p14:creationId xmlns:p14="http://schemas.microsoft.com/office/powerpoint/2010/main" val="2053992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785739"/>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197033"/>
            <a:ext cx="10058400" cy="467206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C429F229-8A31-4099-933B-4E2B7C0C7316}" type="datetimeFigureOut">
              <a:rPr lang="en-IE" smtClean="0"/>
              <a:t>20/05/2025</a:t>
            </a:fld>
            <a:endParaRPr lang="en-IE"/>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IE"/>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B512116-1830-4EE3-9116-93C322722853}" type="slidenum">
              <a:rPr lang="en-IE" smtClean="0"/>
              <a:t>‹#›</a:t>
            </a:fld>
            <a:endParaRPr lang="en-IE"/>
          </a:p>
        </p:txBody>
      </p:sp>
    </p:spTree>
    <p:extLst>
      <p:ext uri="{BB962C8B-B14F-4D97-AF65-F5344CB8AC3E}">
        <p14:creationId xmlns:p14="http://schemas.microsoft.com/office/powerpoint/2010/main" val="333414091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media" Target="../media/media2.m4a"/><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4.png"/><Relationship Id="rId5" Type="http://schemas.openxmlformats.org/officeDocument/2006/relationships/slideLayout" Target="../slideLayouts/slideLayout2.xml"/><Relationship Id="rId4" Type="http://schemas.openxmlformats.org/officeDocument/2006/relationships/audio" Target="../media/media2.m4a"/></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s://www.bundabergnow.com/2021/05/25/neuron-rolls-out-first-ever-third-party-insurance-for-e-scooters/" TargetMode="External"/><Relationship Id="rId3" Type="http://schemas.openxmlformats.org/officeDocument/2006/relationships/hyperlink" Target="https://foto.wuestenigel.com/elegant-and-sporty-two-door-car-by-bmw-concept-4-exhibited-on-an-international-motor-show-in-germany/" TargetMode="External"/><Relationship Id="rId7" Type="http://schemas.openxmlformats.org/officeDocument/2006/relationships/image" Target="../media/image6.jp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globalmagazin.com/nach-einem-jahr-was-vom-e-scooter-hype-bleibt/" TargetMode="Externa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hyperlink" Target="https://kojects.com/2019/02/09/electric-scooters-in-korea/" TargetMode="External"/><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A168D-5E70-47E3-9548-5225FDCDB607}"/>
              </a:ext>
            </a:extLst>
          </p:cNvPr>
          <p:cNvSpPr>
            <a:spLocks noGrp="1"/>
          </p:cNvSpPr>
          <p:nvPr>
            <p:ph type="ctrTitle"/>
          </p:nvPr>
        </p:nvSpPr>
        <p:spPr>
          <a:xfrm>
            <a:off x="1507067" y="530942"/>
            <a:ext cx="6060682" cy="3502578"/>
          </a:xfrm>
        </p:spPr>
        <p:txBody>
          <a:bodyPr>
            <a:normAutofit fontScale="90000"/>
          </a:bodyPr>
          <a:lstStyle/>
          <a:p>
            <a:r>
              <a:rPr lang="en-GB" sz="4000" b="1" dirty="0"/>
              <a:t>South Dublin </a:t>
            </a:r>
            <a:br>
              <a:rPr lang="en-GB" sz="4000" b="1" dirty="0"/>
            </a:br>
            <a:r>
              <a:rPr lang="en-GB" sz="4000" b="1" dirty="0"/>
              <a:t>E-Scooter Campaign 2025</a:t>
            </a:r>
            <a:br>
              <a:rPr lang="en-GB" sz="4000" b="1" dirty="0"/>
            </a:br>
            <a:br>
              <a:rPr lang="en-GB" sz="4000" b="1" dirty="0"/>
            </a:br>
            <a:br>
              <a:rPr lang="en-GB" sz="4000" b="1" dirty="0"/>
            </a:br>
            <a:r>
              <a:rPr lang="en-GB" sz="1800" b="1" dirty="0"/>
              <a:t>Presented by Orlaith Maguire</a:t>
            </a:r>
            <a:br>
              <a:rPr lang="en-GB" sz="1800" b="1" dirty="0"/>
            </a:br>
            <a:r>
              <a:rPr lang="en-GB" sz="1800" b="1" dirty="0"/>
              <a:t>Road Safety Officer</a:t>
            </a:r>
            <a:br>
              <a:rPr lang="en-GB" sz="1800" b="1" dirty="0"/>
            </a:br>
            <a:br>
              <a:rPr lang="en-GB" sz="1800" b="1" dirty="0"/>
            </a:br>
            <a:r>
              <a:rPr lang="en-GB" sz="1800" b="1" dirty="0"/>
              <a:t>27</a:t>
            </a:r>
            <a:r>
              <a:rPr lang="en-GB" sz="1800" b="1" baseline="30000" dirty="0"/>
              <a:t>th</a:t>
            </a:r>
            <a:r>
              <a:rPr lang="en-GB" sz="1800" b="1" dirty="0"/>
              <a:t> May, 2025</a:t>
            </a:r>
            <a:br>
              <a:rPr lang="en-GB" sz="4000" b="1" dirty="0"/>
            </a:br>
            <a:endParaRPr lang="en-IE" sz="4000" b="1" dirty="0"/>
          </a:p>
        </p:txBody>
      </p:sp>
      <p:sp>
        <p:nvSpPr>
          <p:cNvPr id="3" name="Subtitle 2">
            <a:extLst>
              <a:ext uri="{FF2B5EF4-FFF2-40B4-BE49-F238E27FC236}">
                <a16:creationId xmlns:a16="http://schemas.microsoft.com/office/drawing/2014/main" id="{32270376-D99A-4E8E-B071-79A06EA9AA57}"/>
              </a:ext>
            </a:extLst>
          </p:cNvPr>
          <p:cNvSpPr>
            <a:spLocks noGrp="1"/>
          </p:cNvSpPr>
          <p:nvPr>
            <p:ph type="subTitle" idx="1"/>
          </p:nvPr>
        </p:nvSpPr>
        <p:spPr>
          <a:xfrm>
            <a:off x="1507067" y="4453667"/>
            <a:ext cx="6705116" cy="1284403"/>
          </a:xfrm>
        </p:spPr>
        <p:txBody>
          <a:bodyPr>
            <a:normAutofit/>
          </a:bodyPr>
          <a:lstStyle/>
          <a:p>
            <a:r>
              <a:rPr lang="en-GB" dirty="0"/>
              <a:t>Land Use Planning and </a:t>
            </a:r>
            <a:r>
              <a:rPr lang="en-GB"/>
              <a:t>Transportation Strategic policy Committee February </a:t>
            </a:r>
            <a:r>
              <a:rPr lang="en-GB" dirty="0"/>
              <a:t>2025</a:t>
            </a:r>
          </a:p>
        </p:txBody>
      </p:sp>
      <p:pic>
        <p:nvPicPr>
          <p:cNvPr id="4" name="Picture 3" descr="Logo, company name&#10;&#10;Description automatically generated">
            <a:extLst>
              <a:ext uri="{FF2B5EF4-FFF2-40B4-BE49-F238E27FC236}">
                <a16:creationId xmlns:a16="http://schemas.microsoft.com/office/drawing/2014/main" id="{371C6D74-D55D-43E9-90BD-F6213DB9AC8D}"/>
              </a:ext>
            </a:extLst>
          </p:cNvPr>
          <p:cNvPicPr>
            <a:picLocks noChangeAspect="1"/>
          </p:cNvPicPr>
          <p:nvPr/>
        </p:nvPicPr>
        <p:blipFill>
          <a:blip r:embed="rId2"/>
          <a:stretch>
            <a:fillRect/>
          </a:stretch>
        </p:blipFill>
        <p:spPr>
          <a:xfrm>
            <a:off x="7062654" y="2608847"/>
            <a:ext cx="3280613" cy="1640306"/>
          </a:xfrm>
          <a:prstGeom prst="rect">
            <a:avLst/>
          </a:prstGeom>
        </p:spPr>
      </p:pic>
    </p:spTree>
    <p:extLst>
      <p:ext uri="{BB962C8B-B14F-4D97-AF65-F5344CB8AC3E}">
        <p14:creationId xmlns:p14="http://schemas.microsoft.com/office/powerpoint/2010/main" val="482635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sp>
        <p:nvSpPr>
          <p:cNvPr id="5" name="Rectangle 1">
            <a:extLst>
              <a:ext uri="{FF2B5EF4-FFF2-40B4-BE49-F238E27FC236}">
                <a16:creationId xmlns:a16="http://schemas.microsoft.com/office/drawing/2014/main" id="{F7E8D92B-96E3-4955-1277-3ED5DAD602F4}"/>
              </a:ext>
            </a:extLst>
          </p:cNvPr>
          <p:cNvSpPr>
            <a:spLocks noChangeArrowheads="1"/>
          </p:cNvSpPr>
          <p:nvPr/>
        </p:nvSpPr>
        <p:spPr bwMode="auto">
          <a:xfrm>
            <a:off x="439098" y="1564640"/>
            <a:ext cx="3084844" cy="564751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45720" rIns="0" bIns="45720" numCol="1" rtlCol="0" anchorCtr="0" compatLnSpc="1">
            <a:prstTxWarp prst="textNoShape">
              <a:avLst/>
            </a:prstTxWarp>
            <a:normAutofit/>
          </a:bodyPr>
          <a:lstStyle/>
          <a:p>
            <a:pPr marL="0" marR="0" lvl="0" indent="0" defTabSz="914400" fontAlgn="base">
              <a:lnSpc>
                <a:spcPct val="90000"/>
              </a:lnSpc>
              <a:spcBef>
                <a:spcPct val="0"/>
              </a:spcBef>
              <a:spcAft>
                <a:spcPts val="600"/>
              </a:spcAft>
              <a:buClr>
                <a:schemeClr val="accent1"/>
              </a:buClr>
              <a:buSzTx/>
              <a:buFont typeface="Calibri" panose="020F0502020204030204" pitchFamily="34" charset="0"/>
              <a:buNone/>
              <a:tabLst/>
            </a:pPr>
            <a:r>
              <a:rPr kumimoji="0" lang="en-US" altLang="en-US" sz="2000" b="1" i="0" u="sng" strike="noStrike" cap="none" normalizeH="0" baseline="0" dirty="0">
                <a:ln>
                  <a:noFill/>
                </a:ln>
                <a:solidFill>
                  <a:srgbClr val="FFFFFF"/>
                </a:solidFill>
                <a:effectLst/>
              </a:rPr>
              <a:t>Incidents where E-Scooters detained – 2023, 2024 and 2025 </a:t>
            </a:r>
            <a:r>
              <a:rPr kumimoji="0" lang="en-US" altLang="en-US" sz="2000" b="1" i="0" u="sng" strike="noStrike" cap="none" normalizeH="0" baseline="0">
                <a:ln>
                  <a:noFill/>
                </a:ln>
                <a:solidFill>
                  <a:srgbClr val="FFFFFF"/>
                </a:solidFill>
                <a:effectLst/>
              </a:rPr>
              <a:t>– </a:t>
            </a:r>
          </a:p>
          <a:p>
            <a:pPr marL="0" marR="0" lvl="0" indent="0" defTabSz="914400" fontAlgn="base">
              <a:lnSpc>
                <a:spcPct val="90000"/>
              </a:lnSpc>
              <a:spcBef>
                <a:spcPct val="0"/>
              </a:spcBef>
              <a:spcAft>
                <a:spcPts val="600"/>
              </a:spcAft>
              <a:buClr>
                <a:schemeClr val="accent1"/>
              </a:buClr>
              <a:buSzTx/>
              <a:buFont typeface="Calibri" panose="020F0502020204030204" pitchFamily="34" charset="0"/>
              <a:buNone/>
              <a:tabLst/>
            </a:pPr>
            <a:r>
              <a:rPr kumimoji="0" lang="en-US" altLang="en-US" sz="2000" b="1" i="0" u="sng" strike="noStrike" cap="none" normalizeH="0" baseline="0">
                <a:ln>
                  <a:noFill/>
                </a:ln>
                <a:solidFill>
                  <a:srgbClr val="FFFFFF"/>
                </a:solidFill>
                <a:effectLst/>
              </a:rPr>
              <a:t>To </a:t>
            </a:r>
            <a:r>
              <a:rPr kumimoji="0" lang="en-US" altLang="en-US" sz="2000" b="1" i="0" u="sng" strike="noStrike" cap="none" normalizeH="0" baseline="0" dirty="0">
                <a:ln>
                  <a:noFill/>
                </a:ln>
                <a:solidFill>
                  <a:srgbClr val="FFFFFF"/>
                </a:solidFill>
                <a:effectLst/>
              </a:rPr>
              <a:t>show increase/decrease on same time period last year</a:t>
            </a:r>
          </a:p>
          <a:p>
            <a:pPr marL="0" marR="0" lvl="0" indent="0" defTabSz="914400" fontAlgn="base">
              <a:lnSpc>
                <a:spcPct val="90000"/>
              </a:lnSpc>
              <a:spcBef>
                <a:spcPct val="0"/>
              </a:spcBef>
              <a:spcAft>
                <a:spcPts val="600"/>
              </a:spcAft>
              <a:buClr>
                <a:schemeClr val="accent1"/>
              </a:buClr>
              <a:buSzTx/>
              <a:buFont typeface="Calibri" panose="020F0502020204030204" pitchFamily="34" charset="0"/>
              <a:buNone/>
              <a:tabLst/>
            </a:pPr>
            <a:endParaRPr lang="en-US" altLang="en-US" sz="1600" b="1" u="sng" dirty="0">
              <a:solidFill>
                <a:srgbClr val="FFFFFF"/>
              </a:solidFill>
            </a:endParaRPr>
          </a:p>
          <a:p>
            <a:pPr marL="0" marR="0" lvl="0" indent="0" defTabSz="914400" fontAlgn="base">
              <a:lnSpc>
                <a:spcPct val="90000"/>
              </a:lnSpc>
              <a:spcBef>
                <a:spcPct val="0"/>
              </a:spcBef>
              <a:spcAft>
                <a:spcPts val="600"/>
              </a:spcAft>
              <a:buClr>
                <a:schemeClr val="accent1"/>
              </a:buClr>
              <a:buSzTx/>
              <a:buFont typeface="Calibri" panose="020F0502020204030204" pitchFamily="34" charset="0"/>
              <a:buNone/>
              <a:tabLst/>
            </a:pPr>
            <a:endParaRPr kumimoji="0" lang="en-US" altLang="en-US" sz="1600" b="0" i="0" u="none" strike="noStrike" cap="none" normalizeH="0" baseline="0" dirty="0">
              <a:ln>
                <a:noFill/>
              </a:ln>
              <a:solidFill>
                <a:srgbClr val="FFFFFF"/>
              </a:solidFill>
              <a:effectLst/>
            </a:endParaRPr>
          </a:p>
          <a:p>
            <a:pPr marL="0" marR="0" lvl="0" indent="0" defTabSz="914400" fontAlgn="base">
              <a:lnSpc>
                <a:spcPct val="90000"/>
              </a:lnSpc>
              <a:spcBef>
                <a:spcPct val="0"/>
              </a:spcBef>
              <a:spcAft>
                <a:spcPts val="600"/>
              </a:spcAft>
              <a:buClr>
                <a:schemeClr val="accent1"/>
              </a:buClr>
              <a:buSzTx/>
              <a:buFont typeface="Calibri" panose="020F0502020204030204" pitchFamily="34" charset="0"/>
              <a:buNone/>
              <a:tabLst/>
            </a:pPr>
            <a:r>
              <a:rPr kumimoji="0" lang="en-US" altLang="en-US" sz="1400" b="1" i="0" u="none" strike="noStrike" cap="none" normalizeH="0" baseline="0" dirty="0">
                <a:ln>
                  <a:noFill/>
                </a:ln>
                <a:solidFill>
                  <a:srgbClr val="FFFFFF"/>
                </a:solidFill>
                <a:effectLst/>
              </a:rPr>
              <a:t>Additional Information</a:t>
            </a:r>
            <a:endParaRPr kumimoji="0" lang="en-US" altLang="en-US" sz="1400" b="0" i="0" u="none" strike="noStrike" cap="none" normalizeH="0" baseline="0" dirty="0">
              <a:ln>
                <a:noFill/>
              </a:ln>
              <a:solidFill>
                <a:srgbClr val="FFFFFF"/>
              </a:solidFill>
              <a:effectLst/>
            </a:endParaRPr>
          </a:p>
          <a:p>
            <a:pPr marL="0" marR="0" lvl="0" indent="0" defTabSz="914400" fontAlgn="base">
              <a:lnSpc>
                <a:spcPct val="90000"/>
              </a:lnSpc>
              <a:spcBef>
                <a:spcPct val="0"/>
              </a:spcBef>
              <a:spcAft>
                <a:spcPts val="600"/>
              </a:spcAft>
              <a:buClr>
                <a:schemeClr val="accent1"/>
              </a:buClr>
              <a:buSzTx/>
              <a:buFont typeface="Calibri" panose="020F0502020204030204" pitchFamily="34" charset="0"/>
              <a:buNone/>
              <a:tabLst/>
            </a:pPr>
            <a:r>
              <a:rPr kumimoji="0" lang="en-US" altLang="en-US" sz="1400" b="0" i="0" u="none" strike="noStrike" cap="none" normalizeH="0" baseline="0" dirty="0">
                <a:ln>
                  <a:noFill/>
                </a:ln>
                <a:solidFill>
                  <a:srgbClr val="FFFFFF"/>
                </a:solidFill>
                <a:effectLst/>
              </a:rPr>
              <a:t>*</a:t>
            </a:r>
            <a:r>
              <a:rPr kumimoji="0" lang="en-US" altLang="en-US" sz="1200" b="0" i="0" u="none" strike="noStrike" cap="none" normalizeH="0" baseline="0" dirty="0">
                <a:ln>
                  <a:noFill/>
                </a:ln>
                <a:solidFill>
                  <a:srgbClr val="FFFFFF"/>
                </a:solidFill>
                <a:effectLst/>
              </a:rPr>
              <a:t>Figures for Fixed Charge Notices are based on incidents which occurred from 20/05/2024 to 11/02/2025, inclusive.  All information contained in this report is based upon operational data from the FCPS system as was available on 12/02/2025 and is liable to change.</a:t>
            </a:r>
          </a:p>
          <a:p>
            <a:pPr marL="0" marR="0" lvl="0" indent="0" defTabSz="914400" fontAlgn="base">
              <a:lnSpc>
                <a:spcPct val="90000"/>
              </a:lnSpc>
              <a:spcBef>
                <a:spcPct val="0"/>
              </a:spcBef>
              <a:spcAft>
                <a:spcPts val="600"/>
              </a:spcAft>
              <a:buClr>
                <a:schemeClr val="accent1"/>
              </a:buClr>
              <a:buSzTx/>
              <a:buFont typeface="Calibri" panose="020F0502020204030204" pitchFamily="34" charset="0"/>
              <a:buNone/>
              <a:tabLst/>
            </a:pPr>
            <a:r>
              <a:rPr kumimoji="0" lang="en-US" altLang="en-US" sz="1200" b="0" i="0" u="none" strike="noStrike" cap="none" normalizeH="0" baseline="0" dirty="0">
                <a:ln>
                  <a:noFill/>
                </a:ln>
                <a:solidFill>
                  <a:srgbClr val="FFFFFF"/>
                </a:solidFill>
                <a:effectLst/>
              </a:rPr>
              <a:t>**2023, 2024 and 2025 YTD figures for collisions and vehicle detentions cover the time period from 01/01 to 11/02, inclusive, for each year. Figures are based upon operational data from the PULSE system as was available on 12/02/2025 and is liable to change.</a:t>
            </a:r>
          </a:p>
        </p:txBody>
      </p:sp>
      <p:sp>
        <p:nvSpPr>
          <p:cNvPr id="14" name="Rectangle 13">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graphicFrame>
        <p:nvGraphicFramePr>
          <p:cNvPr id="4" name="Content Placeholder 3">
            <a:extLst>
              <a:ext uri="{FF2B5EF4-FFF2-40B4-BE49-F238E27FC236}">
                <a16:creationId xmlns:a16="http://schemas.microsoft.com/office/drawing/2014/main" id="{1F0FEC31-62A9-293C-EF93-88E9FCF05A2C}"/>
              </a:ext>
            </a:extLst>
          </p:cNvPr>
          <p:cNvGraphicFramePr>
            <a:graphicFrameLocks noGrp="1"/>
          </p:cNvGraphicFramePr>
          <p:nvPr>
            <p:ph idx="1"/>
            <p:extLst>
              <p:ext uri="{D42A27DB-BD31-4B8C-83A1-F6EECF244321}">
                <p14:modId xmlns:p14="http://schemas.microsoft.com/office/powerpoint/2010/main" val="3156180659"/>
              </p:ext>
            </p:extLst>
          </p:nvPr>
        </p:nvGraphicFramePr>
        <p:xfrm>
          <a:off x="4742017" y="2228154"/>
          <a:ext cx="6798085" cy="2401693"/>
        </p:xfrm>
        <a:graphic>
          <a:graphicData uri="http://schemas.openxmlformats.org/drawingml/2006/table">
            <a:tbl>
              <a:tblPr firstRow="1" firstCol="1" bandRow="1"/>
              <a:tblGrid>
                <a:gridCol w="1579541">
                  <a:extLst>
                    <a:ext uri="{9D8B030D-6E8A-4147-A177-3AD203B41FA5}">
                      <a16:colId xmlns:a16="http://schemas.microsoft.com/office/drawing/2014/main" val="420926051"/>
                    </a:ext>
                  </a:extLst>
                </a:gridCol>
                <a:gridCol w="1209704">
                  <a:extLst>
                    <a:ext uri="{9D8B030D-6E8A-4147-A177-3AD203B41FA5}">
                      <a16:colId xmlns:a16="http://schemas.microsoft.com/office/drawing/2014/main" val="2000895508"/>
                    </a:ext>
                  </a:extLst>
                </a:gridCol>
                <a:gridCol w="1209704">
                  <a:extLst>
                    <a:ext uri="{9D8B030D-6E8A-4147-A177-3AD203B41FA5}">
                      <a16:colId xmlns:a16="http://schemas.microsoft.com/office/drawing/2014/main" val="3594955433"/>
                    </a:ext>
                  </a:extLst>
                </a:gridCol>
                <a:gridCol w="1110795">
                  <a:extLst>
                    <a:ext uri="{9D8B030D-6E8A-4147-A177-3AD203B41FA5}">
                      <a16:colId xmlns:a16="http://schemas.microsoft.com/office/drawing/2014/main" val="842717510"/>
                    </a:ext>
                  </a:extLst>
                </a:gridCol>
                <a:gridCol w="844170">
                  <a:extLst>
                    <a:ext uri="{9D8B030D-6E8A-4147-A177-3AD203B41FA5}">
                      <a16:colId xmlns:a16="http://schemas.microsoft.com/office/drawing/2014/main" val="465947507"/>
                    </a:ext>
                  </a:extLst>
                </a:gridCol>
                <a:gridCol w="844171">
                  <a:extLst>
                    <a:ext uri="{9D8B030D-6E8A-4147-A177-3AD203B41FA5}">
                      <a16:colId xmlns:a16="http://schemas.microsoft.com/office/drawing/2014/main" val="103542606"/>
                    </a:ext>
                  </a:extLst>
                </a:gridCol>
              </a:tblGrid>
              <a:tr h="767709">
                <a:tc>
                  <a:txBody>
                    <a:bodyPr/>
                    <a:lstStyle/>
                    <a:p>
                      <a:pPr>
                        <a:lnSpc>
                          <a:spcPct val="107000"/>
                        </a:lnSpc>
                        <a:spcAft>
                          <a:spcPts val="800"/>
                        </a:spcAft>
                      </a:pPr>
                      <a:r>
                        <a:rPr lang="en-IE" sz="15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Incidents where E-scooters detained</a:t>
                      </a:r>
                      <a:endParaRPr lang="en-IE" sz="1500">
                        <a:effectLst/>
                        <a:latin typeface="Calibri" panose="020F0502020204030204" pitchFamily="34" charset="0"/>
                        <a:ea typeface="Calibri" panose="020F0502020204030204" pitchFamily="34" charset="0"/>
                        <a:cs typeface="Times New Roman" panose="02020603050405020304" pitchFamily="18" charset="0"/>
                      </a:endParaRPr>
                    </a:p>
                  </a:txBody>
                  <a:tcPr marL="92889" marR="92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75B5"/>
                    </a:solidFill>
                  </a:tcPr>
                </a:tc>
                <a:tc>
                  <a:txBody>
                    <a:bodyPr/>
                    <a:lstStyle/>
                    <a:p>
                      <a:pPr algn="ctr">
                        <a:lnSpc>
                          <a:spcPct val="107000"/>
                        </a:lnSpc>
                        <a:spcAft>
                          <a:spcPts val="800"/>
                        </a:spcAft>
                      </a:pPr>
                      <a:r>
                        <a:rPr lang="en-IE" sz="15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2023</a:t>
                      </a:r>
                      <a:r>
                        <a:rPr lang="en-IE"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(Full)</a:t>
                      </a:r>
                      <a:endParaRPr lang="en-IE" sz="1500">
                        <a:effectLst/>
                        <a:latin typeface="Calibri" panose="020F0502020204030204" pitchFamily="34" charset="0"/>
                        <a:ea typeface="Calibri" panose="020F0502020204030204" pitchFamily="34" charset="0"/>
                        <a:cs typeface="Times New Roman" panose="02020603050405020304" pitchFamily="18" charset="0"/>
                      </a:endParaRPr>
                    </a:p>
                  </a:txBody>
                  <a:tcPr marL="92889" marR="92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75B5"/>
                    </a:solidFill>
                  </a:tcPr>
                </a:tc>
                <a:tc>
                  <a:txBody>
                    <a:bodyPr/>
                    <a:lstStyle/>
                    <a:p>
                      <a:pPr algn="ctr">
                        <a:lnSpc>
                          <a:spcPct val="107000"/>
                        </a:lnSpc>
                        <a:spcAft>
                          <a:spcPts val="800"/>
                        </a:spcAft>
                      </a:pPr>
                      <a:r>
                        <a:rPr lang="en-IE" sz="15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2024</a:t>
                      </a:r>
                      <a:r>
                        <a:rPr lang="en-IE"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(Full)</a:t>
                      </a:r>
                      <a:endParaRPr lang="en-IE" sz="1500">
                        <a:effectLst/>
                        <a:latin typeface="Calibri" panose="020F0502020204030204" pitchFamily="34" charset="0"/>
                        <a:ea typeface="Calibri" panose="020F0502020204030204" pitchFamily="34" charset="0"/>
                        <a:cs typeface="Times New Roman" panose="02020603050405020304" pitchFamily="18" charset="0"/>
                      </a:endParaRPr>
                    </a:p>
                  </a:txBody>
                  <a:tcPr marL="92889" marR="92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75B5"/>
                    </a:solidFill>
                  </a:tcPr>
                </a:tc>
                <a:tc>
                  <a:txBody>
                    <a:bodyPr/>
                    <a:lstStyle/>
                    <a:p>
                      <a:pPr algn="ctr">
                        <a:lnSpc>
                          <a:spcPct val="107000"/>
                        </a:lnSpc>
                        <a:spcAft>
                          <a:spcPts val="800"/>
                        </a:spcAft>
                      </a:pPr>
                      <a:r>
                        <a:rPr lang="en-IE" sz="15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Diff</a:t>
                      </a:r>
                      <a:endParaRPr lang="en-IE" sz="1500">
                        <a:effectLst/>
                        <a:latin typeface="Calibri" panose="020F0502020204030204" pitchFamily="34" charset="0"/>
                        <a:ea typeface="Calibri" panose="020F0502020204030204" pitchFamily="34" charset="0"/>
                        <a:cs typeface="Times New Roman" panose="02020603050405020304" pitchFamily="18" charset="0"/>
                      </a:endParaRPr>
                    </a:p>
                  </a:txBody>
                  <a:tcPr marL="92889" marR="92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75B5"/>
                    </a:solidFill>
                  </a:tcPr>
                </a:tc>
                <a:tc>
                  <a:txBody>
                    <a:bodyPr/>
                    <a:lstStyle/>
                    <a:p>
                      <a:pPr>
                        <a:lnSpc>
                          <a:spcPct val="107000"/>
                        </a:lnSpc>
                      </a:pPr>
                      <a:endParaRPr lang="en-IE" sz="1500">
                        <a:effectLst/>
                        <a:latin typeface="Calibri" panose="020F0502020204030204" pitchFamily="34" charset="0"/>
                        <a:cs typeface="Times New Roman" panose="02020603050405020304" pitchFamily="18" charset="0"/>
                      </a:endParaRPr>
                    </a:p>
                  </a:txBody>
                  <a:tcPr marL="92889" marR="92889"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nSpc>
                          <a:spcPct val="107000"/>
                        </a:lnSpc>
                      </a:pPr>
                      <a:endParaRPr lang="en-IE" sz="1500">
                        <a:effectLst/>
                        <a:latin typeface="Calibri" panose="020F0502020204030204" pitchFamily="34" charset="0"/>
                        <a:cs typeface="Times New Roman" panose="02020603050405020304" pitchFamily="18" charset="0"/>
                      </a:endParaRPr>
                    </a:p>
                  </a:txBody>
                  <a:tcPr marL="92889" marR="92889" marT="0" marB="0" anchor="b">
                    <a:lnL>
                      <a:noFill/>
                    </a:lnL>
                    <a:lnR>
                      <a:noFill/>
                    </a:lnR>
                    <a:lnT>
                      <a:noFill/>
                    </a:lnT>
                    <a:lnB>
                      <a:noFill/>
                    </a:lnB>
                    <a:noFill/>
                  </a:tcPr>
                </a:tc>
                <a:extLst>
                  <a:ext uri="{0D108BD9-81ED-4DB2-BD59-A6C34878D82A}">
                    <a16:rowId xmlns:a16="http://schemas.microsoft.com/office/drawing/2014/main" val="5466424"/>
                  </a:ext>
                </a:extLst>
              </a:tr>
              <a:tr h="281763">
                <a:tc>
                  <a:txBody>
                    <a:bodyPr/>
                    <a:lstStyle/>
                    <a:p>
                      <a:pPr>
                        <a:lnSpc>
                          <a:spcPct val="107000"/>
                        </a:lnSpc>
                        <a:spcAft>
                          <a:spcPts val="800"/>
                        </a:spcAft>
                      </a:pPr>
                      <a:r>
                        <a:rPr lang="en-IE" sz="15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IE" sz="1500">
                        <a:effectLst/>
                        <a:latin typeface="Calibri" panose="020F0502020204030204" pitchFamily="34" charset="0"/>
                        <a:ea typeface="Calibri" panose="020F0502020204030204" pitchFamily="34" charset="0"/>
                        <a:cs typeface="Times New Roman" panose="02020603050405020304" pitchFamily="18" charset="0"/>
                      </a:endParaRPr>
                    </a:p>
                  </a:txBody>
                  <a:tcPr marL="92889" marR="92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5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66</a:t>
                      </a:r>
                      <a:endParaRPr lang="en-IE" sz="1500">
                        <a:effectLst/>
                        <a:latin typeface="Calibri" panose="020F0502020204030204" pitchFamily="34" charset="0"/>
                        <a:ea typeface="Calibri" panose="020F0502020204030204" pitchFamily="34" charset="0"/>
                        <a:cs typeface="Times New Roman" panose="02020603050405020304" pitchFamily="18" charset="0"/>
                      </a:endParaRPr>
                    </a:p>
                  </a:txBody>
                  <a:tcPr marL="92889" marR="92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5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186</a:t>
                      </a:r>
                      <a:endParaRPr lang="en-IE" sz="1500">
                        <a:effectLst/>
                        <a:latin typeface="Calibri" panose="020F0502020204030204" pitchFamily="34" charset="0"/>
                        <a:ea typeface="Calibri" panose="020F0502020204030204" pitchFamily="34" charset="0"/>
                        <a:cs typeface="Times New Roman" panose="02020603050405020304" pitchFamily="18" charset="0"/>
                      </a:endParaRPr>
                    </a:p>
                  </a:txBody>
                  <a:tcPr marL="92889" marR="92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500" b="1">
                          <a:solidFill>
                            <a:srgbClr val="006100"/>
                          </a:solidFill>
                          <a:effectLst/>
                          <a:latin typeface="Calibri" panose="020F0502020204030204" pitchFamily="34" charset="0"/>
                          <a:ea typeface="Times New Roman" panose="02020603050405020304" pitchFamily="18" charset="0"/>
                          <a:cs typeface="Calibri" panose="020F0502020204030204" pitchFamily="34" charset="0"/>
                        </a:rPr>
                        <a:t>+182%</a:t>
                      </a:r>
                      <a:endParaRPr lang="en-IE" sz="1500">
                        <a:effectLst/>
                        <a:latin typeface="Calibri" panose="020F0502020204030204" pitchFamily="34" charset="0"/>
                        <a:ea typeface="Calibri" panose="020F0502020204030204" pitchFamily="34" charset="0"/>
                        <a:cs typeface="Times New Roman" panose="02020603050405020304" pitchFamily="18" charset="0"/>
                      </a:endParaRPr>
                    </a:p>
                  </a:txBody>
                  <a:tcPr marL="92889" marR="928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nSpc>
                          <a:spcPct val="107000"/>
                        </a:lnSpc>
                      </a:pPr>
                      <a:endParaRPr lang="en-IE" sz="1500">
                        <a:effectLst/>
                        <a:latin typeface="Calibri" panose="020F0502020204030204" pitchFamily="34" charset="0"/>
                        <a:cs typeface="Times New Roman" panose="02020603050405020304" pitchFamily="18" charset="0"/>
                      </a:endParaRPr>
                    </a:p>
                  </a:txBody>
                  <a:tcPr marL="92889" marR="92889"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nSpc>
                          <a:spcPct val="107000"/>
                        </a:lnSpc>
                      </a:pPr>
                      <a:endParaRPr lang="en-IE" sz="1500">
                        <a:effectLst/>
                        <a:latin typeface="Calibri" panose="020F0502020204030204" pitchFamily="34" charset="0"/>
                        <a:cs typeface="Times New Roman" panose="02020603050405020304" pitchFamily="18" charset="0"/>
                      </a:endParaRPr>
                    </a:p>
                  </a:txBody>
                  <a:tcPr marL="92889" marR="92889" marT="0" marB="0" anchor="b">
                    <a:lnL>
                      <a:noFill/>
                    </a:lnL>
                    <a:lnR>
                      <a:noFill/>
                    </a:lnR>
                    <a:lnT>
                      <a:noFill/>
                    </a:lnT>
                    <a:lnB>
                      <a:noFill/>
                    </a:lnB>
                    <a:noFill/>
                  </a:tcPr>
                </a:tc>
                <a:extLst>
                  <a:ext uri="{0D108BD9-81ED-4DB2-BD59-A6C34878D82A}">
                    <a16:rowId xmlns:a16="http://schemas.microsoft.com/office/drawing/2014/main" val="228749135"/>
                  </a:ext>
                </a:extLst>
              </a:tr>
              <a:tr h="302749">
                <a:tc>
                  <a:txBody>
                    <a:bodyPr/>
                    <a:lstStyle/>
                    <a:p>
                      <a:pPr>
                        <a:lnSpc>
                          <a:spcPct val="107000"/>
                        </a:lnSpc>
                      </a:pPr>
                      <a:endParaRPr lang="en-IE" sz="1500">
                        <a:effectLst/>
                        <a:latin typeface="Calibri" panose="020F0502020204030204" pitchFamily="34" charset="0"/>
                        <a:cs typeface="Times New Roman" panose="02020603050405020304" pitchFamily="18" charset="0"/>
                      </a:endParaRPr>
                    </a:p>
                  </a:txBody>
                  <a:tcPr marL="92889" marR="9288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E" sz="1500">
                        <a:effectLst/>
                        <a:latin typeface="Calibri" panose="020F0502020204030204" pitchFamily="34" charset="0"/>
                        <a:cs typeface="Times New Roman" panose="02020603050405020304" pitchFamily="18" charset="0"/>
                      </a:endParaRPr>
                    </a:p>
                  </a:txBody>
                  <a:tcPr marL="92889" marR="9288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E" sz="1500">
                        <a:effectLst/>
                        <a:latin typeface="Calibri" panose="020F0502020204030204" pitchFamily="34" charset="0"/>
                        <a:cs typeface="Times New Roman" panose="02020603050405020304" pitchFamily="18" charset="0"/>
                      </a:endParaRPr>
                    </a:p>
                  </a:txBody>
                  <a:tcPr marL="92889" marR="9288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E" sz="1500">
                        <a:effectLst/>
                        <a:latin typeface="Calibri" panose="020F0502020204030204" pitchFamily="34" charset="0"/>
                        <a:cs typeface="Times New Roman" panose="02020603050405020304" pitchFamily="18" charset="0"/>
                      </a:endParaRPr>
                    </a:p>
                  </a:txBody>
                  <a:tcPr marL="92889" marR="9288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E" sz="1500">
                        <a:effectLst/>
                        <a:latin typeface="Calibri" panose="020F0502020204030204" pitchFamily="34" charset="0"/>
                        <a:cs typeface="Times New Roman" panose="02020603050405020304" pitchFamily="18" charset="0"/>
                      </a:endParaRPr>
                    </a:p>
                  </a:txBody>
                  <a:tcPr marL="92889" marR="92889"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E" sz="1500">
                        <a:effectLst/>
                        <a:latin typeface="Calibri" panose="020F0502020204030204" pitchFamily="34" charset="0"/>
                        <a:cs typeface="Times New Roman" panose="02020603050405020304" pitchFamily="18" charset="0"/>
                      </a:endParaRPr>
                    </a:p>
                  </a:txBody>
                  <a:tcPr marL="92889" marR="92889"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46951837"/>
                  </a:ext>
                </a:extLst>
              </a:tr>
              <a:tr h="767709">
                <a:tc>
                  <a:txBody>
                    <a:bodyPr/>
                    <a:lstStyle/>
                    <a:p>
                      <a:pPr>
                        <a:lnSpc>
                          <a:spcPct val="107000"/>
                        </a:lnSpc>
                        <a:spcAft>
                          <a:spcPts val="800"/>
                        </a:spcAft>
                      </a:pPr>
                      <a:r>
                        <a:rPr lang="en-IE" sz="15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Incidents where E-scooters detained</a:t>
                      </a:r>
                      <a:endParaRPr lang="en-IE" sz="1500">
                        <a:effectLst/>
                        <a:latin typeface="Calibri" panose="020F0502020204030204" pitchFamily="34" charset="0"/>
                        <a:ea typeface="Calibri" panose="020F0502020204030204" pitchFamily="34" charset="0"/>
                        <a:cs typeface="Times New Roman" panose="02020603050405020304" pitchFamily="18" charset="0"/>
                      </a:endParaRPr>
                    </a:p>
                  </a:txBody>
                  <a:tcPr marL="92889" marR="92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75B5"/>
                    </a:solidFill>
                  </a:tcPr>
                </a:tc>
                <a:tc>
                  <a:txBody>
                    <a:bodyPr/>
                    <a:lstStyle/>
                    <a:p>
                      <a:pPr algn="ctr">
                        <a:lnSpc>
                          <a:spcPct val="107000"/>
                        </a:lnSpc>
                        <a:spcAft>
                          <a:spcPts val="800"/>
                        </a:spcAft>
                      </a:pPr>
                      <a:r>
                        <a:rPr lang="en-IE" sz="15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2023YTD**</a:t>
                      </a:r>
                      <a:endParaRPr lang="en-IE" sz="1500">
                        <a:effectLst/>
                        <a:latin typeface="Calibri" panose="020F0502020204030204" pitchFamily="34" charset="0"/>
                        <a:ea typeface="Calibri" panose="020F0502020204030204" pitchFamily="34" charset="0"/>
                        <a:cs typeface="Times New Roman" panose="02020603050405020304" pitchFamily="18" charset="0"/>
                      </a:endParaRPr>
                    </a:p>
                  </a:txBody>
                  <a:tcPr marL="92889" marR="92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75B5"/>
                    </a:solidFill>
                  </a:tcPr>
                </a:tc>
                <a:tc>
                  <a:txBody>
                    <a:bodyPr/>
                    <a:lstStyle/>
                    <a:p>
                      <a:pPr algn="ctr">
                        <a:lnSpc>
                          <a:spcPct val="107000"/>
                        </a:lnSpc>
                        <a:spcAft>
                          <a:spcPts val="800"/>
                        </a:spcAft>
                      </a:pPr>
                      <a:r>
                        <a:rPr lang="en-IE" sz="15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2024YTD**</a:t>
                      </a:r>
                      <a:endParaRPr lang="en-IE" sz="1500">
                        <a:effectLst/>
                        <a:latin typeface="Calibri" panose="020F0502020204030204" pitchFamily="34" charset="0"/>
                        <a:ea typeface="Calibri" panose="020F0502020204030204" pitchFamily="34" charset="0"/>
                        <a:cs typeface="Times New Roman" panose="02020603050405020304" pitchFamily="18" charset="0"/>
                      </a:endParaRPr>
                    </a:p>
                  </a:txBody>
                  <a:tcPr marL="92889" marR="92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75B5"/>
                    </a:solidFill>
                  </a:tcPr>
                </a:tc>
                <a:tc>
                  <a:txBody>
                    <a:bodyPr/>
                    <a:lstStyle/>
                    <a:p>
                      <a:pPr algn="ctr">
                        <a:lnSpc>
                          <a:spcPct val="107000"/>
                        </a:lnSpc>
                        <a:spcAft>
                          <a:spcPts val="800"/>
                        </a:spcAft>
                      </a:pPr>
                      <a:r>
                        <a:rPr lang="en-IE" sz="15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2025TD**</a:t>
                      </a:r>
                      <a:endParaRPr lang="en-IE" sz="1500">
                        <a:effectLst/>
                        <a:latin typeface="Calibri" panose="020F0502020204030204" pitchFamily="34" charset="0"/>
                        <a:ea typeface="Calibri" panose="020F0502020204030204" pitchFamily="34" charset="0"/>
                        <a:cs typeface="Times New Roman" panose="02020603050405020304" pitchFamily="18" charset="0"/>
                      </a:endParaRPr>
                    </a:p>
                  </a:txBody>
                  <a:tcPr marL="92889" marR="92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75B5"/>
                    </a:solidFill>
                  </a:tcPr>
                </a:tc>
                <a:tc>
                  <a:txBody>
                    <a:bodyPr/>
                    <a:lstStyle/>
                    <a:p>
                      <a:pPr algn="ctr">
                        <a:lnSpc>
                          <a:spcPct val="107000"/>
                        </a:lnSpc>
                        <a:spcAft>
                          <a:spcPts val="800"/>
                        </a:spcAft>
                      </a:pPr>
                      <a:r>
                        <a:rPr lang="en-IE" sz="15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Diff 23/25 YTD</a:t>
                      </a:r>
                      <a:endParaRPr lang="en-IE" sz="1500">
                        <a:effectLst/>
                        <a:latin typeface="Calibri" panose="020F0502020204030204" pitchFamily="34" charset="0"/>
                        <a:ea typeface="Calibri" panose="020F0502020204030204" pitchFamily="34" charset="0"/>
                        <a:cs typeface="Times New Roman" panose="02020603050405020304" pitchFamily="18" charset="0"/>
                      </a:endParaRPr>
                    </a:p>
                  </a:txBody>
                  <a:tcPr marL="92889" marR="92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75B5"/>
                    </a:solidFill>
                  </a:tcPr>
                </a:tc>
                <a:tc>
                  <a:txBody>
                    <a:bodyPr/>
                    <a:lstStyle/>
                    <a:p>
                      <a:pPr algn="ctr">
                        <a:lnSpc>
                          <a:spcPct val="107000"/>
                        </a:lnSpc>
                        <a:spcAft>
                          <a:spcPts val="800"/>
                        </a:spcAft>
                      </a:pPr>
                      <a:r>
                        <a:rPr lang="en-IE" sz="15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Diff 24/25 YTD</a:t>
                      </a:r>
                      <a:endParaRPr lang="en-IE" sz="1500">
                        <a:effectLst/>
                        <a:latin typeface="Calibri" panose="020F0502020204030204" pitchFamily="34" charset="0"/>
                        <a:ea typeface="Calibri" panose="020F0502020204030204" pitchFamily="34" charset="0"/>
                        <a:cs typeface="Times New Roman" panose="02020603050405020304" pitchFamily="18" charset="0"/>
                      </a:endParaRPr>
                    </a:p>
                  </a:txBody>
                  <a:tcPr marL="92889" marR="92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75B5"/>
                    </a:solidFill>
                  </a:tcPr>
                </a:tc>
                <a:extLst>
                  <a:ext uri="{0D108BD9-81ED-4DB2-BD59-A6C34878D82A}">
                    <a16:rowId xmlns:a16="http://schemas.microsoft.com/office/drawing/2014/main" val="3150713896"/>
                  </a:ext>
                </a:extLst>
              </a:tr>
              <a:tr h="281763">
                <a:tc>
                  <a:txBody>
                    <a:bodyPr/>
                    <a:lstStyle/>
                    <a:p>
                      <a:pPr>
                        <a:lnSpc>
                          <a:spcPct val="107000"/>
                        </a:lnSpc>
                        <a:spcAft>
                          <a:spcPts val="800"/>
                        </a:spcAft>
                      </a:pPr>
                      <a:r>
                        <a:rPr lang="en-IE" sz="15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IE" sz="1500">
                        <a:effectLst/>
                        <a:latin typeface="Calibri" panose="020F0502020204030204" pitchFamily="34" charset="0"/>
                        <a:ea typeface="Calibri" panose="020F0502020204030204" pitchFamily="34" charset="0"/>
                        <a:cs typeface="Times New Roman" panose="02020603050405020304" pitchFamily="18" charset="0"/>
                      </a:endParaRPr>
                    </a:p>
                  </a:txBody>
                  <a:tcPr marL="92889" marR="92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5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IE" sz="1500">
                        <a:effectLst/>
                        <a:latin typeface="Calibri" panose="020F0502020204030204" pitchFamily="34" charset="0"/>
                        <a:ea typeface="Calibri" panose="020F0502020204030204" pitchFamily="34" charset="0"/>
                        <a:cs typeface="Times New Roman" panose="02020603050405020304" pitchFamily="18" charset="0"/>
                      </a:endParaRPr>
                    </a:p>
                  </a:txBody>
                  <a:tcPr marL="92889" marR="92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5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n-IE" sz="1500">
                        <a:effectLst/>
                        <a:latin typeface="Calibri" panose="020F0502020204030204" pitchFamily="34" charset="0"/>
                        <a:ea typeface="Calibri" panose="020F0502020204030204" pitchFamily="34" charset="0"/>
                        <a:cs typeface="Times New Roman" panose="02020603050405020304" pitchFamily="18" charset="0"/>
                      </a:endParaRPr>
                    </a:p>
                  </a:txBody>
                  <a:tcPr marL="92889" marR="92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5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a:t>
                      </a:r>
                      <a:endParaRPr lang="en-IE" sz="1500">
                        <a:effectLst/>
                        <a:latin typeface="Calibri" panose="020F0502020204030204" pitchFamily="34" charset="0"/>
                        <a:ea typeface="Calibri" panose="020F0502020204030204" pitchFamily="34" charset="0"/>
                        <a:cs typeface="Times New Roman" panose="02020603050405020304" pitchFamily="18" charset="0"/>
                      </a:endParaRPr>
                    </a:p>
                  </a:txBody>
                  <a:tcPr marL="92889" marR="92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500" b="1">
                          <a:solidFill>
                            <a:srgbClr val="006100"/>
                          </a:solidFill>
                          <a:effectLst/>
                          <a:latin typeface="Calibri" panose="020F0502020204030204" pitchFamily="34" charset="0"/>
                          <a:ea typeface="Times New Roman" panose="02020603050405020304" pitchFamily="18" charset="0"/>
                          <a:cs typeface="Calibri" panose="020F0502020204030204" pitchFamily="34" charset="0"/>
                        </a:rPr>
                        <a:t>+560%</a:t>
                      </a:r>
                      <a:endParaRPr lang="en-IE" sz="1500">
                        <a:effectLst/>
                        <a:latin typeface="Calibri" panose="020F0502020204030204" pitchFamily="34" charset="0"/>
                        <a:ea typeface="Calibri" panose="020F0502020204030204" pitchFamily="34" charset="0"/>
                        <a:cs typeface="Times New Roman" panose="02020603050405020304" pitchFamily="18" charset="0"/>
                      </a:endParaRPr>
                    </a:p>
                  </a:txBody>
                  <a:tcPr marL="92889" marR="928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ctr">
                        <a:lnSpc>
                          <a:spcPct val="107000"/>
                        </a:lnSpc>
                        <a:spcAft>
                          <a:spcPts val="800"/>
                        </a:spcAft>
                      </a:pPr>
                      <a:r>
                        <a:rPr lang="en-IE" sz="1500" b="1">
                          <a:solidFill>
                            <a:srgbClr val="006100"/>
                          </a:solidFill>
                          <a:effectLst/>
                          <a:latin typeface="Calibri" panose="020F0502020204030204" pitchFamily="34" charset="0"/>
                          <a:ea typeface="Times New Roman" panose="02020603050405020304" pitchFamily="18" charset="0"/>
                          <a:cs typeface="Calibri" panose="020F0502020204030204" pitchFamily="34" charset="0"/>
                        </a:rPr>
                        <a:t>+230%</a:t>
                      </a:r>
                      <a:endParaRPr lang="en-IE" sz="1500">
                        <a:effectLst/>
                        <a:latin typeface="Calibri" panose="020F0502020204030204" pitchFamily="34" charset="0"/>
                        <a:ea typeface="Calibri" panose="020F0502020204030204" pitchFamily="34" charset="0"/>
                        <a:cs typeface="Times New Roman" panose="02020603050405020304" pitchFamily="18" charset="0"/>
                      </a:endParaRPr>
                    </a:p>
                  </a:txBody>
                  <a:tcPr marL="92889" marR="928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1429081035"/>
                  </a:ext>
                </a:extLst>
              </a:tr>
            </a:tbl>
          </a:graphicData>
        </a:graphic>
      </p:graphicFrame>
    </p:spTree>
    <p:extLst>
      <p:ext uri="{BB962C8B-B14F-4D97-AF65-F5344CB8AC3E}">
        <p14:creationId xmlns:p14="http://schemas.microsoft.com/office/powerpoint/2010/main" val="3529191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8EC06-C40B-15E0-CAB7-FA2FAE6AC1AB}"/>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57A1D0F3-CBEE-2951-46E9-BAF954A1A7FA}"/>
              </a:ext>
            </a:extLst>
          </p:cNvPr>
          <p:cNvSpPr>
            <a:spLocks noGrp="1"/>
          </p:cNvSpPr>
          <p:nvPr>
            <p:ph idx="1"/>
          </p:nvPr>
        </p:nvSpPr>
        <p:spPr/>
        <p:txBody>
          <a:bodyPr/>
          <a:lstStyle/>
          <a:p>
            <a:endParaRPr lang="en-GB" dirty="0"/>
          </a:p>
          <a:p>
            <a:endParaRPr lang="en-IE" dirty="0"/>
          </a:p>
          <a:p>
            <a:pPr lvl="2"/>
            <a:endParaRPr lang="en-IE" dirty="0"/>
          </a:p>
          <a:p>
            <a:pPr lvl="2"/>
            <a:endParaRPr lang="en-IE" dirty="0"/>
          </a:p>
          <a:p>
            <a:pPr lvl="2"/>
            <a:endParaRPr lang="en-IE" dirty="0"/>
          </a:p>
          <a:p>
            <a:pPr lvl="2"/>
            <a:endParaRPr lang="en-IE" dirty="0"/>
          </a:p>
          <a:p>
            <a:pPr lvl="2"/>
            <a:r>
              <a:rPr lang="en-IE" sz="4400" dirty="0"/>
              <a:t>Pedestrian Hit by E-Scooter</a:t>
            </a:r>
          </a:p>
        </p:txBody>
      </p:sp>
    </p:spTree>
    <p:extLst>
      <p:ext uri="{BB962C8B-B14F-4D97-AF65-F5344CB8AC3E}">
        <p14:creationId xmlns:p14="http://schemas.microsoft.com/office/powerpoint/2010/main" val="684737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A3612-AA95-69B6-B9C6-5D567719EA99}"/>
              </a:ext>
            </a:extLst>
          </p:cNvPr>
          <p:cNvSpPr>
            <a:spLocks noGrp="1"/>
          </p:cNvSpPr>
          <p:nvPr>
            <p:ph type="title"/>
          </p:nvPr>
        </p:nvSpPr>
        <p:spPr/>
        <p:txBody>
          <a:bodyPr/>
          <a:lstStyle/>
          <a:p>
            <a:r>
              <a:rPr lang="en-GB" dirty="0"/>
              <a:t>FM104 Promo for SDCC Campaign</a:t>
            </a:r>
            <a:endParaRPr lang="en-IE" dirty="0"/>
          </a:p>
        </p:txBody>
      </p:sp>
      <p:pic>
        <p:nvPicPr>
          <p:cNvPr id="4" name="2BD90B5E">
            <a:hlinkClick r:id="" action="ppaction://media"/>
            <a:extLst>
              <a:ext uri="{FF2B5EF4-FFF2-40B4-BE49-F238E27FC236}">
                <a16:creationId xmlns:a16="http://schemas.microsoft.com/office/drawing/2014/main" id="{D47C0E22-F346-A9A7-5D8E-71ED7A0EB058}"/>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2559368" y="2740660"/>
            <a:ext cx="487362" cy="487363"/>
          </a:xfrm>
        </p:spPr>
      </p:pic>
      <p:pic>
        <p:nvPicPr>
          <p:cNvPr id="5" name="EF721327">
            <a:hlinkClick r:id="" action="ppaction://media"/>
            <a:extLst>
              <a:ext uri="{FF2B5EF4-FFF2-40B4-BE49-F238E27FC236}">
                <a16:creationId xmlns:a16="http://schemas.microsoft.com/office/drawing/2014/main" id="{031BDD9A-5C3E-3947-24AF-545081ABBB1B}"/>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219757" y="2798198"/>
            <a:ext cx="487363" cy="487363"/>
          </a:xfrm>
          <a:prstGeom prst="rect">
            <a:avLst/>
          </a:prstGeom>
        </p:spPr>
      </p:pic>
    </p:spTree>
    <p:extLst>
      <p:ext uri="{BB962C8B-B14F-4D97-AF65-F5344CB8AC3E}">
        <p14:creationId xmlns:p14="http://schemas.microsoft.com/office/powerpoint/2010/main" val="180746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6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5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121F3-29E7-B43E-AC6C-CDEE18F995E6}"/>
              </a:ext>
            </a:extLst>
          </p:cNvPr>
          <p:cNvSpPr>
            <a:spLocks noGrp="1"/>
          </p:cNvSpPr>
          <p:nvPr>
            <p:ph type="title"/>
          </p:nvPr>
        </p:nvSpPr>
        <p:spPr/>
        <p:txBody>
          <a:bodyPr/>
          <a:lstStyle/>
          <a:p>
            <a:endParaRPr lang="en-IE" dirty="0"/>
          </a:p>
        </p:txBody>
      </p:sp>
      <p:sp>
        <p:nvSpPr>
          <p:cNvPr id="3" name="Text Placeholder 2">
            <a:extLst>
              <a:ext uri="{FF2B5EF4-FFF2-40B4-BE49-F238E27FC236}">
                <a16:creationId xmlns:a16="http://schemas.microsoft.com/office/drawing/2014/main" id="{4D6F688B-ED53-0203-E8E5-05CD6F7F5982}"/>
              </a:ext>
            </a:extLst>
          </p:cNvPr>
          <p:cNvSpPr>
            <a:spLocks noGrp="1"/>
          </p:cNvSpPr>
          <p:nvPr>
            <p:ph type="body" idx="1"/>
          </p:nvPr>
        </p:nvSpPr>
        <p:spPr/>
        <p:txBody>
          <a:bodyPr/>
          <a:lstStyle/>
          <a:p>
            <a:endParaRPr lang="en-IE"/>
          </a:p>
        </p:txBody>
      </p:sp>
      <p:pic>
        <p:nvPicPr>
          <p:cNvPr id="8" name="Content Placeholder 7">
            <a:extLst>
              <a:ext uri="{FF2B5EF4-FFF2-40B4-BE49-F238E27FC236}">
                <a16:creationId xmlns:a16="http://schemas.microsoft.com/office/drawing/2014/main" id="{977F888C-C853-DB2D-95F4-98A59E010D8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1096963" y="286603"/>
            <a:ext cx="4938712" cy="5631597"/>
          </a:xfrm>
        </p:spPr>
      </p:pic>
      <p:sp>
        <p:nvSpPr>
          <p:cNvPr id="5" name="Text Placeholder 4">
            <a:extLst>
              <a:ext uri="{FF2B5EF4-FFF2-40B4-BE49-F238E27FC236}">
                <a16:creationId xmlns:a16="http://schemas.microsoft.com/office/drawing/2014/main" id="{5BD6285A-14D4-1B28-C57E-57CAB1B25562}"/>
              </a:ext>
            </a:extLst>
          </p:cNvPr>
          <p:cNvSpPr>
            <a:spLocks noGrp="1"/>
          </p:cNvSpPr>
          <p:nvPr>
            <p:ph type="body" sz="quarter" idx="3"/>
          </p:nvPr>
        </p:nvSpPr>
        <p:spPr/>
        <p:txBody>
          <a:bodyPr/>
          <a:lstStyle/>
          <a:p>
            <a:endParaRPr lang="en-IE"/>
          </a:p>
        </p:txBody>
      </p:sp>
      <p:pic>
        <p:nvPicPr>
          <p:cNvPr id="20" name="Content Placeholder 19" descr="A group of people holding signs&#10;&#10;AI-generated content may be incorrect.">
            <a:extLst>
              <a:ext uri="{FF2B5EF4-FFF2-40B4-BE49-F238E27FC236}">
                <a16:creationId xmlns:a16="http://schemas.microsoft.com/office/drawing/2014/main" id="{C9FFD6CF-F389-695E-D449-3F4C58C43401}"/>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218238" y="286074"/>
            <a:ext cx="5531310" cy="5631597"/>
          </a:xfrm>
        </p:spPr>
      </p:pic>
    </p:spTree>
    <p:extLst>
      <p:ext uri="{BB962C8B-B14F-4D97-AF65-F5344CB8AC3E}">
        <p14:creationId xmlns:p14="http://schemas.microsoft.com/office/powerpoint/2010/main" val="3114002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0D6F-C857-8983-A694-F77C8F851EAF}"/>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63AD7AA8-F66C-DF0C-2EF5-A1788AE4A3EF}"/>
              </a:ext>
            </a:extLst>
          </p:cNvPr>
          <p:cNvSpPr>
            <a:spLocks noGrp="1"/>
          </p:cNvSpPr>
          <p:nvPr>
            <p:ph idx="1"/>
          </p:nvPr>
        </p:nvSpPr>
        <p:spPr/>
        <p:txBody>
          <a:bodyPr/>
          <a:lstStyle/>
          <a:p>
            <a:endParaRPr lang="en-GB" b="1" dirty="0"/>
          </a:p>
          <a:p>
            <a:endParaRPr lang="en-IE" b="1" dirty="0"/>
          </a:p>
          <a:p>
            <a:endParaRPr lang="en-IE" b="1" dirty="0"/>
          </a:p>
          <a:p>
            <a:pPr lvl="8"/>
            <a:r>
              <a:rPr lang="en-IE" sz="4000" b="1" dirty="0"/>
              <a:t>               Thank You</a:t>
            </a:r>
          </a:p>
          <a:p>
            <a:pPr lvl="8"/>
            <a:r>
              <a:rPr lang="en-IE" sz="4000" b="1" dirty="0"/>
              <a:t>                       &amp;</a:t>
            </a:r>
          </a:p>
          <a:p>
            <a:pPr lvl="8"/>
            <a:r>
              <a:rPr lang="en-IE" sz="4000" b="1" dirty="0"/>
              <a:t>             Any Questions</a:t>
            </a:r>
          </a:p>
          <a:p>
            <a:pPr lvl="8"/>
            <a:endParaRPr lang="en-IE" b="1" dirty="0"/>
          </a:p>
          <a:p>
            <a:pPr lvl="8"/>
            <a:r>
              <a:rPr lang="en-IE" b="1" dirty="0"/>
              <a:t>                                      </a:t>
            </a:r>
            <a:endParaRPr lang="en-IE" sz="2800" b="1" dirty="0"/>
          </a:p>
          <a:p>
            <a:pPr lvl="8"/>
            <a:endParaRPr lang="en-IE" b="1" dirty="0"/>
          </a:p>
        </p:txBody>
      </p:sp>
    </p:spTree>
    <p:extLst>
      <p:ext uri="{BB962C8B-B14F-4D97-AF65-F5344CB8AC3E}">
        <p14:creationId xmlns:p14="http://schemas.microsoft.com/office/powerpoint/2010/main" val="2732562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C642902F-4656-4563-AB0B-2EB57ACCD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8">
            <a:extLst>
              <a:ext uri="{FF2B5EF4-FFF2-40B4-BE49-F238E27FC236}">
                <a16:creationId xmlns:a16="http://schemas.microsoft.com/office/drawing/2014/main" id="{BEAAE43D-BC92-1BC4-CD02-0393E305D551}"/>
              </a:ext>
            </a:extLst>
          </p:cNvPr>
          <p:cNvSpPr>
            <a:spLocks noGrp="1"/>
          </p:cNvSpPr>
          <p:nvPr>
            <p:ph type="title"/>
          </p:nvPr>
        </p:nvSpPr>
        <p:spPr>
          <a:xfrm>
            <a:off x="6652256" y="634946"/>
            <a:ext cx="4821283" cy="1450757"/>
          </a:xfrm>
        </p:spPr>
        <p:txBody>
          <a:bodyPr>
            <a:normAutofit/>
          </a:bodyPr>
          <a:lstStyle/>
          <a:p>
            <a:r>
              <a:rPr lang="en-GB" b="1" dirty="0"/>
              <a:t>New E-Scooter Legislation</a:t>
            </a:r>
            <a:endParaRPr lang="en-IE" b="1" dirty="0"/>
          </a:p>
        </p:txBody>
      </p:sp>
      <p:sp>
        <p:nvSpPr>
          <p:cNvPr id="43" name="Rectangle 42">
            <a:extLst>
              <a:ext uri="{FF2B5EF4-FFF2-40B4-BE49-F238E27FC236}">
                <a16:creationId xmlns:a16="http://schemas.microsoft.com/office/drawing/2014/main" id="{2793D4A6-D9A6-4743-902C-5C956F8CAE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2806700" cy="2764992"/>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BD016948-E058-18CA-CB63-7DAE86A30EE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p:blipFill>
        <p:spPr>
          <a:xfrm>
            <a:off x="938344" y="521094"/>
            <a:ext cx="1587671" cy="2378534"/>
          </a:xfrm>
          <a:prstGeom prst="rect">
            <a:avLst/>
          </a:prstGeom>
        </p:spPr>
      </p:pic>
      <p:sp>
        <p:nvSpPr>
          <p:cNvPr id="45" name="Rectangle 44">
            <a:extLst>
              <a:ext uri="{FF2B5EF4-FFF2-40B4-BE49-F238E27FC236}">
                <a16:creationId xmlns:a16="http://schemas.microsoft.com/office/drawing/2014/main" id="{82D6E6E8-60D6-43DF-AB32-F009976E96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9300" y="321733"/>
            <a:ext cx="2806699" cy="2764991"/>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BEB2825-0A31-FE46-52A0-9FD4D78316F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4509" r="24509"/>
          <a:stretch/>
        </p:blipFill>
        <p:spPr>
          <a:xfrm>
            <a:off x="3775081" y="521093"/>
            <a:ext cx="1849332" cy="2375962"/>
          </a:xfrm>
          <a:prstGeom prst="rect">
            <a:avLst/>
          </a:prstGeom>
        </p:spPr>
      </p:pic>
      <p:cxnSp>
        <p:nvCxnSpPr>
          <p:cNvPr id="47" name="Straight Connector 46">
            <a:extLst>
              <a:ext uri="{FF2B5EF4-FFF2-40B4-BE49-F238E27FC236}">
                <a16:creationId xmlns:a16="http://schemas.microsoft.com/office/drawing/2014/main" id="{FDF97CA6-0525-4AD4-8E21-2C9A75DB7A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63893" y="2085703"/>
            <a:ext cx="41148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BE24306B-0379-4C6F-80A1-5A7D01A135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47592"/>
            <a:ext cx="2806700" cy="273618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B836DFC-288C-FDE0-870E-201248E15B22}"/>
              </a:ext>
            </a:extLst>
          </p:cNvPr>
          <p:cNvPicPr>
            <a:picLocks noChangeAspect="1"/>
          </p:cNvPicPr>
          <p:nvPr/>
        </p:nvPicPr>
        <p:blipFill>
          <a:blip r:embed="rId6"/>
          <a:srcRect l="412" r="16784" b="1"/>
          <a:stretch/>
        </p:blipFill>
        <p:spPr>
          <a:xfrm>
            <a:off x="527274" y="3859074"/>
            <a:ext cx="2470772" cy="1521763"/>
          </a:xfrm>
          <a:prstGeom prst="rect">
            <a:avLst/>
          </a:prstGeom>
        </p:spPr>
      </p:pic>
      <p:sp>
        <p:nvSpPr>
          <p:cNvPr id="51" name="Rectangle 50">
            <a:extLst>
              <a:ext uri="{FF2B5EF4-FFF2-40B4-BE49-F238E27FC236}">
                <a16:creationId xmlns:a16="http://schemas.microsoft.com/office/drawing/2014/main" id="{98F8BC0B-2185-4E1F-B3E4-6C4034B46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3494" y="3247592"/>
            <a:ext cx="2792505" cy="273618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4F80B06-534D-BD8D-E7E2-2672C989E219}"/>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t="1373" b="1373"/>
          <a:stretch/>
        </p:blipFill>
        <p:spPr>
          <a:xfrm>
            <a:off x="3464362" y="3859074"/>
            <a:ext cx="2470771" cy="1519849"/>
          </a:xfrm>
          <a:prstGeom prst="rect">
            <a:avLst/>
          </a:prstGeom>
        </p:spPr>
      </p:pic>
      <p:sp>
        <p:nvSpPr>
          <p:cNvPr id="12" name="Content Placeholder 11">
            <a:extLst>
              <a:ext uri="{FF2B5EF4-FFF2-40B4-BE49-F238E27FC236}">
                <a16:creationId xmlns:a16="http://schemas.microsoft.com/office/drawing/2014/main" id="{A617CE61-DAF3-474C-7D23-A74CA10CE3D7}"/>
              </a:ext>
            </a:extLst>
          </p:cNvPr>
          <p:cNvSpPr>
            <a:spLocks noGrp="1"/>
          </p:cNvSpPr>
          <p:nvPr>
            <p:ph idx="1"/>
          </p:nvPr>
        </p:nvSpPr>
        <p:spPr>
          <a:xfrm>
            <a:off x="6652256" y="2198914"/>
            <a:ext cx="4821283" cy="3670180"/>
          </a:xfrm>
        </p:spPr>
        <p:txBody>
          <a:bodyPr>
            <a:normAutofit/>
          </a:bodyPr>
          <a:lstStyle/>
          <a:p>
            <a:pPr marL="0" indent="0">
              <a:buNone/>
            </a:pPr>
            <a:endParaRPr lang="en-GB" sz="1700" b="0" i="0" dirty="0">
              <a:effectLst/>
            </a:endParaRPr>
          </a:p>
          <a:p>
            <a:pPr marL="0" indent="0">
              <a:spcAft>
                <a:spcPts val="750"/>
              </a:spcAft>
              <a:buNone/>
            </a:pPr>
            <a:r>
              <a:rPr lang="en-GB" sz="1700" dirty="0">
                <a:latin typeface="Lato" panose="020F0502020204030203" pitchFamily="34" charset="0"/>
              </a:rPr>
              <a:t>Since 20</a:t>
            </a:r>
            <a:r>
              <a:rPr lang="en-GB" sz="1700" baseline="30000" dirty="0">
                <a:latin typeface="Lato" panose="020F0502020204030203" pitchFamily="34" charset="0"/>
              </a:rPr>
              <a:t>th</a:t>
            </a:r>
            <a:r>
              <a:rPr lang="en-GB" sz="1700" dirty="0">
                <a:latin typeface="Lato" panose="020F0502020204030203" pitchFamily="34" charset="0"/>
              </a:rPr>
              <a:t> May 2024 - N</a:t>
            </a:r>
            <a:r>
              <a:rPr lang="en-GB" sz="1700" b="0" i="0" dirty="0">
                <a:effectLst/>
                <a:latin typeface="Lato" panose="020F0502020204030203" pitchFamily="34" charset="0"/>
              </a:rPr>
              <a:t>ew regulations under the Road Traffic and </a:t>
            </a:r>
            <a:r>
              <a:rPr lang="en-GB" sz="1700" b="0" i="0">
                <a:effectLst/>
                <a:latin typeface="Lato" panose="020F0502020204030203" pitchFamily="34" charset="0"/>
              </a:rPr>
              <a:t>Roads Act </a:t>
            </a:r>
            <a:r>
              <a:rPr lang="en-GB" sz="1700" b="0" i="0" dirty="0">
                <a:effectLst/>
                <a:latin typeface="Lato" panose="020F0502020204030203" pitchFamily="34" charset="0"/>
              </a:rPr>
              <a:t>came into effect in Irish legislation for E</a:t>
            </a:r>
            <a:r>
              <a:rPr lang="en-GB" sz="1700" dirty="0">
                <a:latin typeface="Lato" panose="020F0502020204030203" pitchFamily="34" charset="0"/>
              </a:rPr>
              <a:t>- </a:t>
            </a:r>
            <a:r>
              <a:rPr lang="en-GB" sz="1700" b="0" i="0" dirty="0">
                <a:effectLst/>
                <a:latin typeface="Lato" panose="020F0502020204030203" pitchFamily="34" charset="0"/>
              </a:rPr>
              <a:t>scooters and e-bikes/e-mopeds.</a:t>
            </a:r>
          </a:p>
          <a:p>
            <a:pPr marL="0" indent="0">
              <a:spcAft>
                <a:spcPts val="750"/>
              </a:spcAft>
              <a:buNone/>
            </a:pPr>
            <a:r>
              <a:rPr lang="en-GB" sz="1700" dirty="0">
                <a:latin typeface="Lato" panose="020F0502020204030203" pitchFamily="34" charset="0"/>
              </a:rPr>
              <a:t>This</a:t>
            </a:r>
            <a:r>
              <a:rPr lang="en-GB" sz="1700" b="0" i="0" dirty="0">
                <a:effectLst/>
                <a:latin typeface="Lato" panose="020F0502020204030203" pitchFamily="34" charset="0"/>
              </a:rPr>
              <a:t> set out the new legal and safe technical parameters and usage of e-scooters and e-bikes.</a:t>
            </a:r>
          </a:p>
          <a:p>
            <a:pPr marL="0" indent="0">
              <a:spcAft>
                <a:spcPts val="750"/>
              </a:spcAft>
              <a:buNone/>
            </a:pPr>
            <a:r>
              <a:rPr lang="en-GB" sz="1700" b="0" i="0" dirty="0">
                <a:effectLst/>
                <a:latin typeface="Lato" panose="020F0502020204030203" pitchFamily="34" charset="0"/>
              </a:rPr>
              <a:t>The regulations set out the rules of the road for people choosing to use light electric vehicles which are now enforceable under Irish law.</a:t>
            </a:r>
          </a:p>
          <a:p>
            <a:pPr marL="0" indent="0">
              <a:buNone/>
            </a:pPr>
            <a:endParaRPr lang="en-GB" sz="1700" dirty="0"/>
          </a:p>
        </p:txBody>
      </p:sp>
      <p:sp>
        <p:nvSpPr>
          <p:cNvPr id="53" name="Rectangle 52">
            <a:extLst>
              <a:ext uri="{FF2B5EF4-FFF2-40B4-BE49-F238E27FC236}">
                <a16:creationId xmlns:a16="http://schemas.microsoft.com/office/drawing/2014/main" id="{9204E438-647D-40F8-9613-FA00FF3E5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sp>
        <p:nvSpPr>
          <p:cNvPr id="55" name="Rectangle 54">
            <a:extLst>
              <a:ext uri="{FF2B5EF4-FFF2-40B4-BE49-F238E27FC236}">
                <a16:creationId xmlns:a16="http://schemas.microsoft.com/office/drawing/2014/main" id="{4EE16D88-B2D1-4B7E-92B3-B0AD4F5B5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spTree>
    <p:extLst>
      <p:ext uri="{BB962C8B-B14F-4D97-AF65-F5344CB8AC3E}">
        <p14:creationId xmlns:p14="http://schemas.microsoft.com/office/powerpoint/2010/main" val="3626215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sp>
        <p:nvSpPr>
          <p:cNvPr id="1033" name="Rectangle 1032">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cxnSp>
        <p:nvCxnSpPr>
          <p:cNvPr id="1035" name="Straight Connector 1034">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037" name="Rectangle 1036">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sp>
        <p:nvSpPr>
          <p:cNvPr id="2" name="Title 1">
            <a:extLst>
              <a:ext uri="{FF2B5EF4-FFF2-40B4-BE49-F238E27FC236}">
                <a16:creationId xmlns:a16="http://schemas.microsoft.com/office/drawing/2014/main" id="{C0FB7947-796B-935E-B13A-FFFEA8267B05}"/>
              </a:ext>
            </a:extLst>
          </p:cNvPr>
          <p:cNvSpPr>
            <a:spLocks noGrp="1"/>
          </p:cNvSpPr>
          <p:nvPr>
            <p:ph type="title"/>
          </p:nvPr>
        </p:nvSpPr>
        <p:spPr>
          <a:xfrm>
            <a:off x="492370" y="172721"/>
            <a:ext cx="3084844" cy="1372952"/>
          </a:xfrm>
        </p:spPr>
        <p:txBody>
          <a:bodyPr vert="horz" lIns="91440" tIns="45720" rIns="91440" bIns="45720" rtlCol="0" anchor="b">
            <a:normAutofit fontScale="90000"/>
          </a:bodyPr>
          <a:lstStyle/>
          <a:p>
            <a:r>
              <a:rPr lang="en-US" sz="3600" b="1" dirty="0">
                <a:ln w="0"/>
                <a:solidFill>
                  <a:srgbClr val="FFFFFF"/>
                </a:solidFill>
                <a:effectLst>
                  <a:outerShdw blurRad="38100" dist="25400" dir="5400000" algn="ctr" rotWithShape="0">
                    <a:srgbClr val="6E747A">
                      <a:alpha val="43000"/>
                    </a:srgbClr>
                  </a:outerShdw>
                </a:effectLst>
              </a:rPr>
              <a:t>Personal Powered Transporters</a:t>
            </a:r>
          </a:p>
        </p:txBody>
      </p:sp>
      <p:sp>
        <p:nvSpPr>
          <p:cNvPr id="5" name="TextBox 4">
            <a:extLst>
              <a:ext uri="{FF2B5EF4-FFF2-40B4-BE49-F238E27FC236}">
                <a16:creationId xmlns:a16="http://schemas.microsoft.com/office/drawing/2014/main" id="{0BC437B7-779D-ADBE-5774-3C9B08EE0446}"/>
              </a:ext>
            </a:extLst>
          </p:cNvPr>
          <p:cNvSpPr txBox="1"/>
          <p:nvPr/>
        </p:nvSpPr>
        <p:spPr>
          <a:xfrm>
            <a:off x="492371" y="1737845"/>
            <a:ext cx="3084844" cy="4251475"/>
          </a:xfrm>
          <a:prstGeom prst="rect">
            <a:avLst/>
          </a:prstGeom>
        </p:spPr>
        <p:txBody>
          <a:bodyPr vert="horz" lIns="0" tIns="45720" rIns="0" bIns="45720" rtlCol="0">
            <a:noAutofit/>
          </a:bodyPr>
          <a:lstStyle/>
          <a:p>
            <a:pPr defTabSz="914400">
              <a:lnSpc>
                <a:spcPct val="90000"/>
              </a:lnSpc>
              <a:spcAft>
                <a:spcPts val="800"/>
              </a:spcAft>
              <a:buClr>
                <a:schemeClr val="accent1"/>
              </a:buClr>
              <a:buFont typeface="Calibri" panose="020F0502020204030204" pitchFamily="34" charset="0"/>
            </a:pPr>
            <a:r>
              <a:rPr lang="en-US" dirty="0">
                <a:solidFill>
                  <a:srgbClr val="FFFFFF"/>
                </a:solidFill>
              </a:rPr>
              <a:t>A</a:t>
            </a:r>
            <a:r>
              <a:rPr lang="en-US" dirty="0">
                <a:solidFill>
                  <a:srgbClr val="FFFFFF"/>
                </a:solidFill>
                <a:effectLst/>
              </a:rPr>
              <a:t> new class of vehicles called </a:t>
            </a:r>
            <a:r>
              <a:rPr lang="en-US" b="1" dirty="0">
                <a:solidFill>
                  <a:srgbClr val="FFFFFF"/>
                </a:solidFill>
                <a:effectLst/>
              </a:rPr>
              <a:t>Personal</a:t>
            </a:r>
            <a:r>
              <a:rPr lang="en-US" dirty="0">
                <a:solidFill>
                  <a:srgbClr val="FFFFFF"/>
                </a:solidFill>
                <a:effectLst/>
              </a:rPr>
              <a:t> </a:t>
            </a:r>
            <a:r>
              <a:rPr lang="en-US" b="1" dirty="0">
                <a:solidFill>
                  <a:srgbClr val="FFFFFF"/>
                </a:solidFill>
                <a:effectLst/>
              </a:rPr>
              <a:t>Powered Transporters </a:t>
            </a:r>
            <a:r>
              <a:rPr lang="en-US" dirty="0">
                <a:solidFill>
                  <a:srgbClr val="FFFFFF"/>
                </a:solidFill>
                <a:effectLst/>
              </a:rPr>
              <a:t>(PPTs) were introduced under the Road Traffic and Roads Act </a:t>
            </a:r>
            <a:r>
              <a:rPr lang="en-US" dirty="0">
                <a:solidFill>
                  <a:srgbClr val="FFFFFF"/>
                </a:solidFill>
              </a:rPr>
              <a:t>2024</a:t>
            </a:r>
            <a:endParaRPr lang="en-US" dirty="0">
              <a:solidFill>
                <a:srgbClr val="FFFFFF"/>
              </a:solidFill>
              <a:effectLst/>
            </a:endParaRPr>
          </a:p>
          <a:p>
            <a:pPr defTabSz="914400">
              <a:lnSpc>
                <a:spcPct val="90000"/>
              </a:lnSpc>
              <a:spcAft>
                <a:spcPts val="800"/>
              </a:spcAft>
              <a:buClr>
                <a:schemeClr val="accent1"/>
              </a:buClr>
              <a:buFont typeface="Calibri" panose="020F0502020204030204" pitchFamily="34" charset="0"/>
            </a:pPr>
            <a:endParaRPr lang="en-US" dirty="0">
              <a:solidFill>
                <a:srgbClr val="FFFFFF"/>
              </a:solidFill>
              <a:effectLst/>
            </a:endParaRPr>
          </a:p>
          <a:p>
            <a:pPr defTabSz="914400">
              <a:lnSpc>
                <a:spcPct val="90000"/>
              </a:lnSpc>
              <a:spcAft>
                <a:spcPts val="800"/>
              </a:spcAft>
              <a:buClr>
                <a:schemeClr val="accent1"/>
              </a:buClr>
              <a:buFont typeface="Calibri" panose="020F0502020204030204" pitchFamily="34" charset="0"/>
            </a:pPr>
            <a:r>
              <a:rPr lang="en-US" dirty="0">
                <a:solidFill>
                  <a:srgbClr val="FFFFFF"/>
                </a:solidFill>
                <a:effectLst/>
              </a:rPr>
              <a:t>E-scooters </a:t>
            </a:r>
            <a:r>
              <a:rPr lang="en-US" dirty="0">
                <a:solidFill>
                  <a:srgbClr val="FFFFFF"/>
                </a:solidFill>
              </a:rPr>
              <a:t>are </a:t>
            </a:r>
            <a:r>
              <a:rPr lang="en-US" dirty="0">
                <a:solidFill>
                  <a:srgbClr val="FFFFFF"/>
                </a:solidFill>
                <a:effectLst/>
              </a:rPr>
              <a:t>now classed as PPT and must comply with technical and usage specifications in order to be legally used on public roads</a:t>
            </a:r>
          </a:p>
          <a:p>
            <a:pPr defTabSz="914400">
              <a:lnSpc>
                <a:spcPct val="90000"/>
              </a:lnSpc>
              <a:spcAft>
                <a:spcPts val="800"/>
              </a:spcAft>
              <a:buClr>
                <a:schemeClr val="accent1"/>
              </a:buClr>
              <a:buFont typeface="Calibri" panose="020F0502020204030204" pitchFamily="34" charset="0"/>
            </a:pPr>
            <a:endParaRPr lang="en-US" dirty="0">
              <a:solidFill>
                <a:srgbClr val="FFFFFF"/>
              </a:solidFill>
              <a:effectLst/>
            </a:endParaRPr>
          </a:p>
          <a:p>
            <a:pPr defTabSz="914400">
              <a:lnSpc>
                <a:spcPct val="90000"/>
              </a:lnSpc>
              <a:spcAft>
                <a:spcPts val="800"/>
              </a:spcAft>
              <a:buClr>
                <a:schemeClr val="accent1"/>
              </a:buClr>
              <a:buFont typeface="Calibri" panose="020F0502020204030204" pitchFamily="34" charset="0"/>
            </a:pPr>
            <a:r>
              <a:rPr lang="en-US" dirty="0">
                <a:solidFill>
                  <a:srgbClr val="FFFFFF"/>
                </a:solidFill>
                <a:effectLst/>
              </a:rPr>
              <a:t>An e-scooter is a vehicle with a small standing platform and no seat, for use by one person only. An e-scooter may have two or more wheels and be propelled by an electric motor</a:t>
            </a:r>
          </a:p>
        </p:txBody>
      </p:sp>
      <p:sp>
        <p:nvSpPr>
          <p:cNvPr id="1041" name="Rectangle 1040">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pic>
        <p:nvPicPr>
          <p:cNvPr id="1026" name="Picture 2">
            <a:extLst>
              <a:ext uri="{FF2B5EF4-FFF2-40B4-BE49-F238E27FC236}">
                <a16:creationId xmlns:a16="http://schemas.microsoft.com/office/drawing/2014/main" id="{BD544C12-A708-5457-582F-E322AF36AA46}"/>
              </a:ext>
            </a:extLst>
          </p:cNvPr>
          <p:cNvPicPr>
            <a:picLocks noChangeAspect="1" noChangeArrowheads="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p:blipFill>
        <p:spPr bwMode="auto">
          <a:xfrm>
            <a:off x="4742017" y="1585020"/>
            <a:ext cx="6798082" cy="3687959"/>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11">
            <a:extLst>
              <a:ext uri="{FF2B5EF4-FFF2-40B4-BE49-F238E27FC236}">
                <a16:creationId xmlns:a16="http://schemas.microsoft.com/office/drawing/2014/main" id="{D9CB407E-91B2-6678-317B-41F1DB4CABF7}"/>
              </a:ext>
            </a:extLst>
          </p:cNvPr>
          <p:cNvSpPr txBox="1">
            <a:spLocks/>
          </p:cNvSpPr>
          <p:nvPr/>
        </p:nvSpPr>
        <p:spPr>
          <a:xfrm>
            <a:off x="1097280" y="1364451"/>
            <a:ext cx="4240264" cy="4592211"/>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endParaRPr lang="en-GB" sz="1800" dirty="0"/>
          </a:p>
        </p:txBody>
      </p:sp>
    </p:spTree>
    <p:extLst>
      <p:ext uri="{BB962C8B-B14F-4D97-AF65-F5344CB8AC3E}">
        <p14:creationId xmlns:p14="http://schemas.microsoft.com/office/powerpoint/2010/main" val="2015491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sp>
        <p:nvSpPr>
          <p:cNvPr id="2" name="Title 1">
            <a:extLst>
              <a:ext uri="{FF2B5EF4-FFF2-40B4-BE49-F238E27FC236}">
                <a16:creationId xmlns:a16="http://schemas.microsoft.com/office/drawing/2014/main" id="{8D33BC37-3E05-1103-E37D-9CF1E9C14A53}"/>
              </a:ext>
            </a:extLst>
          </p:cNvPr>
          <p:cNvSpPr>
            <a:spLocks noGrp="1"/>
          </p:cNvSpPr>
          <p:nvPr>
            <p:ph type="title"/>
          </p:nvPr>
        </p:nvSpPr>
        <p:spPr>
          <a:xfrm>
            <a:off x="492370" y="516835"/>
            <a:ext cx="3084844" cy="5772840"/>
          </a:xfrm>
        </p:spPr>
        <p:txBody>
          <a:bodyPr anchor="ctr">
            <a:normAutofit/>
          </a:bodyPr>
          <a:lstStyle/>
          <a:p>
            <a:r>
              <a:rPr lang="en-GB" sz="3600">
                <a:solidFill>
                  <a:srgbClr val="FFFFFF"/>
                </a:solidFill>
              </a:rPr>
              <a:t>E-Scooters</a:t>
            </a:r>
            <a:endParaRPr lang="en-IE" sz="3600">
              <a:solidFill>
                <a:srgbClr val="FFFFFF"/>
              </a:solidFill>
            </a:endParaRPr>
          </a:p>
        </p:txBody>
      </p:sp>
      <p:sp>
        <p:nvSpPr>
          <p:cNvPr id="13" name="Rectangle 12">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graphicFrame>
        <p:nvGraphicFramePr>
          <p:cNvPr id="5" name="Content Placeholder 2">
            <a:extLst>
              <a:ext uri="{FF2B5EF4-FFF2-40B4-BE49-F238E27FC236}">
                <a16:creationId xmlns:a16="http://schemas.microsoft.com/office/drawing/2014/main" id="{FAB688D1-A16C-F4CC-67B3-C7B38EB78730}"/>
              </a:ext>
            </a:extLst>
          </p:cNvPr>
          <p:cNvGraphicFramePr>
            <a:graphicFrameLocks noGrp="1"/>
          </p:cNvGraphicFramePr>
          <p:nvPr>
            <p:ph idx="1"/>
            <p:extLst>
              <p:ext uri="{D42A27DB-BD31-4B8C-83A1-F6EECF244321}">
                <p14:modId xmlns:p14="http://schemas.microsoft.com/office/powerpoint/2010/main" val="2061101835"/>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5225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7A007D0-7CC1-AC73-7ADE-69F261134088}"/>
            </a:ext>
          </a:extLst>
        </p:cNvPr>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sp>
        <p:nvSpPr>
          <p:cNvPr id="2" name="Title 1">
            <a:extLst>
              <a:ext uri="{FF2B5EF4-FFF2-40B4-BE49-F238E27FC236}">
                <a16:creationId xmlns:a16="http://schemas.microsoft.com/office/drawing/2014/main" id="{8AD7D1B4-A561-CC03-0E3D-ACD8DD24F406}"/>
              </a:ext>
            </a:extLst>
          </p:cNvPr>
          <p:cNvSpPr>
            <a:spLocks noGrp="1"/>
          </p:cNvSpPr>
          <p:nvPr>
            <p:ph type="title"/>
          </p:nvPr>
        </p:nvSpPr>
        <p:spPr>
          <a:xfrm>
            <a:off x="492370" y="516835"/>
            <a:ext cx="3084844" cy="2103875"/>
          </a:xfrm>
        </p:spPr>
        <p:txBody>
          <a:bodyPr>
            <a:normAutofit/>
          </a:bodyPr>
          <a:lstStyle/>
          <a:p>
            <a:r>
              <a:rPr lang="en-GB" sz="3600" b="1" dirty="0">
                <a:solidFill>
                  <a:srgbClr val="FFFFFF"/>
                </a:solidFill>
              </a:rPr>
              <a:t>E-Scooters</a:t>
            </a:r>
            <a:endParaRPr lang="en-IE" sz="3600" b="1" dirty="0">
              <a:solidFill>
                <a:srgbClr val="FFFFFF"/>
              </a:solidFill>
            </a:endParaRPr>
          </a:p>
        </p:txBody>
      </p:sp>
      <p:pic>
        <p:nvPicPr>
          <p:cNvPr id="12" name="Content Placeholder 11">
            <a:extLst>
              <a:ext uri="{FF2B5EF4-FFF2-40B4-BE49-F238E27FC236}">
                <a16:creationId xmlns:a16="http://schemas.microsoft.com/office/drawing/2014/main" id="{FB30BB97-FBA2-F1AB-F48B-40B03665827C}"/>
              </a:ext>
            </a:extLst>
          </p:cNvPr>
          <p:cNvPicPr>
            <a:picLocks noGrp="1" noChangeAspect="1"/>
          </p:cNvPicPr>
          <p:nvPr>
            <p:ph idx="1"/>
          </p:nvPr>
        </p:nvPicPr>
        <p:blipFill>
          <a:blip r:embed="rId3"/>
          <a:stretch>
            <a:fillRect/>
          </a:stretch>
        </p:blipFill>
        <p:spPr>
          <a:xfrm>
            <a:off x="178677" y="2858814"/>
            <a:ext cx="3808122" cy="3366102"/>
          </a:xfrm>
        </p:spPr>
      </p:pic>
      <p:sp>
        <p:nvSpPr>
          <p:cNvPr id="35" name="Rectangle 34">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graphicFrame>
        <p:nvGraphicFramePr>
          <p:cNvPr id="9" name="Table 8">
            <a:extLst>
              <a:ext uri="{FF2B5EF4-FFF2-40B4-BE49-F238E27FC236}">
                <a16:creationId xmlns:a16="http://schemas.microsoft.com/office/drawing/2014/main" id="{10F346E4-14BD-EF29-4AE3-0DD019E5B3FB}"/>
              </a:ext>
            </a:extLst>
          </p:cNvPr>
          <p:cNvGraphicFramePr>
            <a:graphicFrameLocks noGrp="1"/>
          </p:cNvGraphicFramePr>
          <p:nvPr>
            <p:extLst>
              <p:ext uri="{D42A27DB-BD31-4B8C-83A1-F6EECF244321}">
                <p14:modId xmlns:p14="http://schemas.microsoft.com/office/powerpoint/2010/main" val="2960427289"/>
              </p:ext>
            </p:extLst>
          </p:nvPr>
        </p:nvGraphicFramePr>
        <p:xfrm>
          <a:off x="5128097" y="721360"/>
          <a:ext cx="6351044" cy="5756745"/>
        </p:xfrm>
        <a:graphic>
          <a:graphicData uri="http://schemas.openxmlformats.org/drawingml/2006/table">
            <a:tbl>
              <a:tblPr firstRow="1" bandRow="1">
                <a:tableStyleId>{5C22544A-7EE6-4342-B048-85BDC9FD1C3A}</a:tableStyleId>
              </a:tblPr>
              <a:tblGrid>
                <a:gridCol w="2511226">
                  <a:extLst>
                    <a:ext uri="{9D8B030D-6E8A-4147-A177-3AD203B41FA5}">
                      <a16:colId xmlns:a16="http://schemas.microsoft.com/office/drawing/2014/main" val="1369739859"/>
                    </a:ext>
                  </a:extLst>
                </a:gridCol>
                <a:gridCol w="3839818">
                  <a:extLst>
                    <a:ext uri="{9D8B030D-6E8A-4147-A177-3AD203B41FA5}">
                      <a16:colId xmlns:a16="http://schemas.microsoft.com/office/drawing/2014/main" val="2862310152"/>
                    </a:ext>
                  </a:extLst>
                </a:gridCol>
              </a:tblGrid>
              <a:tr h="2505986">
                <a:tc>
                  <a:txBody>
                    <a:bodyPr/>
                    <a:lstStyle/>
                    <a:p>
                      <a:r>
                        <a:rPr lang="en-GB" sz="1800" b="1" dirty="0">
                          <a:solidFill>
                            <a:srgbClr val="FFFFFF"/>
                          </a:solidFill>
                        </a:rPr>
                        <a:t>E-Scooters are</a:t>
                      </a:r>
                      <a:r>
                        <a:rPr lang="en-IE" sz="1800" dirty="0"/>
                        <a:t> </a:t>
                      </a:r>
                      <a:r>
                        <a:rPr lang="en-GB" sz="2000" b="1" dirty="0">
                          <a:solidFill>
                            <a:srgbClr val="FFFFFF"/>
                          </a:solidFill>
                        </a:rPr>
                        <a:t>Restricted to</a:t>
                      </a:r>
                    </a:p>
                    <a:p>
                      <a:r>
                        <a:rPr lang="en-GB" sz="1800" b="1" dirty="0">
                          <a:solidFill>
                            <a:srgbClr val="FFFFFF"/>
                          </a:solidFill>
                        </a:rPr>
                        <a:t>	          </a:t>
                      </a:r>
                    </a:p>
                    <a:p>
                      <a:pPr marL="742950" lvl="1" indent="-285750">
                        <a:buFont typeface="Wingdings" panose="05000000000000000000" pitchFamily="2" charset="2"/>
                        <a:buChar char="q"/>
                      </a:pPr>
                      <a:r>
                        <a:rPr lang="en-GB" sz="1500" b="1" dirty="0">
                          <a:solidFill>
                            <a:srgbClr val="FFFFFF"/>
                          </a:solidFill>
                        </a:rPr>
                        <a:t>    </a:t>
                      </a:r>
                      <a:r>
                        <a:rPr lang="en-GB" sz="1500" dirty="0">
                          <a:solidFill>
                            <a:srgbClr val="FFFFFF"/>
                          </a:solidFill>
                        </a:rPr>
                        <a:t>Maximum  </a:t>
                      </a:r>
                    </a:p>
                    <a:p>
                      <a:pPr marL="457200" lvl="1" indent="0">
                        <a:buFont typeface="Wingdings" panose="05000000000000000000" pitchFamily="2" charset="2"/>
                        <a:buNone/>
                      </a:pPr>
                      <a:r>
                        <a:rPr lang="en-GB" sz="1500" dirty="0">
                          <a:solidFill>
                            <a:srgbClr val="FFFFFF"/>
                          </a:solidFill>
                        </a:rPr>
                        <a:t>           unladen   </a:t>
                      </a:r>
                    </a:p>
                    <a:p>
                      <a:pPr marL="457200" lvl="1" indent="0">
                        <a:buFont typeface="Wingdings" panose="05000000000000000000" pitchFamily="2" charset="2"/>
                        <a:buNone/>
                      </a:pPr>
                      <a:r>
                        <a:rPr lang="en-GB" sz="1800" dirty="0">
                          <a:solidFill>
                            <a:srgbClr val="FFFFFF"/>
                          </a:solidFill>
                        </a:rPr>
                        <a:t>         weight 25  kgs</a:t>
                      </a:r>
                    </a:p>
                    <a:p>
                      <a:pPr marL="742950" lvl="1" indent="-285750">
                        <a:buFont typeface="Wingdings" panose="05000000000000000000" pitchFamily="2" charset="2"/>
                        <a:buChar char="q"/>
                      </a:pPr>
                      <a:r>
                        <a:rPr lang="en-GB" sz="1500" dirty="0">
                          <a:solidFill>
                            <a:srgbClr val="FFFFFF"/>
                          </a:solidFill>
                        </a:rPr>
                        <a:t>	Maximum Speed                  </a:t>
                      </a:r>
                    </a:p>
                    <a:p>
                      <a:pPr marL="457200" lvl="1" indent="0">
                        <a:buFont typeface="Wingdings" panose="05000000000000000000" pitchFamily="2" charset="2"/>
                        <a:buNone/>
                      </a:pPr>
                      <a:r>
                        <a:rPr lang="en-GB" sz="1500" dirty="0">
                          <a:solidFill>
                            <a:srgbClr val="FFFFFF"/>
                          </a:solidFill>
                        </a:rPr>
                        <a:t>          </a:t>
                      </a:r>
                      <a:r>
                        <a:rPr lang="en-GB" sz="1800" dirty="0">
                          <a:solidFill>
                            <a:srgbClr val="FFFFFF"/>
                          </a:solidFill>
                        </a:rPr>
                        <a:t>20 km/</a:t>
                      </a:r>
                      <a:r>
                        <a:rPr lang="en-GB" sz="1800" dirty="0" err="1">
                          <a:solidFill>
                            <a:srgbClr val="FFFFFF"/>
                          </a:solidFill>
                        </a:rPr>
                        <a:t>ph</a:t>
                      </a:r>
                      <a:endParaRPr lang="en-GB" sz="1800" dirty="0">
                        <a:solidFill>
                          <a:srgbClr val="FFFFFF"/>
                        </a:solidFill>
                      </a:endParaRPr>
                    </a:p>
                    <a:p>
                      <a:pPr marL="742950" lvl="1" indent="-285750">
                        <a:buFont typeface="Wingdings" panose="05000000000000000000" pitchFamily="2" charset="2"/>
                        <a:buChar char="q"/>
                      </a:pPr>
                      <a:r>
                        <a:rPr lang="en-GB" sz="1500" dirty="0">
                          <a:solidFill>
                            <a:srgbClr val="FFFFFF"/>
                          </a:solidFill>
                        </a:rPr>
                        <a:t>    Maximum Power                </a:t>
                      </a:r>
                    </a:p>
                    <a:p>
                      <a:pPr marL="457200" lvl="1" indent="0">
                        <a:buFont typeface="Wingdings" panose="05000000000000000000" pitchFamily="2" charset="2"/>
                        <a:buNone/>
                      </a:pPr>
                      <a:r>
                        <a:rPr lang="en-GB" sz="1500" dirty="0">
                          <a:solidFill>
                            <a:srgbClr val="FFFFFF"/>
                          </a:solidFill>
                        </a:rPr>
                        <a:t>          </a:t>
                      </a:r>
                      <a:r>
                        <a:rPr lang="en-GB" sz="1800" dirty="0">
                          <a:solidFill>
                            <a:srgbClr val="FFFFFF"/>
                          </a:solidFill>
                        </a:rPr>
                        <a:t>400 w</a:t>
                      </a:r>
                    </a:p>
                  </a:txBody>
                  <a:tcPr marL="89820" marR="89820" marT="44910" marB="44910"/>
                </a:tc>
                <a:tc>
                  <a:txBody>
                    <a:bodyPr/>
                    <a:lstStyle/>
                    <a:p>
                      <a:r>
                        <a:rPr lang="en-GB" sz="1800" b="1" dirty="0"/>
                        <a:t> E – Scooters  </a:t>
                      </a:r>
                      <a:r>
                        <a:rPr lang="en-GB" sz="2000" b="1" dirty="0"/>
                        <a:t>MUST have</a:t>
                      </a:r>
                    </a:p>
                    <a:p>
                      <a:endParaRPr lang="en-GB" sz="1800" dirty="0"/>
                    </a:p>
                    <a:p>
                      <a:pPr marL="742950" lvl="1" indent="-285750">
                        <a:buFont typeface="Wingdings" panose="05000000000000000000" pitchFamily="2" charset="2"/>
                        <a:buChar char="q"/>
                      </a:pPr>
                      <a:r>
                        <a:rPr lang="en-GB" sz="1800" dirty="0"/>
                        <a:t>  </a:t>
                      </a:r>
                      <a:r>
                        <a:rPr lang="en-GB" sz="1800" dirty="0">
                          <a:solidFill>
                            <a:srgbClr val="FFFFFF"/>
                          </a:solidFill>
                        </a:rPr>
                        <a:t>Bell / Horn</a:t>
                      </a:r>
                    </a:p>
                    <a:p>
                      <a:pPr marL="742950" lvl="1" indent="-285750">
                        <a:buFont typeface="Wingdings" panose="05000000000000000000" pitchFamily="2" charset="2"/>
                        <a:buChar char="q"/>
                      </a:pPr>
                      <a:r>
                        <a:rPr lang="en-GB" sz="1800" dirty="0">
                          <a:solidFill>
                            <a:srgbClr val="FFFFFF"/>
                          </a:solidFill>
                        </a:rPr>
                        <a:t>  Front &amp; Rear Brakes</a:t>
                      </a:r>
                    </a:p>
                    <a:p>
                      <a:pPr marL="742950" lvl="1" indent="-285750">
                        <a:buFont typeface="Wingdings" panose="05000000000000000000" pitchFamily="2" charset="2"/>
                        <a:buChar char="q"/>
                      </a:pPr>
                      <a:r>
                        <a:rPr lang="en-GB" sz="1800" dirty="0">
                          <a:solidFill>
                            <a:srgbClr val="FFFFFF"/>
                          </a:solidFill>
                        </a:rPr>
                        <a:t>  Front &amp; rear Lights</a:t>
                      </a:r>
                    </a:p>
                    <a:p>
                      <a:endParaRPr lang="en-IE" sz="1800" dirty="0"/>
                    </a:p>
                  </a:txBody>
                  <a:tcPr marL="89820" marR="89820" marT="44910" marB="44910"/>
                </a:tc>
                <a:extLst>
                  <a:ext uri="{0D108BD9-81ED-4DB2-BD59-A6C34878D82A}">
                    <a16:rowId xmlns:a16="http://schemas.microsoft.com/office/drawing/2014/main" val="64942182"/>
                  </a:ext>
                </a:extLst>
              </a:tr>
              <a:tr h="664671">
                <a:tc>
                  <a:txBody>
                    <a:bodyPr/>
                    <a:lstStyle/>
                    <a:p>
                      <a:r>
                        <a:rPr lang="en-GB" sz="1800" b="1" dirty="0"/>
                        <a:t>E-Scooters are </a:t>
                      </a:r>
                      <a:r>
                        <a:rPr lang="en-GB" sz="2000" b="1" dirty="0"/>
                        <a:t>NOT</a:t>
                      </a:r>
                      <a:r>
                        <a:rPr lang="en-GB" sz="1800" b="1" dirty="0"/>
                        <a:t> Allowed</a:t>
                      </a:r>
                      <a:endParaRPr lang="en-IE" sz="1800" b="1" dirty="0"/>
                    </a:p>
                  </a:txBody>
                  <a:tcPr marL="89820" marR="89820" marT="44910" marB="44910"/>
                </a:tc>
                <a:tc>
                  <a:txBody>
                    <a:bodyPr/>
                    <a:lstStyle/>
                    <a:p>
                      <a:r>
                        <a:rPr lang="en-GB" sz="1800" b="1" dirty="0"/>
                        <a:t>E-Scooters Users MUST</a:t>
                      </a:r>
                      <a:endParaRPr lang="en-IE" sz="1800" b="1" dirty="0"/>
                    </a:p>
                  </a:txBody>
                  <a:tcPr marL="89820" marR="89820" marT="44910" marB="44910"/>
                </a:tc>
                <a:extLst>
                  <a:ext uri="{0D108BD9-81ED-4DB2-BD59-A6C34878D82A}">
                    <a16:rowId xmlns:a16="http://schemas.microsoft.com/office/drawing/2014/main" val="658786726"/>
                  </a:ext>
                </a:extLst>
              </a:tr>
              <a:tr h="664671">
                <a:tc>
                  <a:txBody>
                    <a:bodyPr/>
                    <a:lstStyle/>
                    <a:p>
                      <a:r>
                        <a:rPr lang="en-GB" sz="1800" dirty="0"/>
                        <a:t> On Footpaths /   </a:t>
                      </a:r>
                    </a:p>
                    <a:p>
                      <a:r>
                        <a:rPr lang="en-GB" sz="1800" dirty="0"/>
                        <a:t> Motorways</a:t>
                      </a:r>
                      <a:endParaRPr lang="en-IE" sz="1800" dirty="0"/>
                    </a:p>
                  </a:txBody>
                  <a:tcPr marL="89820" marR="89820" marT="44910" marB="44910"/>
                </a:tc>
                <a:tc>
                  <a:txBody>
                    <a:bodyPr/>
                    <a:lstStyle/>
                    <a:p>
                      <a:r>
                        <a:rPr lang="en-GB" sz="1800" dirty="0"/>
                        <a:t>Must be over 16 years old</a:t>
                      </a:r>
                      <a:endParaRPr lang="en-IE" sz="1800" dirty="0"/>
                    </a:p>
                  </a:txBody>
                  <a:tcPr marL="89820" marR="89820" marT="44910" marB="44910"/>
                </a:tc>
                <a:extLst>
                  <a:ext uri="{0D108BD9-81ED-4DB2-BD59-A6C34878D82A}">
                    <a16:rowId xmlns:a16="http://schemas.microsoft.com/office/drawing/2014/main" val="1453255348"/>
                  </a:ext>
                </a:extLst>
              </a:tr>
              <a:tr h="1742514">
                <a:tc>
                  <a:txBody>
                    <a:bodyPr/>
                    <a:lstStyle/>
                    <a:p>
                      <a:r>
                        <a:rPr lang="en-GB" sz="1800" dirty="0"/>
                        <a:t> Carry Passengers or   </a:t>
                      </a:r>
                    </a:p>
                    <a:p>
                      <a:r>
                        <a:rPr lang="en-GB" sz="1800" dirty="0"/>
                        <a:t> goods</a:t>
                      </a:r>
                    </a:p>
                    <a:p>
                      <a:endParaRPr lang="en-GB" sz="1800" dirty="0"/>
                    </a:p>
                    <a:p>
                      <a:endParaRPr lang="en-GB" sz="1800" dirty="0"/>
                    </a:p>
                    <a:p>
                      <a:r>
                        <a:rPr lang="en-GB" sz="1800" dirty="0"/>
                        <a:t> Have a Seat</a:t>
                      </a:r>
                      <a:endParaRPr lang="en-IE" sz="1800" dirty="0"/>
                    </a:p>
                  </a:txBody>
                  <a:tcPr marL="89820" marR="89820" marT="44910" marB="44910"/>
                </a:tc>
                <a:tc>
                  <a:txBody>
                    <a:bodyPr/>
                    <a:lstStyle/>
                    <a:p>
                      <a:r>
                        <a:rPr lang="en-GB" sz="2000" dirty="0"/>
                        <a:t>Cannot</a:t>
                      </a:r>
                      <a:r>
                        <a:rPr lang="en-GB" sz="1800" dirty="0"/>
                        <a:t> use scooter while intoxicated</a:t>
                      </a:r>
                    </a:p>
                    <a:p>
                      <a:endParaRPr lang="en-GB" sz="1800" dirty="0"/>
                    </a:p>
                    <a:p>
                      <a:r>
                        <a:rPr lang="en-GB" sz="1800" dirty="0"/>
                        <a:t>Failure to obey the ‘Rules of the Road’ may incur a </a:t>
                      </a:r>
                      <a:r>
                        <a:rPr lang="en-GB" sz="1800" b="1" dirty="0"/>
                        <a:t>FINE or COURT SUMMONS</a:t>
                      </a:r>
                      <a:endParaRPr lang="en-IE" sz="1800" b="1" dirty="0"/>
                    </a:p>
                  </a:txBody>
                  <a:tcPr marL="89820" marR="89820" marT="44910" marB="44910"/>
                </a:tc>
                <a:extLst>
                  <a:ext uri="{0D108BD9-81ED-4DB2-BD59-A6C34878D82A}">
                    <a16:rowId xmlns:a16="http://schemas.microsoft.com/office/drawing/2014/main" val="2141279784"/>
                  </a:ext>
                </a:extLst>
              </a:tr>
            </a:tbl>
          </a:graphicData>
        </a:graphic>
      </p:graphicFrame>
    </p:spTree>
    <p:extLst>
      <p:ext uri="{BB962C8B-B14F-4D97-AF65-F5344CB8AC3E}">
        <p14:creationId xmlns:p14="http://schemas.microsoft.com/office/powerpoint/2010/main" val="3416093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434FE35B-8ACD-08B9-46CE-ED261DC30DA7}"/>
            </a:ext>
          </a:extLst>
        </p:cNvPr>
        <p:cNvGrpSpPr/>
        <p:nvPr/>
      </p:nvGrpSpPr>
      <p:grpSpPr>
        <a:xfrm>
          <a:off x="0" y="0"/>
          <a:ext cx="0" cy="0"/>
          <a:chOff x="0" y="0"/>
          <a:chExt cx="0" cy="0"/>
        </a:xfrm>
      </p:grpSpPr>
      <p:sp>
        <p:nvSpPr>
          <p:cNvPr id="39" name="Rectangle 38">
            <a:extLst>
              <a:ext uri="{FF2B5EF4-FFF2-40B4-BE49-F238E27FC236}">
                <a16:creationId xmlns:a16="http://schemas.microsoft.com/office/drawing/2014/main" id="{EAAC9E8B-B0E5-4CB1-C557-B66522A09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sp>
        <p:nvSpPr>
          <p:cNvPr id="40" name="Rectangle 39">
            <a:extLst>
              <a:ext uri="{FF2B5EF4-FFF2-40B4-BE49-F238E27FC236}">
                <a16:creationId xmlns:a16="http://schemas.microsoft.com/office/drawing/2014/main" id="{08490DAD-6FEC-0EF4-9A13-D1A24B22C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sp>
        <p:nvSpPr>
          <p:cNvPr id="41" name="Rectangle 40">
            <a:extLst>
              <a:ext uri="{FF2B5EF4-FFF2-40B4-BE49-F238E27FC236}">
                <a16:creationId xmlns:a16="http://schemas.microsoft.com/office/drawing/2014/main" id="{8F615A3D-3BCA-FB8C-5E9E-26234C305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4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2" name="Rectangle 41">
            <a:extLst>
              <a:ext uri="{FF2B5EF4-FFF2-40B4-BE49-F238E27FC236}">
                <a16:creationId xmlns:a16="http://schemas.microsoft.com/office/drawing/2014/main" id="{9CDA7628-8ACE-978A-88F3-915C31498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73E782F-7C79-DE0C-2996-DDF30384D51D}"/>
              </a:ext>
            </a:extLst>
          </p:cNvPr>
          <p:cNvPicPr/>
          <p:nvPr/>
        </p:nvPicPr>
        <p:blipFill>
          <a:blip r:embed="rId2"/>
          <a:stretch>
            <a:fillRect/>
          </a:stretch>
        </p:blipFill>
        <p:spPr>
          <a:xfrm>
            <a:off x="3779520" y="609600"/>
            <a:ext cx="4673600" cy="5724716"/>
          </a:xfrm>
          <a:prstGeom prst="rect">
            <a:avLst/>
          </a:prstGeom>
        </p:spPr>
      </p:pic>
    </p:spTree>
    <p:extLst>
      <p:ext uri="{BB962C8B-B14F-4D97-AF65-F5344CB8AC3E}">
        <p14:creationId xmlns:p14="http://schemas.microsoft.com/office/powerpoint/2010/main" val="763953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sp>
        <p:nvSpPr>
          <p:cNvPr id="2" name="Title 1">
            <a:extLst>
              <a:ext uri="{FF2B5EF4-FFF2-40B4-BE49-F238E27FC236}">
                <a16:creationId xmlns:a16="http://schemas.microsoft.com/office/drawing/2014/main" id="{7F59FBD2-4AED-306E-1D42-D6DF429C280E}"/>
              </a:ext>
            </a:extLst>
          </p:cNvPr>
          <p:cNvSpPr>
            <a:spLocks noGrp="1"/>
          </p:cNvSpPr>
          <p:nvPr>
            <p:ph type="title"/>
          </p:nvPr>
        </p:nvSpPr>
        <p:spPr>
          <a:xfrm>
            <a:off x="492370" y="516835"/>
            <a:ext cx="3084844" cy="2103875"/>
          </a:xfrm>
        </p:spPr>
        <p:txBody>
          <a:bodyPr vert="horz" lIns="91440" tIns="45720" rIns="91440" bIns="45720" rtlCol="0" anchor="b">
            <a:normAutofit/>
          </a:bodyPr>
          <a:lstStyle/>
          <a:p>
            <a:r>
              <a:rPr lang="en-US" sz="4400" b="1" kern="1200" spc="-50" baseline="0" dirty="0">
                <a:solidFill>
                  <a:srgbClr val="FFFFFF"/>
                </a:solidFill>
                <a:latin typeface="+mj-lt"/>
                <a:ea typeface="+mj-ea"/>
                <a:cs typeface="+mj-cs"/>
              </a:rPr>
              <a:t>E-Bikes</a:t>
            </a:r>
          </a:p>
        </p:txBody>
      </p:sp>
      <p:sp>
        <p:nvSpPr>
          <p:cNvPr id="12" name="TextBox 11">
            <a:extLst>
              <a:ext uri="{FF2B5EF4-FFF2-40B4-BE49-F238E27FC236}">
                <a16:creationId xmlns:a16="http://schemas.microsoft.com/office/drawing/2014/main" id="{051B66DE-B272-14D6-8860-B912B863E0F0}"/>
              </a:ext>
            </a:extLst>
          </p:cNvPr>
          <p:cNvSpPr txBox="1"/>
          <p:nvPr/>
        </p:nvSpPr>
        <p:spPr>
          <a:xfrm>
            <a:off x="492371" y="2653800"/>
            <a:ext cx="3084844" cy="3335519"/>
          </a:xfrm>
          <a:prstGeom prst="rect">
            <a:avLst/>
          </a:prstGeom>
        </p:spPr>
        <p:txBody>
          <a:bodyPr vert="horz" lIns="0" tIns="45720" rIns="0" bIns="45720" rtlCol="0">
            <a:noAutofit/>
          </a:bodyPr>
          <a:lstStyle/>
          <a:p>
            <a:pPr defTabSz="914400">
              <a:lnSpc>
                <a:spcPct val="90000"/>
              </a:lnSpc>
              <a:spcAft>
                <a:spcPts val="800"/>
              </a:spcAft>
              <a:buClr>
                <a:schemeClr val="accent1"/>
              </a:buClr>
              <a:buFont typeface="Calibri" panose="020F0502020204030204" pitchFamily="34" charset="0"/>
            </a:pPr>
            <a:r>
              <a:rPr lang="en-US" sz="2000" b="1" dirty="0">
                <a:solidFill>
                  <a:srgbClr val="FFFFFF"/>
                </a:solidFill>
                <a:effectLst/>
              </a:rPr>
              <a:t>E-bikes</a:t>
            </a:r>
            <a:r>
              <a:rPr lang="en-US" sz="2000" dirty="0">
                <a:solidFill>
                  <a:srgbClr val="FFFFFF"/>
                </a:solidFill>
                <a:effectLst/>
              </a:rPr>
              <a:t> with a maximum power output of 250 W or less, a motor that cuts off once </a:t>
            </a:r>
            <a:r>
              <a:rPr lang="en-US" sz="2000" dirty="0" err="1">
                <a:solidFill>
                  <a:srgbClr val="FFFFFF"/>
                </a:solidFill>
                <a:effectLst/>
              </a:rPr>
              <a:t>pedalling</a:t>
            </a:r>
            <a:r>
              <a:rPr lang="en-US" sz="2000" dirty="0">
                <a:solidFill>
                  <a:srgbClr val="FFFFFF"/>
                </a:solidFill>
                <a:effectLst/>
              </a:rPr>
              <a:t> stops and has a maximum speed of 25km/</a:t>
            </a:r>
            <a:r>
              <a:rPr lang="en-US" sz="2000" dirty="0" err="1">
                <a:solidFill>
                  <a:srgbClr val="FFFFFF"/>
                </a:solidFill>
                <a:effectLst/>
              </a:rPr>
              <a:t>hr</a:t>
            </a:r>
            <a:r>
              <a:rPr lang="en-US" sz="2000" dirty="0">
                <a:solidFill>
                  <a:srgbClr val="FFFFFF"/>
                </a:solidFill>
                <a:effectLst/>
              </a:rPr>
              <a:t>, E-bikes that the vast majority of people use , will be treated the same as bicycles and will be permitted to use cycle lanes and bus lanes but are not permitted for use on footpaths.</a:t>
            </a:r>
          </a:p>
        </p:txBody>
      </p:sp>
      <p:pic>
        <p:nvPicPr>
          <p:cNvPr id="10" name="Content Placeholder 9" descr="A black and white bicycle&#10;&#10;AI-generated content may be incorrect.">
            <a:extLst>
              <a:ext uri="{FF2B5EF4-FFF2-40B4-BE49-F238E27FC236}">
                <a16:creationId xmlns:a16="http://schemas.microsoft.com/office/drawing/2014/main" id="{F06CA3CD-5845-1EC4-EABB-3F988F3F125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8214" r="3080"/>
          <a:stretch>
            <a:fillRect/>
          </a:stretch>
        </p:blipFill>
        <p:spPr>
          <a:xfrm>
            <a:off x="4075043" y="10"/>
            <a:ext cx="8111272" cy="6857990"/>
          </a:xfrm>
          <a:prstGeom prst="rect">
            <a:avLst/>
          </a:prstGeom>
        </p:spPr>
      </p:pic>
      <p:sp>
        <p:nvSpPr>
          <p:cNvPr id="21" name="Rectangle 20">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spTree>
    <p:extLst>
      <p:ext uri="{BB962C8B-B14F-4D97-AF65-F5344CB8AC3E}">
        <p14:creationId xmlns:p14="http://schemas.microsoft.com/office/powerpoint/2010/main" val="663038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E868B-C609-9343-98E1-17B94A567B8C}"/>
              </a:ext>
            </a:extLst>
          </p:cNvPr>
          <p:cNvSpPr>
            <a:spLocks noGrp="1"/>
          </p:cNvSpPr>
          <p:nvPr>
            <p:ph type="title"/>
          </p:nvPr>
        </p:nvSpPr>
        <p:spPr/>
        <p:txBody>
          <a:bodyPr/>
          <a:lstStyle/>
          <a:p>
            <a:r>
              <a:rPr lang="en-GB" dirty="0"/>
              <a:t>Fixed Charge Notices Issued</a:t>
            </a:r>
            <a:endParaRPr lang="en-IE" dirty="0"/>
          </a:p>
        </p:txBody>
      </p:sp>
      <p:graphicFrame>
        <p:nvGraphicFramePr>
          <p:cNvPr id="4" name="Content Placeholder 3">
            <a:extLst>
              <a:ext uri="{FF2B5EF4-FFF2-40B4-BE49-F238E27FC236}">
                <a16:creationId xmlns:a16="http://schemas.microsoft.com/office/drawing/2014/main" id="{D907BD9E-1D34-3813-3FD5-3E10EE772C2E}"/>
              </a:ext>
            </a:extLst>
          </p:cNvPr>
          <p:cNvGraphicFramePr>
            <a:graphicFrameLocks noGrp="1"/>
          </p:cNvGraphicFramePr>
          <p:nvPr>
            <p:ph idx="1"/>
            <p:extLst>
              <p:ext uri="{D42A27DB-BD31-4B8C-83A1-F6EECF244321}">
                <p14:modId xmlns:p14="http://schemas.microsoft.com/office/powerpoint/2010/main" val="3600543833"/>
              </p:ext>
            </p:extLst>
          </p:nvPr>
        </p:nvGraphicFramePr>
        <p:xfrm>
          <a:off x="1807779" y="3338036"/>
          <a:ext cx="8523890" cy="1360088"/>
        </p:xfrm>
        <a:graphic>
          <a:graphicData uri="http://schemas.openxmlformats.org/drawingml/2006/table">
            <a:tbl>
              <a:tblPr firstRow="1" firstCol="1" bandRow="1">
                <a:tableStyleId>{5C22544A-7EE6-4342-B048-85BDC9FD1C3A}</a:tableStyleId>
              </a:tblPr>
              <a:tblGrid>
                <a:gridCol w="1466770">
                  <a:extLst>
                    <a:ext uri="{9D8B030D-6E8A-4147-A177-3AD203B41FA5}">
                      <a16:colId xmlns:a16="http://schemas.microsoft.com/office/drawing/2014/main" val="1755954256"/>
                    </a:ext>
                  </a:extLst>
                </a:gridCol>
                <a:gridCol w="940728">
                  <a:extLst>
                    <a:ext uri="{9D8B030D-6E8A-4147-A177-3AD203B41FA5}">
                      <a16:colId xmlns:a16="http://schemas.microsoft.com/office/drawing/2014/main" val="1166948203"/>
                    </a:ext>
                  </a:extLst>
                </a:gridCol>
                <a:gridCol w="764549">
                  <a:extLst>
                    <a:ext uri="{9D8B030D-6E8A-4147-A177-3AD203B41FA5}">
                      <a16:colId xmlns:a16="http://schemas.microsoft.com/office/drawing/2014/main" val="798091461"/>
                    </a:ext>
                  </a:extLst>
                </a:gridCol>
                <a:gridCol w="764549">
                  <a:extLst>
                    <a:ext uri="{9D8B030D-6E8A-4147-A177-3AD203B41FA5}">
                      <a16:colId xmlns:a16="http://schemas.microsoft.com/office/drawing/2014/main" val="3721602714"/>
                    </a:ext>
                  </a:extLst>
                </a:gridCol>
                <a:gridCol w="764549">
                  <a:extLst>
                    <a:ext uri="{9D8B030D-6E8A-4147-A177-3AD203B41FA5}">
                      <a16:colId xmlns:a16="http://schemas.microsoft.com/office/drawing/2014/main" val="2737532621"/>
                    </a:ext>
                  </a:extLst>
                </a:gridCol>
                <a:gridCol w="764549">
                  <a:extLst>
                    <a:ext uri="{9D8B030D-6E8A-4147-A177-3AD203B41FA5}">
                      <a16:colId xmlns:a16="http://schemas.microsoft.com/office/drawing/2014/main" val="2023311207"/>
                    </a:ext>
                  </a:extLst>
                </a:gridCol>
                <a:gridCol w="764549">
                  <a:extLst>
                    <a:ext uri="{9D8B030D-6E8A-4147-A177-3AD203B41FA5}">
                      <a16:colId xmlns:a16="http://schemas.microsoft.com/office/drawing/2014/main" val="786182565"/>
                    </a:ext>
                  </a:extLst>
                </a:gridCol>
                <a:gridCol w="764549">
                  <a:extLst>
                    <a:ext uri="{9D8B030D-6E8A-4147-A177-3AD203B41FA5}">
                      <a16:colId xmlns:a16="http://schemas.microsoft.com/office/drawing/2014/main" val="3472576718"/>
                    </a:ext>
                  </a:extLst>
                </a:gridCol>
                <a:gridCol w="764549">
                  <a:extLst>
                    <a:ext uri="{9D8B030D-6E8A-4147-A177-3AD203B41FA5}">
                      <a16:colId xmlns:a16="http://schemas.microsoft.com/office/drawing/2014/main" val="2287827794"/>
                    </a:ext>
                  </a:extLst>
                </a:gridCol>
                <a:gridCol w="764549">
                  <a:extLst>
                    <a:ext uri="{9D8B030D-6E8A-4147-A177-3AD203B41FA5}">
                      <a16:colId xmlns:a16="http://schemas.microsoft.com/office/drawing/2014/main" val="2422442126"/>
                    </a:ext>
                  </a:extLst>
                </a:gridCol>
              </a:tblGrid>
              <a:tr h="680044">
                <a:tc>
                  <a:txBody>
                    <a:bodyPr/>
                    <a:lstStyle/>
                    <a:p>
                      <a:pPr algn="ctr">
                        <a:lnSpc>
                          <a:spcPct val="107000"/>
                        </a:lnSpc>
                        <a:spcAft>
                          <a:spcPts val="800"/>
                        </a:spcAft>
                      </a:pPr>
                      <a:r>
                        <a:rPr lang="en-IE" sz="1100">
                          <a:effectLst/>
                        </a:rPr>
                        <a:t>May-June 2024</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a:effectLst/>
                        </a:rPr>
                        <a:t>Jul-24</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a:effectLst/>
                        </a:rPr>
                        <a:t>Aug-24</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a:effectLst/>
                        </a:rPr>
                        <a:t>Sep-24</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a:effectLst/>
                        </a:rPr>
                        <a:t>Oct-24</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a:effectLst/>
                        </a:rPr>
                        <a:t>Nov-24</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a:effectLst/>
                        </a:rPr>
                        <a:t>Dec-24</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a:effectLst/>
                        </a:rPr>
                        <a:t>Jan-25</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a:effectLst/>
                        </a:rPr>
                        <a:t>Feb-25</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a:effectLst/>
                        </a:rPr>
                        <a:t>Total</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615659496"/>
                  </a:ext>
                </a:extLst>
              </a:tr>
              <a:tr h="680044">
                <a:tc>
                  <a:txBody>
                    <a:bodyPr/>
                    <a:lstStyle/>
                    <a:p>
                      <a:pPr algn="ctr">
                        <a:lnSpc>
                          <a:spcPct val="107000"/>
                        </a:lnSpc>
                        <a:spcAft>
                          <a:spcPts val="800"/>
                        </a:spcAft>
                      </a:pPr>
                      <a:r>
                        <a:rPr lang="en-IE" sz="1100">
                          <a:effectLst/>
                        </a:rPr>
                        <a:t>13</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a:effectLst/>
                        </a:rPr>
                        <a:t>39</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a:effectLst/>
                        </a:rPr>
                        <a:t>19</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a:effectLst/>
                        </a:rPr>
                        <a:t>18</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a:effectLst/>
                        </a:rPr>
                        <a:t>25</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a:effectLst/>
                        </a:rPr>
                        <a:t>27</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a:effectLst/>
                        </a:rPr>
                        <a:t>45</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a:effectLst/>
                        </a:rPr>
                        <a:t>49</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a:effectLst/>
                        </a:rPr>
                        <a:t>10</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dirty="0">
                          <a:effectLst/>
                        </a:rPr>
                        <a:t>245</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34432980"/>
                  </a:ext>
                </a:extLst>
              </a:tr>
            </a:tbl>
          </a:graphicData>
        </a:graphic>
      </p:graphicFrame>
      <p:sp>
        <p:nvSpPr>
          <p:cNvPr id="5" name="Rectangle 1">
            <a:extLst>
              <a:ext uri="{FF2B5EF4-FFF2-40B4-BE49-F238E27FC236}">
                <a16:creationId xmlns:a16="http://schemas.microsoft.com/office/drawing/2014/main" id="{3BDDC3B6-B0D2-8042-69AE-74F16556341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IE"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They are broken down by month below.</a:t>
            </a:r>
            <a:endParaRPr kumimoji="0" lang="en-IE" altLang="en-US" sz="1800" b="0" i="0" u="none" strike="noStrike" cap="none" normalizeH="0" baseline="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BAF870A4-ECB2-C91C-869A-EA6793C82E88}"/>
              </a:ext>
            </a:extLst>
          </p:cNvPr>
          <p:cNvPicPr>
            <a:picLocks noChangeAspect="1"/>
          </p:cNvPicPr>
          <p:nvPr/>
        </p:nvPicPr>
        <p:blipFill>
          <a:blip r:embed="rId2"/>
          <a:stretch>
            <a:fillRect/>
          </a:stretch>
        </p:blipFill>
        <p:spPr>
          <a:xfrm>
            <a:off x="1551096" y="1409368"/>
            <a:ext cx="7748688" cy="682811"/>
          </a:xfrm>
          <a:prstGeom prst="rect">
            <a:avLst/>
          </a:prstGeom>
        </p:spPr>
      </p:pic>
      <p:pic>
        <p:nvPicPr>
          <p:cNvPr id="7" name="Picture 6">
            <a:extLst>
              <a:ext uri="{FF2B5EF4-FFF2-40B4-BE49-F238E27FC236}">
                <a16:creationId xmlns:a16="http://schemas.microsoft.com/office/drawing/2014/main" id="{7DDF3986-B52A-7C67-8F6C-50586A3D0AD0}"/>
              </a:ext>
            </a:extLst>
          </p:cNvPr>
          <p:cNvPicPr>
            <a:picLocks noChangeAspect="1"/>
          </p:cNvPicPr>
          <p:nvPr/>
        </p:nvPicPr>
        <p:blipFill>
          <a:blip r:embed="rId3"/>
          <a:stretch>
            <a:fillRect/>
          </a:stretch>
        </p:blipFill>
        <p:spPr>
          <a:xfrm>
            <a:off x="1807779" y="1976793"/>
            <a:ext cx="7748688" cy="682811"/>
          </a:xfrm>
          <a:prstGeom prst="rect">
            <a:avLst/>
          </a:prstGeom>
        </p:spPr>
      </p:pic>
      <p:pic>
        <p:nvPicPr>
          <p:cNvPr id="8" name="Picture 7">
            <a:extLst>
              <a:ext uri="{FF2B5EF4-FFF2-40B4-BE49-F238E27FC236}">
                <a16:creationId xmlns:a16="http://schemas.microsoft.com/office/drawing/2014/main" id="{357F6525-7BE7-D4E6-9A80-6C4B7D9B7387}"/>
              </a:ext>
            </a:extLst>
          </p:cNvPr>
          <p:cNvPicPr>
            <a:picLocks noChangeAspect="1"/>
          </p:cNvPicPr>
          <p:nvPr/>
        </p:nvPicPr>
        <p:blipFill>
          <a:blip r:embed="rId4"/>
          <a:stretch>
            <a:fillRect/>
          </a:stretch>
        </p:blipFill>
        <p:spPr>
          <a:xfrm>
            <a:off x="2195380" y="2599721"/>
            <a:ext cx="7748688" cy="682811"/>
          </a:xfrm>
          <a:prstGeom prst="rect">
            <a:avLst/>
          </a:prstGeom>
        </p:spPr>
      </p:pic>
    </p:spTree>
    <p:extLst>
      <p:ext uri="{BB962C8B-B14F-4D97-AF65-F5344CB8AC3E}">
        <p14:creationId xmlns:p14="http://schemas.microsoft.com/office/powerpoint/2010/main" val="1920615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sp>
        <p:nvSpPr>
          <p:cNvPr id="20" name="Title 1">
            <a:extLst>
              <a:ext uri="{FF2B5EF4-FFF2-40B4-BE49-F238E27FC236}">
                <a16:creationId xmlns:a16="http://schemas.microsoft.com/office/drawing/2014/main" id="{EDC91657-8F1D-7727-8FFF-56A9F67685B0}"/>
              </a:ext>
            </a:extLst>
          </p:cNvPr>
          <p:cNvSpPr>
            <a:spLocks noGrp="1"/>
          </p:cNvSpPr>
          <p:nvPr>
            <p:ph type="title"/>
          </p:nvPr>
        </p:nvSpPr>
        <p:spPr>
          <a:xfrm>
            <a:off x="492370" y="516835"/>
            <a:ext cx="3084844" cy="5772840"/>
          </a:xfrm>
        </p:spPr>
        <p:txBody>
          <a:bodyPr anchor="ctr">
            <a:normAutofit/>
          </a:bodyPr>
          <a:lstStyle/>
          <a:p>
            <a:pPr marL="0" marR="0" lvl="0" indent="0" defTabSz="914400" rtl="0" eaLnBrk="0" fontAlgn="base" latinLnBrk="0" hangingPunct="0">
              <a:spcBef>
                <a:spcPct val="0"/>
              </a:spcBef>
              <a:spcAft>
                <a:spcPct val="0"/>
              </a:spcAft>
              <a:buClrTx/>
              <a:buSzTx/>
              <a:buFontTx/>
              <a:buNone/>
              <a:tabLst/>
            </a:pPr>
            <a:r>
              <a:rPr kumimoji="0" lang="en-IE" altLang="en-US" sz="3600" b="1" i="0" u="sng"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Collisions involving E-Scooters – 2023, 2024 and 2025– To show increase/</a:t>
            </a:r>
            <a:br>
              <a:rPr kumimoji="0" lang="en-IE" altLang="en-US" sz="3600" b="1" i="0" u="sng"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br>
            <a:r>
              <a:rPr kumimoji="0" lang="en-IE" altLang="en-US" sz="3600" b="1" i="0" u="sng"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decrease on same time period last year.</a:t>
            </a:r>
            <a:endParaRPr kumimoji="0" lang="en-IE" altLang="en-US" sz="3600" b="0" i="0" u="none" strike="noStrike" cap="none" normalizeH="0" baseline="0" dirty="0">
              <a:ln>
                <a:noFill/>
              </a:ln>
              <a:solidFill>
                <a:srgbClr val="FFFFFF"/>
              </a:solidFill>
              <a:effectLst/>
            </a:endParaRPr>
          </a:p>
          <a:p>
            <a:pPr marL="0" marR="0" lvl="0" indent="0" defTabSz="914400" rtl="0" eaLnBrk="0" fontAlgn="base" latinLnBrk="0" hangingPunct="0">
              <a:spcBef>
                <a:spcPct val="0"/>
              </a:spcBef>
              <a:spcAft>
                <a:spcPct val="0"/>
              </a:spcAft>
              <a:buClrTx/>
              <a:buSzTx/>
              <a:buFontTx/>
              <a:buNone/>
              <a:tabLst/>
            </a:pPr>
            <a:endParaRPr kumimoji="0" lang="en-IE" altLang="en-US" sz="3600" b="0" i="0" u="none" strike="noStrike" cap="none" normalizeH="0" baseline="0" dirty="0">
              <a:ln>
                <a:noFill/>
              </a:ln>
              <a:solidFill>
                <a:srgbClr val="FFFFFF"/>
              </a:solidFill>
              <a:effectLst/>
              <a:latin typeface="Arial" panose="020B0604020202020204" pitchFamily="34" charset="0"/>
            </a:endParaRPr>
          </a:p>
        </p:txBody>
      </p:sp>
      <p:sp>
        <p:nvSpPr>
          <p:cNvPr id="29" name="Rectangle 28">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graphicFrame>
        <p:nvGraphicFramePr>
          <p:cNvPr id="4" name="Content Placeholder 3">
            <a:extLst>
              <a:ext uri="{FF2B5EF4-FFF2-40B4-BE49-F238E27FC236}">
                <a16:creationId xmlns:a16="http://schemas.microsoft.com/office/drawing/2014/main" id="{64826532-4A0A-C93B-DE61-4FB4E1F6D4A3}"/>
              </a:ext>
            </a:extLst>
          </p:cNvPr>
          <p:cNvGraphicFramePr>
            <a:graphicFrameLocks noGrp="1"/>
          </p:cNvGraphicFramePr>
          <p:nvPr>
            <p:ph idx="1"/>
            <p:extLst>
              <p:ext uri="{D42A27DB-BD31-4B8C-83A1-F6EECF244321}">
                <p14:modId xmlns:p14="http://schemas.microsoft.com/office/powerpoint/2010/main" val="1135361570"/>
              </p:ext>
            </p:extLst>
          </p:nvPr>
        </p:nvGraphicFramePr>
        <p:xfrm>
          <a:off x="4741863" y="1251265"/>
          <a:ext cx="6797678" cy="4426913"/>
        </p:xfrm>
        <a:graphic>
          <a:graphicData uri="http://schemas.openxmlformats.org/drawingml/2006/table">
            <a:tbl>
              <a:tblPr firstRow="1" firstCol="1" bandRow="1"/>
              <a:tblGrid>
                <a:gridCol w="1719011">
                  <a:extLst>
                    <a:ext uri="{9D8B030D-6E8A-4147-A177-3AD203B41FA5}">
                      <a16:colId xmlns:a16="http://schemas.microsoft.com/office/drawing/2014/main" val="2150926066"/>
                    </a:ext>
                  </a:extLst>
                </a:gridCol>
                <a:gridCol w="1132474">
                  <a:extLst>
                    <a:ext uri="{9D8B030D-6E8A-4147-A177-3AD203B41FA5}">
                      <a16:colId xmlns:a16="http://schemas.microsoft.com/office/drawing/2014/main" val="1849005093"/>
                    </a:ext>
                  </a:extLst>
                </a:gridCol>
                <a:gridCol w="1132474">
                  <a:extLst>
                    <a:ext uri="{9D8B030D-6E8A-4147-A177-3AD203B41FA5}">
                      <a16:colId xmlns:a16="http://schemas.microsoft.com/office/drawing/2014/main" val="3090917275"/>
                    </a:ext>
                  </a:extLst>
                </a:gridCol>
                <a:gridCol w="1037551">
                  <a:extLst>
                    <a:ext uri="{9D8B030D-6E8A-4147-A177-3AD203B41FA5}">
                      <a16:colId xmlns:a16="http://schemas.microsoft.com/office/drawing/2014/main" val="3051167196"/>
                    </a:ext>
                  </a:extLst>
                </a:gridCol>
                <a:gridCol w="1046052">
                  <a:extLst>
                    <a:ext uri="{9D8B030D-6E8A-4147-A177-3AD203B41FA5}">
                      <a16:colId xmlns:a16="http://schemas.microsoft.com/office/drawing/2014/main" val="1556112697"/>
                    </a:ext>
                  </a:extLst>
                </a:gridCol>
                <a:gridCol w="730116">
                  <a:extLst>
                    <a:ext uri="{9D8B030D-6E8A-4147-A177-3AD203B41FA5}">
                      <a16:colId xmlns:a16="http://schemas.microsoft.com/office/drawing/2014/main" val="3373892816"/>
                    </a:ext>
                  </a:extLst>
                </a:gridCol>
              </a:tblGrid>
              <a:tr h="487988">
                <a:tc>
                  <a:txBody>
                    <a:bodyPr/>
                    <a:lstStyle/>
                    <a:p>
                      <a:pPr>
                        <a:lnSpc>
                          <a:spcPct val="107000"/>
                        </a:lnSpc>
                        <a:spcAft>
                          <a:spcPts val="800"/>
                        </a:spcAft>
                      </a:pPr>
                      <a:r>
                        <a:rPr lang="en-IE" sz="14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Collisions involving E-scooters</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75B5"/>
                    </a:solidFill>
                  </a:tcPr>
                </a:tc>
                <a:tc>
                  <a:txBody>
                    <a:bodyPr/>
                    <a:lstStyle/>
                    <a:p>
                      <a:pPr algn="ctr">
                        <a:lnSpc>
                          <a:spcPct val="107000"/>
                        </a:lnSpc>
                        <a:spcAft>
                          <a:spcPts val="800"/>
                        </a:spcAft>
                      </a:pPr>
                      <a:r>
                        <a:rPr lang="en-IE" sz="14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2023</a:t>
                      </a:r>
                      <a:r>
                        <a:rPr lang="en-IE"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(Full)</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75B5"/>
                    </a:solidFill>
                  </a:tcPr>
                </a:tc>
                <a:tc>
                  <a:txBody>
                    <a:bodyPr/>
                    <a:lstStyle/>
                    <a:p>
                      <a:pPr algn="ctr">
                        <a:lnSpc>
                          <a:spcPct val="107000"/>
                        </a:lnSpc>
                        <a:spcAft>
                          <a:spcPts val="800"/>
                        </a:spcAft>
                      </a:pPr>
                      <a:r>
                        <a:rPr lang="en-IE" sz="14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2024</a:t>
                      </a:r>
                      <a:r>
                        <a:rPr lang="en-IE"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(Full)</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75B5"/>
                    </a:solidFill>
                  </a:tcPr>
                </a:tc>
                <a:tc>
                  <a:txBody>
                    <a:bodyPr/>
                    <a:lstStyle/>
                    <a:p>
                      <a:pPr algn="ctr">
                        <a:lnSpc>
                          <a:spcPct val="107000"/>
                        </a:lnSpc>
                        <a:spcAft>
                          <a:spcPts val="800"/>
                        </a:spcAft>
                      </a:pPr>
                      <a:r>
                        <a:rPr lang="en-IE" sz="14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Diff</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75B5"/>
                    </a:solidFill>
                  </a:tcPr>
                </a:tc>
                <a:tc>
                  <a:txBody>
                    <a:bodyPr/>
                    <a:lstStyle/>
                    <a:p>
                      <a:pPr>
                        <a:lnSpc>
                          <a:spcPct val="107000"/>
                        </a:lnSpc>
                      </a:pPr>
                      <a:endParaRPr lang="en-IE" sz="1400">
                        <a:effectLst/>
                        <a:latin typeface="Calibri" panose="020F0502020204030204" pitchFamily="34" charset="0"/>
                        <a:cs typeface="Times New Roman" panose="02020603050405020304" pitchFamily="18" charset="0"/>
                      </a:endParaRPr>
                    </a:p>
                  </a:txBody>
                  <a:tcPr marL="90774" marR="90774"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nSpc>
                          <a:spcPct val="107000"/>
                        </a:lnSpc>
                      </a:pPr>
                      <a:endParaRPr lang="en-IE" sz="1400">
                        <a:effectLst/>
                        <a:latin typeface="Calibri" panose="020F0502020204030204" pitchFamily="34" charset="0"/>
                        <a:cs typeface="Times New Roman" panose="02020603050405020304" pitchFamily="18" charset="0"/>
                      </a:endParaRPr>
                    </a:p>
                  </a:txBody>
                  <a:tcPr marL="90774" marR="90774" marT="0" marB="0" anchor="b">
                    <a:lnL>
                      <a:noFill/>
                    </a:lnL>
                    <a:lnR>
                      <a:noFill/>
                    </a:lnR>
                    <a:lnT>
                      <a:noFill/>
                    </a:lnT>
                    <a:lnB>
                      <a:noFill/>
                    </a:lnB>
                    <a:noFill/>
                  </a:tcPr>
                </a:tc>
                <a:extLst>
                  <a:ext uri="{0D108BD9-81ED-4DB2-BD59-A6C34878D82A}">
                    <a16:rowId xmlns:a16="http://schemas.microsoft.com/office/drawing/2014/main" val="2510714907"/>
                  </a:ext>
                </a:extLst>
              </a:tr>
              <a:tr h="487988">
                <a:tc>
                  <a:txBody>
                    <a:bodyPr/>
                    <a:lstStyle/>
                    <a:p>
                      <a:pPr>
                        <a:lnSpc>
                          <a:spcPct val="107000"/>
                        </a:lnSpc>
                        <a:spcAft>
                          <a:spcPts val="800"/>
                        </a:spcAft>
                      </a:pPr>
                      <a:r>
                        <a:rPr lang="en-IE"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Fatal and Serious Injury Collisions</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37</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74</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400" b="1">
                          <a:solidFill>
                            <a:srgbClr val="9C0006"/>
                          </a:solidFill>
                          <a:effectLst/>
                          <a:latin typeface="Calibri" panose="020F0502020204030204" pitchFamily="34" charset="0"/>
                          <a:ea typeface="Times New Roman" panose="02020603050405020304" pitchFamily="18" charset="0"/>
                          <a:cs typeface="Calibri" panose="020F0502020204030204" pitchFamily="34" charset="0"/>
                        </a:rPr>
                        <a:t>+100%</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nSpc>
                          <a:spcPct val="107000"/>
                        </a:lnSpc>
                      </a:pPr>
                      <a:endParaRPr lang="en-IE" sz="1400">
                        <a:effectLst/>
                        <a:latin typeface="Calibri" panose="020F0502020204030204" pitchFamily="34" charset="0"/>
                        <a:cs typeface="Times New Roman" panose="02020603050405020304" pitchFamily="18" charset="0"/>
                      </a:endParaRPr>
                    </a:p>
                  </a:txBody>
                  <a:tcPr marL="90774" marR="90774"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nSpc>
                          <a:spcPct val="107000"/>
                        </a:lnSpc>
                      </a:pPr>
                      <a:endParaRPr lang="en-IE" sz="1400">
                        <a:effectLst/>
                        <a:latin typeface="Calibri" panose="020F0502020204030204" pitchFamily="34" charset="0"/>
                        <a:cs typeface="Times New Roman" panose="02020603050405020304" pitchFamily="18" charset="0"/>
                      </a:endParaRPr>
                    </a:p>
                  </a:txBody>
                  <a:tcPr marL="90774" marR="90774" marT="0" marB="0" anchor="b">
                    <a:lnL>
                      <a:noFill/>
                    </a:lnL>
                    <a:lnR>
                      <a:noFill/>
                    </a:lnR>
                    <a:lnT>
                      <a:noFill/>
                    </a:lnT>
                    <a:lnB>
                      <a:noFill/>
                    </a:lnB>
                    <a:noFill/>
                  </a:tcPr>
                </a:tc>
                <a:extLst>
                  <a:ext uri="{0D108BD9-81ED-4DB2-BD59-A6C34878D82A}">
                    <a16:rowId xmlns:a16="http://schemas.microsoft.com/office/drawing/2014/main" val="1333858271"/>
                  </a:ext>
                </a:extLst>
              </a:tr>
              <a:tr h="487988">
                <a:tc>
                  <a:txBody>
                    <a:bodyPr/>
                    <a:lstStyle/>
                    <a:p>
                      <a:pPr>
                        <a:lnSpc>
                          <a:spcPct val="107000"/>
                        </a:lnSpc>
                        <a:spcAft>
                          <a:spcPts val="800"/>
                        </a:spcAft>
                      </a:pPr>
                      <a:r>
                        <a:rPr lang="en-IE"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Non-Serious Injury Collisions</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145</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149</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400" b="1">
                          <a:solidFill>
                            <a:srgbClr val="9C0006"/>
                          </a:solidFill>
                          <a:effectLst/>
                          <a:latin typeface="Calibri" panose="020F0502020204030204" pitchFamily="34" charset="0"/>
                          <a:ea typeface="Times New Roman" panose="02020603050405020304" pitchFamily="18" charset="0"/>
                          <a:cs typeface="Calibri" panose="020F0502020204030204" pitchFamily="34" charset="0"/>
                        </a:rPr>
                        <a:t>+3%</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nSpc>
                          <a:spcPct val="107000"/>
                        </a:lnSpc>
                      </a:pPr>
                      <a:endParaRPr lang="en-IE" sz="1400">
                        <a:effectLst/>
                        <a:latin typeface="Calibri" panose="020F0502020204030204" pitchFamily="34" charset="0"/>
                        <a:cs typeface="Times New Roman" panose="02020603050405020304" pitchFamily="18" charset="0"/>
                      </a:endParaRPr>
                    </a:p>
                  </a:txBody>
                  <a:tcPr marL="90774" marR="90774"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nSpc>
                          <a:spcPct val="107000"/>
                        </a:lnSpc>
                      </a:pPr>
                      <a:endParaRPr lang="en-IE" sz="1400">
                        <a:effectLst/>
                        <a:latin typeface="Calibri" panose="020F0502020204030204" pitchFamily="34" charset="0"/>
                        <a:cs typeface="Times New Roman" panose="02020603050405020304" pitchFamily="18" charset="0"/>
                      </a:endParaRPr>
                    </a:p>
                  </a:txBody>
                  <a:tcPr marL="90774" marR="90774" marT="0" marB="0" anchor="b">
                    <a:lnL>
                      <a:noFill/>
                    </a:lnL>
                    <a:lnR>
                      <a:noFill/>
                    </a:lnR>
                    <a:lnT>
                      <a:noFill/>
                    </a:lnT>
                    <a:lnB>
                      <a:noFill/>
                    </a:lnB>
                    <a:noFill/>
                  </a:tcPr>
                </a:tc>
                <a:extLst>
                  <a:ext uri="{0D108BD9-81ED-4DB2-BD59-A6C34878D82A}">
                    <a16:rowId xmlns:a16="http://schemas.microsoft.com/office/drawing/2014/main" val="4017466033"/>
                  </a:ext>
                </a:extLst>
              </a:tr>
              <a:tr h="487988">
                <a:tc>
                  <a:txBody>
                    <a:bodyPr/>
                    <a:lstStyle/>
                    <a:p>
                      <a:pPr>
                        <a:lnSpc>
                          <a:spcPct val="107000"/>
                        </a:lnSpc>
                        <a:spcAft>
                          <a:spcPts val="800"/>
                        </a:spcAft>
                      </a:pPr>
                      <a:r>
                        <a:rPr lang="en-IE"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Material Damage Collisions</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110</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191</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400" b="1">
                          <a:solidFill>
                            <a:srgbClr val="9C0006"/>
                          </a:solidFill>
                          <a:effectLst/>
                          <a:latin typeface="Calibri" panose="020F0502020204030204" pitchFamily="34" charset="0"/>
                          <a:ea typeface="Times New Roman" panose="02020603050405020304" pitchFamily="18" charset="0"/>
                          <a:cs typeface="Calibri" panose="020F0502020204030204" pitchFamily="34" charset="0"/>
                        </a:rPr>
                        <a:t>+74%</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nSpc>
                          <a:spcPct val="107000"/>
                        </a:lnSpc>
                      </a:pPr>
                      <a:endParaRPr lang="en-IE" sz="1400">
                        <a:effectLst/>
                        <a:latin typeface="Calibri" panose="020F0502020204030204" pitchFamily="34" charset="0"/>
                        <a:cs typeface="Times New Roman" panose="02020603050405020304" pitchFamily="18" charset="0"/>
                      </a:endParaRPr>
                    </a:p>
                  </a:txBody>
                  <a:tcPr marL="90774" marR="90774"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nSpc>
                          <a:spcPct val="107000"/>
                        </a:lnSpc>
                      </a:pPr>
                      <a:endParaRPr lang="en-IE" sz="1400">
                        <a:effectLst/>
                        <a:latin typeface="Calibri" panose="020F0502020204030204" pitchFamily="34" charset="0"/>
                        <a:cs typeface="Times New Roman" panose="02020603050405020304" pitchFamily="18" charset="0"/>
                      </a:endParaRPr>
                    </a:p>
                  </a:txBody>
                  <a:tcPr marL="90774" marR="90774" marT="0" marB="0" anchor="b">
                    <a:lnL>
                      <a:noFill/>
                    </a:lnL>
                    <a:lnR>
                      <a:noFill/>
                    </a:lnR>
                    <a:lnT>
                      <a:noFill/>
                    </a:lnT>
                    <a:lnB>
                      <a:noFill/>
                    </a:lnB>
                    <a:noFill/>
                  </a:tcPr>
                </a:tc>
                <a:extLst>
                  <a:ext uri="{0D108BD9-81ED-4DB2-BD59-A6C34878D82A}">
                    <a16:rowId xmlns:a16="http://schemas.microsoft.com/office/drawing/2014/main" val="2556887349"/>
                  </a:ext>
                </a:extLst>
              </a:tr>
              <a:tr h="290152">
                <a:tc>
                  <a:txBody>
                    <a:bodyPr/>
                    <a:lstStyle/>
                    <a:p>
                      <a:pPr>
                        <a:lnSpc>
                          <a:spcPct val="107000"/>
                        </a:lnSpc>
                      </a:pPr>
                      <a:endParaRPr lang="en-IE" sz="1400">
                        <a:effectLst/>
                        <a:latin typeface="Calibri" panose="020F0502020204030204" pitchFamily="34" charset="0"/>
                        <a:cs typeface="Times New Roman" panose="02020603050405020304" pitchFamily="18" charset="0"/>
                      </a:endParaRPr>
                    </a:p>
                  </a:txBody>
                  <a:tcPr marL="90774" marR="90774"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E" sz="1400">
                        <a:effectLst/>
                        <a:latin typeface="Calibri" panose="020F0502020204030204" pitchFamily="34" charset="0"/>
                        <a:cs typeface="Times New Roman" panose="02020603050405020304" pitchFamily="18" charset="0"/>
                      </a:endParaRPr>
                    </a:p>
                  </a:txBody>
                  <a:tcPr marL="90774" marR="90774"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E" sz="1400">
                        <a:effectLst/>
                        <a:latin typeface="Calibri" panose="020F0502020204030204" pitchFamily="34" charset="0"/>
                        <a:cs typeface="Times New Roman" panose="02020603050405020304" pitchFamily="18" charset="0"/>
                      </a:endParaRPr>
                    </a:p>
                  </a:txBody>
                  <a:tcPr marL="90774" marR="90774"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E" sz="1400">
                        <a:effectLst/>
                        <a:latin typeface="Calibri" panose="020F0502020204030204" pitchFamily="34" charset="0"/>
                        <a:cs typeface="Times New Roman" panose="02020603050405020304" pitchFamily="18" charset="0"/>
                      </a:endParaRPr>
                    </a:p>
                  </a:txBody>
                  <a:tcPr marL="90774" marR="90774"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E" sz="1400">
                        <a:effectLst/>
                        <a:latin typeface="Calibri" panose="020F0502020204030204" pitchFamily="34" charset="0"/>
                        <a:cs typeface="Times New Roman" panose="02020603050405020304" pitchFamily="18" charset="0"/>
                      </a:endParaRPr>
                    </a:p>
                  </a:txBody>
                  <a:tcPr marL="90774" marR="90774"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E" sz="1400">
                        <a:effectLst/>
                        <a:latin typeface="Calibri" panose="020F0502020204030204" pitchFamily="34" charset="0"/>
                        <a:cs typeface="Times New Roman" panose="02020603050405020304" pitchFamily="18" charset="0"/>
                      </a:endParaRPr>
                    </a:p>
                  </a:txBody>
                  <a:tcPr marL="90774" marR="90774"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27025680"/>
                  </a:ext>
                </a:extLst>
              </a:tr>
              <a:tr h="720845">
                <a:tc>
                  <a:txBody>
                    <a:bodyPr/>
                    <a:lstStyle/>
                    <a:p>
                      <a:pPr>
                        <a:lnSpc>
                          <a:spcPct val="107000"/>
                        </a:lnSpc>
                        <a:spcAft>
                          <a:spcPts val="800"/>
                        </a:spcAft>
                      </a:pPr>
                      <a:r>
                        <a:rPr lang="en-IE" sz="14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Collisions involving E-scooters</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75B5"/>
                    </a:solidFill>
                  </a:tcPr>
                </a:tc>
                <a:tc>
                  <a:txBody>
                    <a:bodyPr/>
                    <a:lstStyle/>
                    <a:p>
                      <a:pPr algn="ctr">
                        <a:lnSpc>
                          <a:spcPct val="107000"/>
                        </a:lnSpc>
                        <a:spcAft>
                          <a:spcPts val="800"/>
                        </a:spcAft>
                      </a:pPr>
                      <a:r>
                        <a:rPr lang="en-IE" sz="14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2023YTD**</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75B5"/>
                    </a:solidFill>
                  </a:tcPr>
                </a:tc>
                <a:tc>
                  <a:txBody>
                    <a:bodyPr/>
                    <a:lstStyle/>
                    <a:p>
                      <a:pPr algn="ctr">
                        <a:lnSpc>
                          <a:spcPct val="107000"/>
                        </a:lnSpc>
                        <a:spcAft>
                          <a:spcPts val="800"/>
                        </a:spcAft>
                      </a:pPr>
                      <a:r>
                        <a:rPr lang="en-IE" sz="14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2024YTD**</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75B5"/>
                    </a:solidFill>
                  </a:tcPr>
                </a:tc>
                <a:tc>
                  <a:txBody>
                    <a:bodyPr/>
                    <a:lstStyle/>
                    <a:p>
                      <a:pPr algn="ctr">
                        <a:lnSpc>
                          <a:spcPct val="107000"/>
                        </a:lnSpc>
                        <a:spcAft>
                          <a:spcPts val="800"/>
                        </a:spcAft>
                      </a:pPr>
                      <a:r>
                        <a:rPr lang="en-IE" sz="14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2025TD**</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75B5"/>
                    </a:solidFill>
                  </a:tcPr>
                </a:tc>
                <a:tc>
                  <a:txBody>
                    <a:bodyPr/>
                    <a:lstStyle/>
                    <a:p>
                      <a:pPr algn="ctr">
                        <a:lnSpc>
                          <a:spcPct val="107000"/>
                        </a:lnSpc>
                        <a:spcAft>
                          <a:spcPts val="800"/>
                        </a:spcAft>
                      </a:pPr>
                      <a:r>
                        <a:rPr lang="en-IE" sz="14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Diff 23/25 YTD</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75B5"/>
                    </a:solidFill>
                  </a:tcPr>
                </a:tc>
                <a:tc>
                  <a:txBody>
                    <a:bodyPr/>
                    <a:lstStyle/>
                    <a:p>
                      <a:pPr algn="ctr">
                        <a:lnSpc>
                          <a:spcPct val="107000"/>
                        </a:lnSpc>
                        <a:spcAft>
                          <a:spcPts val="800"/>
                        </a:spcAft>
                      </a:pPr>
                      <a:r>
                        <a:rPr lang="en-IE" sz="14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Diff 24/25 YTD</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75B5"/>
                    </a:solidFill>
                  </a:tcPr>
                </a:tc>
                <a:extLst>
                  <a:ext uri="{0D108BD9-81ED-4DB2-BD59-A6C34878D82A}">
                    <a16:rowId xmlns:a16="http://schemas.microsoft.com/office/drawing/2014/main" val="877734752"/>
                  </a:ext>
                </a:extLst>
              </a:tr>
              <a:tr h="487988">
                <a:tc>
                  <a:txBody>
                    <a:bodyPr/>
                    <a:lstStyle/>
                    <a:p>
                      <a:pPr>
                        <a:lnSpc>
                          <a:spcPct val="107000"/>
                        </a:lnSpc>
                        <a:spcAft>
                          <a:spcPts val="800"/>
                        </a:spcAft>
                      </a:pPr>
                      <a:r>
                        <a:rPr lang="en-IE"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Fatal and Serious Injury Collisions</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400" b="1">
                          <a:solidFill>
                            <a:srgbClr val="9C6500"/>
                          </a:solidFill>
                          <a:effectLst/>
                          <a:latin typeface="Calibri" panose="020F0502020204030204" pitchFamily="34" charset="0"/>
                          <a:ea typeface="Times New Roman" panose="02020603050405020304" pitchFamily="18" charset="0"/>
                          <a:cs typeface="Calibri" panose="020F0502020204030204" pitchFamily="34" charset="0"/>
                        </a:rPr>
                        <a:t>0%</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9C"/>
                    </a:solidFill>
                  </a:tcPr>
                </a:tc>
                <a:tc>
                  <a:txBody>
                    <a:bodyPr/>
                    <a:lstStyle/>
                    <a:p>
                      <a:pPr algn="ctr">
                        <a:lnSpc>
                          <a:spcPct val="107000"/>
                        </a:lnSpc>
                        <a:spcAft>
                          <a:spcPts val="800"/>
                        </a:spcAft>
                      </a:pPr>
                      <a:r>
                        <a:rPr lang="en-IE" sz="1400" b="1">
                          <a:solidFill>
                            <a:srgbClr val="006100"/>
                          </a:solidFill>
                          <a:effectLst/>
                          <a:latin typeface="Calibri" panose="020F0502020204030204" pitchFamily="34" charset="0"/>
                          <a:ea typeface="Times New Roman" panose="02020603050405020304" pitchFamily="18" charset="0"/>
                          <a:cs typeface="Calibri" panose="020F0502020204030204" pitchFamily="34" charset="0"/>
                        </a:rPr>
                        <a:t>-70%</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4000643209"/>
                  </a:ext>
                </a:extLst>
              </a:tr>
              <a:tr h="487988">
                <a:tc>
                  <a:txBody>
                    <a:bodyPr/>
                    <a:lstStyle/>
                    <a:p>
                      <a:pPr>
                        <a:lnSpc>
                          <a:spcPct val="107000"/>
                        </a:lnSpc>
                        <a:spcAft>
                          <a:spcPts val="800"/>
                        </a:spcAft>
                      </a:pPr>
                      <a:r>
                        <a:rPr lang="en-IE"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Non-Serious Injury Collisions</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400" b="1">
                          <a:solidFill>
                            <a:srgbClr val="9C0006"/>
                          </a:solidFill>
                          <a:effectLst/>
                          <a:latin typeface="Calibri" panose="020F0502020204030204" pitchFamily="34" charset="0"/>
                          <a:ea typeface="Times New Roman" panose="02020603050405020304" pitchFamily="18" charset="0"/>
                          <a:cs typeface="Calibri" panose="020F0502020204030204" pitchFamily="34" charset="0"/>
                        </a:rPr>
                        <a:t>+18%</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ctr">
                        <a:lnSpc>
                          <a:spcPct val="107000"/>
                        </a:lnSpc>
                        <a:spcAft>
                          <a:spcPts val="800"/>
                        </a:spcAft>
                      </a:pPr>
                      <a:r>
                        <a:rPr lang="en-IE" sz="1400" b="1">
                          <a:solidFill>
                            <a:srgbClr val="9C0006"/>
                          </a:solidFill>
                          <a:effectLst/>
                          <a:latin typeface="Calibri" panose="020F0502020204030204" pitchFamily="34" charset="0"/>
                          <a:ea typeface="Times New Roman" panose="02020603050405020304" pitchFamily="18" charset="0"/>
                          <a:cs typeface="Calibri" panose="020F0502020204030204" pitchFamily="34" charset="0"/>
                        </a:rPr>
                        <a:t>+54%</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3923098759"/>
                  </a:ext>
                </a:extLst>
              </a:tr>
              <a:tr h="487988">
                <a:tc>
                  <a:txBody>
                    <a:bodyPr/>
                    <a:lstStyle/>
                    <a:p>
                      <a:pPr>
                        <a:lnSpc>
                          <a:spcPct val="107000"/>
                        </a:lnSpc>
                        <a:spcAft>
                          <a:spcPts val="800"/>
                        </a:spcAft>
                      </a:pPr>
                      <a:r>
                        <a:rPr lang="en-IE"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Material Damage Collisions</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400" b="1">
                          <a:solidFill>
                            <a:srgbClr val="9C0006"/>
                          </a:solidFill>
                          <a:effectLst/>
                          <a:latin typeface="Calibri" panose="020F0502020204030204" pitchFamily="34" charset="0"/>
                          <a:ea typeface="Times New Roman" panose="02020603050405020304" pitchFamily="18" charset="0"/>
                          <a:cs typeface="Calibri" panose="020F0502020204030204" pitchFamily="34" charset="0"/>
                        </a:rPr>
                        <a:t>+157%</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ctr">
                        <a:lnSpc>
                          <a:spcPct val="107000"/>
                        </a:lnSpc>
                        <a:spcAft>
                          <a:spcPts val="800"/>
                        </a:spcAft>
                      </a:pPr>
                      <a:r>
                        <a:rPr lang="en-IE" sz="1400" b="1">
                          <a:solidFill>
                            <a:srgbClr val="9C0006"/>
                          </a:solidFill>
                          <a:effectLst/>
                          <a:latin typeface="Calibri" panose="020F0502020204030204" pitchFamily="34" charset="0"/>
                          <a:ea typeface="Times New Roman" panose="02020603050405020304" pitchFamily="18" charset="0"/>
                          <a:cs typeface="Calibri" panose="020F0502020204030204" pitchFamily="34" charset="0"/>
                        </a:rPr>
                        <a:t>+29%</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3511847763"/>
                  </a:ext>
                </a:extLst>
              </a:tr>
            </a:tbl>
          </a:graphicData>
        </a:graphic>
      </p:graphicFrame>
    </p:spTree>
    <p:extLst>
      <p:ext uri="{BB962C8B-B14F-4D97-AF65-F5344CB8AC3E}">
        <p14:creationId xmlns:p14="http://schemas.microsoft.com/office/powerpoint/2010/main" val="2176846320"/>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Retrospect</Template>
  <TotalTime>1121</TotalTime>
  <Words>840</Words>
  <Application>Microsoft Office PowerPoint</Application>
  <PresentationFormat>Widescreen</PresentationFormat>
  <Paragraphs>156</Paragraphs>
  <Slides>14</Slides>
  <Notes>2</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Aptos</vt:lpstr>
      <vt:lpstr>Arial</vt:lpstr>
      <vt:lpstr>Calibri</vt:lpstr>
      <vt:lpstr>Calibri Light</vt:lpstr>
      <vt:lpstr>Lato</vt:lpstr>
      <vt:lpstr>Wingdings</vt:lpstr>
      <vt:lpstr>Retrospect</vt:lpstr>
      <vt:lpstr>South Dublin  E-Scooter Campaign 2025   Presented by Orlaith Maguire Road Safety Officer  27th May, 2025 </vt:lpstr>
      <vt:lpstr>New E-Scooter Legislation</vt:lpstr>
      <vt:lpstr>Personal Powered Transporters</vt:lpstr>
      <vt:lpstr>E-Scooters</vt:lpstr>
      <vt:lpstr>E-Scooters</vt:lpstr>
      <vt:lpstr>PowerPoint Presentation</vt:lpstr>
      <vt:lpstr>E-Bikes</vt:lpstr>
      <vt:lpstr>Fixed Charge Notices Issued</vt:lpstr>
      <vt:lpstr>Collisions involving E-Scooters – 2023, 2024 and 2025– To show increase/ decrease on same time period last year. </vt:lpstr>
      <vt:lpstr>PowerPoint Presentation</vt:lpstr>
      <vt:lpstr>PowerPoint Presentation</vt:lpstr>
      <vt:lpstr>FM104 Promo for SDCC Campaign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Tallaght to Knocklyon - Overview</dc:title>
  <dc:creator>Orlaith Maguire</dc:creator>
  <cp:lastModifiedBy>Orlaith Maguire</cp:lastModifiedBy>
  <cp:revision>2</cp:revision>
  <cp:lastPrinted>2025-02-20T08:58:46Z</cp:lastPrinted>
  <dcterms:created xsi:type="dcterms:W3CDTF">2021-06-23T12:35:09Z</dcterms:created>
  <dcterms:modified xsi:type="dcterms:W3CDTF">2025-05-20T11:16:24Z</dcterms:modified>
</cp:coreProperties>
</file>