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7.jpg" ContentType="image/jpeg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74" r:id="rId3"/>
    <p:sldId id="273" r:id="rId4"/>
    <p:sldId id="258" r:id="rId5"/>
    <p:sldId id="266" r:id="rId6"/>
    <p:sldId id="257" r:id="rId7"/>
  </p:sldIdLst>
  <p:sldSz cx="18288000" cy="10287000"/>
  <p:notesSz cx="6858000" cy="9144000"/>
  <p:embeddedFontLst>
    <p:embeddedFont>
      <p:font typeface="Arial Bold" panose="020B0704020202020204" pitchFamily="34" charset="0"/>
      <p:regular r:id="rId9"/>
      <p:bold r:id="rId10"/>
    </p:embeddedFont>
    <p:embeddedFont>
      <p:font typeface="Gotham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B35DF2-82A6-4481-928D-5EDB6FEC2BD5}" v="2" dt="2025-05-19T10:15:16.8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enne Hartnett" userId="756016ee-939a-485e-9c2c-2f7ed1a833cd" providerId="ADAL" clId="{76B35DF2-82A6-4481-928D-5EDB6FEC2BD5}"/>
    <pc:docChg chg="modSld">
      <pc:chgData name="Vivienne Hartnett" userId="756016ee-939a-485e-9c2c-2f7ed1a833cd" providerId="ADAL" clId="{76B35DF2-82A6-4481-928D-5EDB6FEC2BD5}" dt="2025-05-19T10:15:16.895" v="63" actId="14826"/>
      <pc:docMkLst>
        <pc:docMk/>
      </pc:docMkLst>
      <pc:sldChg chg="modSp mod">
        <pc:chgData name="Vivienne Hartnett" userId="756016ee-939a-485e-9c2c-2f7ed1a833cd" providerId="ADAL" clId="{76B35DF2-82A6-4481-928D-5EDB6FEC2BD5}" dt="2025-05-19T10:15:16.895" v="63" actId="14826"/>
        <pc:sldMkLst>
          <pc:docMk/>
          <pc:sldMk cId="0" sldId="258"/>
        </pc:sldMkLst>
        <pc:spChg chg="mod">
          <ac:chgData name="Vivienne Hartnett" userId="756016ee-939a-485e-9c2c-2f7ed1a833cd" providerId="ADAL" clId="{76B35DF2-82A6-4481-928D-5EDB6FEC2BD5}" dt="2025-05-19T10:14:42.470" v="19" actId="20577"/>
          <ac:spMkLst>
            <pc:docMk/>
            <pc:sldMk cId="0" sldId="258"/>
            <ac:spMk id="11" creationId="{6397564D-A783-E636-A574-DBD8B7A292EB}"/>
          </ac:spMkLst>
        </pc:spChg>
        <pc:spChg chg="mod">
          <ac:chgData name="Vivienne Hartnett" userId="756016ee-939a-485e-9c2c-2f7ed1a833cd" providerId="ADAL" clId="{76B35DF2-82A6-4481-928D-5EDB6FEC2BD5}" dt="2025-05-19T10:15:08" v="62" actId="20577"/>
          <ac:spMkLst>
            <pc:docMk/>
            <pc:sldMk cId="0" sldId="258"/>
            <ac:spMk id="18" creationId="{D72FC4F2-4B46-BB93-C5CF-EF3678CA6194}"/>
          </ac:spMkLst>
        </pc:spChg>
        <pc:graphicFrameChg chg="modGraphic">
          <ac:chgData name="Vivienne Hartnett" userId="756016ee-939a-485e-9c2c-2f7ed1a833cd" providerId="ADAL" clId="{76B35DF2-82A6-4481-928D-5EDB6FEC2BD5}" dt="2025-05-19T10:14:52.138" v="26" actId="20577"/>
          <ac:graphicFrameMkLst>
            <pc:docMk/>
            <pc:sldMk cId="0" sldId="258"/>
            <ac:graphicFrameMk id="3" creationId="{F38E97B5-88AE-9057-A3D3-5E7FA8FDB040}"/>
          </ac:graphicFrameMkLst>
        </pc:graphicFrameChg>
        <pc:picChg chg="mod">
          <ac:chgData name="Vivienne Hartnett" userId="756016ee-939a-485e-9c2c-2f7ed1a833cd" providerId="ADAL" clId="{76B35DF2-82A6-4481-928D-5EDB6FEC2BD5}" dt="2025-05-19T10:14:32.003" v="0" actId="14826"/>
          <ac:picMkLst>
            <pc:docMk/>
            <pc:sldMk cId="0" sldId="258"/>
            <ac:picMk id="4" creationId="{560B8B8B-4CCE-913B-6964-22096C00795F}"/>
          </ac:picMkLst>
        </pc:picChg>
        <pc:picChg chg="mod">
          <ac:chgData name="Vivienne Hartnett" userId="756016ee-939a-485e-9c2c-2f7ed1a833cd" providerId="ADAL" clId="{76B35DF2-82A6-4481-928D-5EDB6FEC2BD5}" dt="2025-05-19T10:15:16.895" v="63" actId="14826"/>
          <ac:picMkLst>
            <pc:docMk/>
            <pc:sldMk cId="0" sldId="258"/>
            <ac:picMk id="17" creationId="{6B0F4B7B-7172-450E-7497-AAC1C83D31C7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F3E53EC2-0878-4375-8167-9A6DAB1AA8D5}">
      <dgm:prSet phldrT="[Text]" custT="1"/>
      <dgm:spPr/>
      <dgm:t>
        <a:bodyPr/>
        <a:lstStyle/>
        <a:p>
          <a:endParaRPr lang="en-IE" sz="24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1C8914-FB53-4450-A315-B859EC13C457}" type="parTrans" cxnId="{E81182AA-74D3-42A5-AD81-99637B858DBF}">
      <dgm:prSet/>
      <dgm:spPr/>
      <dgm:t>
        <a:bodyPr/>
        <a:lstStyle/>
        <a:p>
          <a:endParaRPr lang="en-IE"/>
        </a:p>
      </dgm:t>
    </dgm:pt>
    <dgm:pt modelId="{45B1118E-299D-4235-A9E7-E59EFFB19CE9}" type="sibTrans" cxnId="{E81182AA-74D3-42A5-AD81-99637B858DBF}">
      <dgm:prSet/>
      <dgm:spPr/>
      <dgm:t>
        <a:bodyPr/>
        <a:lstStyle/>
        <a:p>
          <a:endParaRPr lang="en-IE"/>
        </a:p>
      </dgm:t>
    </dgm:pt>
    <dgm:pt modelId="{93537020-4321-4127-A18B-1CF0936DBA8E}">
      <dgm:prSet phldrT="[Text]" custT="1"/>
      <dgm:spPr/>
      <dgm:t>
        <a:bodyPr/>
        <a:lstStyle/>
        <a:p>
          <a:r>
            <a:rPr lang="en-GB" sz="200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Kilcarbery Grange: 1,034 homes with 30% social (310 homes)</a:t>
          </a:r>
        </a:p>
      </dgm:t>
    </dgm:pt>
    <dgm:pt modelId="{E41F9F8B-B5FF-4D94-9349-33B8131A99B3}" type="parTrans" cxnId="{FB91ADEE-9258-41F6-A4F9-4A87D3E5BCC5}">
      <dgm:prSet/>
      <dgm:spPr/>
      <dgm:t>
        <a:bodyPr/>
        <a:lstStyle/>
        <a:p>
          <a:endParaRPr lang="en-IE"/>
        </a:p>
      </dgm:t>
    </dgm:pt>
    <dgm:pt modelId="{FDBB50D9-E67E-4436-AA63-6496EDFD4755}" type="sibTrans" cxnId="{FB91ADEE-9258-41F6-A4F9-4A87D3E5BCC5}">
      <dgm:prSet/>
      <dgm:spPr/>
      <dgm:t>
        <a:bodyPr/>
        <a:lstStyle/>
        <a:p>
          <a:endParaRPr lang="en-IE"/>
        </a:p>
      </dgm:t>
    </dgm:pt>
    <dgm:pt modelId="{3AD7B434-4CD8-4936-A8DC-7B277B393ACC}">
      <dgm:prSet phldrT="[Text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GB" sz="2000" dirty="0">
              <a:latin typeface="+mn-lt"/>
              <a:cs typeface="Arial" panose="020B0604020202020204" pitchFamily="34" charset="0"/>
            </a:rPr>
            <a:t>Phases 1, 2 and 3 of this project are now complete, with delivery of 280 social homes to date. Construction on phase 4 well advanced and will complete in mid 2025.</a:t>
          </a:r>
          <a:endParaRPr lang="en-GB" sz="200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en-GB" sz="200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Clonburris: Phases 1 &amp; 2 comprising 382 homes (149 social), Phases 3,4,5 with potential for 1,275 homes</a:t>
          </a:r>
          <a:endParaRPr lang="en-IE" sz="200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Construction of Phase 2 – Canal Extension is well advanced and remains on track for completion by November 2025.
The tender process for Phase 1 – </a:t>
          </a:r>
          <a:r>
            <a:rPr lang="en-GB" sz="2000" cap="none" spc="0" dirty="0" err="1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Kishogue</a:t>
          </a:r>
          <a:r>
            <a:rPr lang="en-GB" sz="20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, involving the construction of 266 social, affordable, and cost rental homes, closed on 22 November 2024. The tender assessment has been completed, and the contract award is imminent. On-site works are expected to begin in Q2 2025.
Following a presentation to the Council in November 2024, plans for approximately 1,275 social and affordable homes across Phases 3, 4, and 5 will shortly be submitted to An Bord Pleanála under a Part 10 planning application.
Preparations are also underway to begin the procurement process for Phase 6 – </a:t>
          </a:r>
          <a:r>
            <a:rPr lang="en-GB" sz="2000" cap="none" spc="0" dirty="0" err="1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Kishogue</a:t>
          </a:r>
          <a:r>
            <a:rPr lang="en-GB" sz="20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 District Centre, with a targeted start date in early 2026.</a:t>
          </a:r>
          <a:endParaRPr lang="en-IE" sz="2000" cap="none" spc="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en-GB" sz="2000" cap="none" spc="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Rathcoole: Number of homes &amp; tenure mix to be confirmed</a:t>
          </a:r>
          <a:endParaRPr lang="en-IE" sz="2000" cap="none" spc="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Architect led design team have been appointed to progress the masterplan through to Part 10 planning application to An Bord Pleanála.</a:t>
          </a:r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591C1A-00A5-40BC-AFBB-957086A827FA}" type="parTrans" cxnId="{25BC25E3-D15E-4151-A7E0-D6AFB72074F1}">
      <dgm:prSet/>
      <dgm:spPr/>
      <dgm:t>
        <a:bodyPr/>
        <a:lstStyle/>
        <a:p>
          <a:endParaRPr lang="en-IE"/>
        </a:p>
      </dgm:t>
    </dgm:pt>
    <dgm:pt modelId="{B1EE934C-AF93-4D8A-92D0-ECB484A14484}" type="sibTrans" cxnId="{25BC25E3-D15E-4151-A7E0-D6AFB72074F1}">
      <dgm:prSet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  <dgm:pt modelId="{7DB15B7B-FA9B-4483-8370-0FE45D03092E}" type="pres">
      <dgm:prSet presAssocID="{F3E53EC2-0878-4375-8167-9A6DAB1AA8D5}" presName="thickLine" presStyleLbl="alignNode1" presStyleIdx="0" presStyleCnt="1"/>
      <dgm:spPr/>
    </dgm:pt>
    <dgm:pt modelId="{29AC66BA-2018-45B8-BF65-55D58C05BAAE}" type="pres">
      <dgm:prSet presAssocID="{F3E53EC2-0878-4375-8167-9A6DAB1AA8D5}" presName="horz1" presStyleCnt="0"/>
      <dgm:spPr/>
    </dgm:pt>
    <dgm:pt modelId="{CDC8A553-4CD5-4FB4-A341-75AA1B1A329E}" type="pres">
      <dgm:prSet presAssocID="{F3E53EC2-0878-4375-8167-9A6DAB1AA8D5}" presName="tx1" presStyleLbl="revTx" presStyleIdx="0" presStyleCnt="3" custScaleX="18750"/>
      <dgm:spPr/>
    </dgm:pt>
    <dgm:pt modelId="{ADF0C9E3-3467-4A58-BB1E-5E6DDAF93AF9}" type="pres">
      <dgm:prSet presAssocID="{F3E53EC2-0878-4375-8167-9A6DAB1AA8D5}" presName="vert1" presStyleCnt="0"/>
      <dgm:spPr/>
    </dgm:pt>
    <dgm:pt modelId="{9AEB7221-52F1-4317-B768-FF5E030B0293}" type="pres">
      <dgm:prSet presAssocID="{93537020-4321-4127-A18B-1CF0936DBA8E}" presName="vertSpace2a" presStyleCnt="0"/>
      <dgm:spPr/>
    </dgm:pt>
    <dgm:pt modelId="{FF25040A-678D-4A2A-9AF8-77AB30A87E3B}" type="pres">
      <dgm:prSet presAssocID="{93537020-4321-4127-A18B-1CF0936DBA8E}" presName="horz2" presStyleCnt="0"/>
      <dgm:spPr/>
    </dgm:pt>
    <dgm:pt modelId="{FE245F73-75D4-4F9E-AE3D-A595D48B5F74}" type="pres">
      <dgm:prSet presAssocID="{93537020-4321-4127-A18B-1CF0936DBA8E}" presName="horzSpace2" presStyleCnt="0"/>
      <dgm:spPr/>
    </dgm:pt>
    <dgm:pt modelId="{AE992A85-DE6C-4233-9CF3-930B586B0922}" type="pres">
      <dgm:prSet presAssocID="{93537020-4321-4127-A18B-1CF0936DBA8E}" presName="tx2" presStyleLbl="revTx" presStyleIdx="1" presStyleCnt="3" custScaleX="127389" custScaleY="46812" custLinFactNeighborX="-3099" custLinFactNeighborY="1125"/>
      <dgm:spPr/>
    </dgm:pt>
    <dgm:pt modelId="{31211FA8-D55E-49DB-9285-829E606684B7}" type="pres">
      <dgm:prSet presAssocID="{93537020-4321-4127-A18B-1CF0936DBA8E}" presName="vert2" presStyleCnt="0"/>
      <dgm:spPr/>
    </dgm:pt>
    <dgm:pt modelId="{882419E3-7196-4B77-8369-D067C2846167}" type="pres">
      <dgm:prSet presAssocID="{93537020-4321-4127-A18B-1CF0936DBA8E}" presName="thinLine2b" presStyleLbl="callout" presStyleIdx="0" presStyleCnt="2"/>
      <dgm:spPr>
        <a:ln>
          <a:noFill/>
        </a:ln>
      </dgm:spPr>
    </dgm:pt>
    <dgm:pt modelId="{00ADAADE-7C20-4A08-85B0-52F0355AAE8D}" type="pres">
      <dgm:prSet presAssocID="{93537020-4321-4127-A18B-1CF0936DBA8E}" presName="vertSpace2b" presStyleCnt="0"/>
      <dgm:spPr/>
    </dgm:pt>
    <dgm:pt modelId="{224CB37F-B21B-44B8-B849-C80367CC1B6D}" type="pres">
      <dgm:prSet presAssocID="{3AD7B434-4CD8-4936-A8DC-7B277B393ACC}" presName="horz2" presStyleCnt="0"/>
      <dgm:spPr/>
    </dgm:pt>
    <dgm:pt modelId="{FA6C67A1-0DF9-41E9-835C-D4B4AA0C2BD8}" type="pres">
      <dgm:prSet presAssocID="{3AD7B434-4CD8-4936-A8DC-7B277B393ACC}" presName="horzSpace2" presStyleCnt="0"/>
      <dgm:spPr/>
    </dgm:pt>
    <dgm:pt modelId="{3B09C857-CBFF-4059-A50C-411BE6F08F96}" type="pres">
      <dgm:prSet presAssocID="{3AD7B434-4CD8-4936-A8DC-7B277B393ACC}" presName="tx2" presStyleLbl="revTx" presStyleIdx="2" presStyleCnt="3" custScaleX="134204" custLinFactNeighborX="-3270" custLinFactNeighborY="-39912"/>
      <dgm:spPr/>
    </dgm:pt>
    <dgm:pt modelId="{9561E58F-B281-484F-B658-69590D6AB1ED}" type="pres">
      <dgm:prSet presAssocID="{3AD7B434-4CD8-4936-A8DC-7B277B393ACC}" presName="vert2" presStyleCnt="0"/>
      <dgm:spPr/>
    </dgm:pt>
    <dgm:pt modelId="{B6CD4AB9-B63A-4847-A862-B9689BD3AC55}" type="pres">
      <dgm:prSet presAssocID="{3AD7B434-4CD8-4936-A8DC-7B277B393ACC}" presName="thinLine2b" presStyleLbl="callout" presStyleIdx="1" presStyleCnt="2"/>
      <dgm:spPr/>
    </dgm:pt>
    <dgm:pt modelId="{4DB5B8F5-5A61-44BF-9A2A-45F906A06049}" type="pres">
      <dgm:prSet presAssocID="{3AD7B434-4CD8-4936-A8DC-7B277B393ACC}" presName="vertSpace2b" presStyleCnt="0"/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  <dgm:cxn modelId="{F6EB4652-3DF4-4621-99F0-DEABD743F5CD}" type="presOf" srcId="{3AD7B434-4CD8-4936-A8DC-7B277B393ACC}" destId="{3B09C857-CBFF-4059-A50C-411BE6F08F96}" srcOrd="0" destOrd="0" presId="urn:microsoft.com/office/officeart/2008/layout/LinedList"/>
    <dgm:cxn modelId="{B87BE59B-A8B3-40BA-94A3-D1CAD177BDB5}" type="presOf" srcId="{93537020-4321-4127-A18B-1CF0936DBA8E}" destId="{AE992A85-DE6C-4233-9CF3-930B586B0922}" srcOrd="0" destOrd="0" presId="urn:microsoft.com/office/officeart/2008/layout/LinedList"/>
    <dgm:cxn modelId="{E81182AA-74D3-42A5-AD81-99637B858DBF}" srcId="{B79F705A-2E37-4D41-AC2C-87D2405DDD40}" destId="{F3E53EC2-0878-4375-8167-9A6DAB1AA8D5}" srcOrd="0" destOrd="0" parTransId="{D71C8914-FB53-4450-A315-B859EC13C457}" sibTransId="{45B1118E-299D-4235-A9E7-E59EFFB19CE9}"/>
    <dgm:cxn modelId="{25BC25E3-D15E-4151-A7E0-D6AFB72074F1}" srcId="{F3E53EC2-0878-4375-8167-9A6DAB1AA8D5}" destId="{3AD7B434-4CD8-4936-A8DC-7B277B393ACC}" srcOrd="1" destOrd="0" parTransId="{8E591C1A-00A5-40BC-AFBB-957086A827FA}" sibTransId="{B1EE934C-AF93-4D8A-92D0-ECB484A14484}"/>
    <dgm:cxn modelId="{54737CE7-9D46-4864-B0A6-27626341285C}" type="presOf" srcId="{F3E53EC2-0878-4375-8167-9A6DAB1AA8D5}" destId="{CDC8A553-4CD5-4FB4-A341-75AA1B1A329E}" srcOrd="0" destOrd="0" presId="urn:microsoft.com/office/officeart/2008/layout/LinedList"/>
    <dgm:cxn modelId="{FB91ADEE-9258-41F6-A4F9-4A87D3E5BCC5}" srcId="{F3E53EC2-0878-4375-8167-9A6DAB1AA8D5}" destId="{93537020-4321-4127-A18B-1CF0936DBA8E}" srcOrd="0" destOrd="0" parTransId="{E41F9F8B-B5FF-4D94-9349-33B8131A99B3}" sibTransId="{FDBB50D9-E67E-4436-AA63-6496EDFD4755}"/>
    <dgm:cxn modelId="{A750C32A-7E01-4117-8408-5688AE29D6DE}" type="presParOf" srcId="{C2B95432-2F2B-4D4D-A046-5B8E4638A7DD}" destId="{7DB15B7B-FA9B-4483-8370-0FE45D03092E}" srcOrd="0" destOrd="0" presId="urn:microsoft.com/office/officeart/2008/layout/LinedList"/>
    <dgm:cxn modelId="{9A7F4894-9797-4CDA-8B8B-ED4097CA6F42}" type="presParOf" srcId="{C2B95432-2F2B-4D4D-A046-5B8E4638A7DD}" destId="{29AC66BA-2018-45B8-BF65-55D58C05BAAE}" srcOrd="1" destOrd="0" presId="urn:microsoft.com/office/officeart/2008/layout/LinedList"/>
    <dgm:cxn modelId="{1F3370B6-AE0F-44F1-8DCF-5FCCAB0E5619}" type="presParOf" srcId="{29AC66BA-2018-45B8-BF65-55D58C05BAAE}" destId="{CDC8A553-4CD5-4FB4-A341-75AA1B1A329E}" srcOrd="0" destOrd="0" presId="urn:microsoft.com/office/officeart/2008/layout/LinedList"/>
    <dgm:cxn modelId="{E5F2D60D-2918-48FF-BFA1-987AD4B20566}" type="presParOf" srcId="{29AC66BA-2018-45B8-BF65-55D58C05BAAE}" destId="{ADF0C9E3-3467-4A58-BB1E-5E6DDAF93AF9}" srcOrd="1" destOrd="0" presId="urn:microsoft.com/office/officeart/2008/layout/LinedList"/>
    <dgm:cxn modelId="{C87EE4CF-6CBE-47B8-9BE5-DC4171387D7A}" type="presParOf" srcId="{ADF0C9E3-3467-4A58-BB1E-5E6DDAF93AF9}" destId="{9AEB7221-52F1-4317-B768-FF5E030B0293}" srcOrd="0" destOrd="0" presId="urn:microsoft.com/office/officeart/2008/layout/LinedList"/>
    <dgm:cxn modelId="{35C96FDB-4D17-49E2-BF8D-6F8880BFFD41}" type="presParOf" srcId="{ADF0C9E3-3467-4A58-BB1E-5E6DDAF93AF9}" destId="{FF25040A-678D-4A2A-9AF8-77AB30A87E3B}" srcOrd="1" destOrd="0" presId="urn:microsoft.com/office/officeart/2008/layout/LinedList"/>
    <dgm:cxn modelId="{7E1CE84C-C1E5-437B-9EC5-B2852660A200}" type="presParOf" srcId="{FF25040A-678D-4A2A-9AF8-77AB30A87E3B}" destId="{FE245F73-75D4-4F9E-AE3D-A595D48B5F74}" srcOrd="0" destOrd="0" presId="urn:microsoft.com/office/officeart/2008/layout/LinedList"/>
    <dgm:cxn modelId="{34F17237-7E3C-4501-ACD9-88E80EA1DF03}" type="presParOf" srcId="{FF25040A-678D-4A2A-9AF8-77AB30A87E3B}" destId="{AE992A85-DE6C-4233-9CF3-930B586B0922}" srcOrd="1" destOrd="0" presId="urn:microsoft.com/office/officeart/2008/layout/LinedList"/>
    <dgm:cxn modelId="{712ED9E1-8C84-46D9-9292-799CB5405978}" type="presParOf" srcId="{FF25040A-678D-4A2A-9AF8-77AB30A87E3B}" destId="{31211FA8-D55E-49DB-9285-829E606684B7}" srcOrd="2" destOrd="0" presId="urn:microsoft.com/office/officeart/2008/layout/LinedList"/>
    <dgm:cxn modelId="{D1E31959-1DF7-4AC9-8160-2900F541022C}" type="presParOf" srcId="{ADF0C9E3-3467-4A58-BB1E-5E6DDAF93AF9}" destId="{882419E3-7196-4B77-8369-D067C2846167}" srcOrd="2" destOrd="0" presId="urn:microsoft.com/office/officeart/2008/layout/LinedList"/>
    <dgm:cxn modelId="{99C57A18-6ADD-4DC9-832E-69CF8924E5A7}" type="presParOf" srcId="{ADF0C9E3-3467-4A58-BB1E-5E6DDAF93AF9}" destId="{00ADAADE-7C20-4A08-85B0-52F0355AAE8D}" srcOrd="3" destOrd="0" presId="urn:microsoft.com/office/officeart/2008/layout/LinedList"/>
    <dgm:cxn modelId="{18584A31-D898-42C4-AACA-2E188604CCA3}" type="presParOf" srcId="{ADF0C9E3-3467-4A58-BB1E-5E6DDAF93AF9}" destId="{224CB37F-B21B-44B8-B849-C80367CC1B6D}" srcOrd="4" destOrd="0" presId="urn:microsoft.com/office/officeart/2008/layout/LinedList"/>
    <dgm:cxn modelId="{38280955-5B4A-41EB-8F39-0651C5D26774}" type="presParOf" srcId="{224CB37F-B21B-44B8-B849-C80367CC1B6D}" destId="{FA6C67A1-0DF9-41E9-835C-D4B4AA0C2BD8}" srcOrd="0" destOrd="0" presId="urn:microsoft.com/office/officeart/2008/layout/LinedList"/>
    <dgm:cxn modelId="{19FF99B6-3730-44DD-8565-BA2EADE7D444}" type="presParOf" srcId="{224CB37F-B21B-44B8-B849-C80367CC1B6D}" destId="{3B09C857-CBFF-4059-A50C-411BE6F08F96}" srcOrd="1" destOrd="0" presId="urn:microsoft.com/office/officeart/2008/layout/LinedList"/>
    <dgm:cxn modelId="{2F18C958-6ED7-41F3-B82A-25FB6C6A2C68}" type="presParOf" srcId="{224CB37F-B21B-44B8-B849-C80367CC1B6D}" destId="{9561E58F-B281-484F-B658-69590D6AB1ED}" srcOrd="2" destOrd="0" presId="urn:microsoft.com/office/officeart/2008/layout/LinedList"/>
    <dgm:cxn modelId="{6647022A-0C78-4BB5-8970-FBF65728BB0D}" type="presParOf" srcId="{ADF0C9E3-3467-4A58-BB1E-5E6DDAF93AF9}" destId="{B6CD4AB9-B63A-4847-A862-B9689BD3AC55}" srcOrd="5" destOrd="0" presId="urn:microsoft.com/office/officeart/2008/layout/LinedList"/>
    <dgm:cxn modelId="{1FA6E01D-5BBA-4354-A3A5-1D78F70F6A55}" type="presParOf" srcId="{ADF0C9E3-3467-4A58-BB1E-5E6DDAF93AF9}" destId="{4DB5B8F5-5A61-44BF-9A2A-45F906A06049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15B7B-FA9B-4483-8370-0FE45D03092E}">
      <dsp:nvSpPr>
        <dsp:cNvPr id="0" name=""/>
        <dsp:cNvSpPr/>
      </dsp:nvSpPr>
      <dsp:spPr>
        <a:xfrm>
          <a:off x="0" y="3655"/>
          <a:ext cx="131310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8A553-4CD5-4FB4-A341-75AA1B1A329E}">
      <dsp:nvSpPr>
        <dsp:cNvPr id="0" name=""/>
        <dsp:cNvSpPr/>
      </dsp:nvSpPr>
      <dsp:spPr>
        <a:xfrm>
          <a:off x="0" y="3655"/>
          <a:ext cx="444808" cy="7479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4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655"/>
        <a:ext cx="444808" cy="7479152"/>
      </dsp:txXfrm>
    </dsp:sp>
    <dsp:sp modelId="{AE992A85-DE6C-4233-9CF3-930B586B0922}">
      <dsp:nvSpPr>
        <dsp:cNvPr id="0" name=""/>
        <dsp:cNvSpPr/>
      </dsp:nvSpPr>
      <dsp:spPr>
        <a:xfrm>
          <a:off x="334173" y="286387"/>
          <a:ext cx="11861590" cy="2160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Kilcarbery Grange: 1,034 homes with 30% social (310 homes)</a:t>
          </a:r>
        </a:p>
      </dsp:txBody>
      <dsp:txXfrm>
        <a:off x="334173" y="286387"/>
        <a:ext cx="11861590" cy="2160860"/>
      </dsp:txXfrm>
    </dsp:sp>
    <dsp:sp modelId="{882419E3-7196-4B77-8369-D067C2846167}">
      <dsp:nvSpPr>
        <dsp:cNvPr id="0" name=""/>
        <dsp:cNvSpPr/>
      </dsp:nvSpPr>
      <dsp:spPr>
        <a:xfrm>
          <a:off x="444808" y="2395317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9C857-CBFF-4059-A50C-411BE6F08F96}">
      <dsp:nvSpPr>
        <dsp:cNvPr id="0" name=""/>
        <dsp:cNvSpPr/>
      </dsp:nvSpPr>
      <dsp:spPr>
        <a:xfrm>
          <a:off x="318251" y="783766"/>
          <a:ext cx="12496156" cy="46160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+mn-lt"/>
              <a:cs typeface="Arial" panose="020B0604020202020204" pitchFamily="34" charset="0"/>
            </a:rPr>
            <a:t>Phases 1, 2 and 3 of this project are now complete, with delivery of 280 social homes to date. Construction on phase 4 well advanced and will complete in mid 2025.</a:t>
          </a:r>
          <a:endParaRPr lang="en-GB" sz="2000" kern="120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Clonburris: Phases 1 &amp; 2 comprising 382 homes (149 social), Phases 3,4,5 with potential for 1,275 homes</a:t>
          </a:r>
          <a:endParaRPr lang="en-IE" sz="2000" kern="120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Construction of Phase 2 – Canal Extension is well advanced and remains on track for completion by November 2025.
The tender process for Phase 1 – </a:t>
          </a:r>
          <a:r>
            <a:rPr lang="en-GB" sz="2000" kern="1200" cap="none" spc="0" dirty="0" err="1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Kishogue</a:t>
          </a:r>
          <a:r>
            <a:rPr lang="en-GB" sz="2000" kern="12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, involving the construction of 266 social, affordable, and cost rental homes, closed on 22 November 2024. The tender assessment has been completed, and the contract award is imminent. On-site works are expected to begin in Q2 2025.
Following a presentation to the Council in November 2024, plans for approximately 1,275 social and affordable homes across Phases 3, 4, and 5 will shortly be submitted to An Bord Pleanála under a Part 10 planning application.
Preparations are also underway to begin the procurement process for Phase 6 – </a:t>
          </a:r>
          <a:r>
            <a:rPr lang="en-GB" sz="2000" kern="1200" cap="none" spc="0" dirty="0" err="1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Kishogue</a:t>
          </a:r>
          <a:r>
            <a:rPr lang="en-GB" sz="2000" kern="12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 District Centre, with a targeted start date in early 2026.</a:t>
          </a:r>
          <a:endParaRPr lang="en-IE" sz="2000" kern="1200" cap="none" spc="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cap="none" spc="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Rathcoole: Number of homes &amp; tenure mix to be confirmed</a:t>
          </a:r>
          <a:endParaRPr lang="en-IE" sz="2000" kern="1200" cap="none" spc="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Architect led design team have been appointed to progress the masterplan through to Part 10 planning application to An Bord Pleanála.</a:t>
          </a: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8251" y="783766"/>
        <a:ext cx="12496156" cy="4616039"/>
      </dsp:txXfrm>
    </dsp:sp>
    <dsp:sp modelId="{B6CD4AB9-B63A-4847-A862-B9689BD3AC55}">
      <dsp:nvSpPr>
        <dsp:cNvPr id="0" name=""/>
        <dsp:cNvSpPr/>
      </dsp:nvSpPr>
      <dsp:spPr>
        <a:xfrm>
          <a:off x="444808" y="7242158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6A6F9-74FD-4CEF-A097-F1F0D8279164}" type="datetimeFigureOut">
              <a:rPr lang="en-IE" smtClean="0"/>
              <a:t>19/05/2025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067B7-C82B-4D6B-91E8-19EF28155CC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117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Potential Units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Housing for All Delivery Pipeline 2025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Total Number of EOIs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Status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8adcf4f-526d-4d0a-a410-d7034aaeb492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200" y="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457200" y="3093887"/>
            <a:ext cx="17221200" cy="4140429"/>
            <a:chOff x="0" y="76200"/>
            <a:chExt cx="18361834" cy="9745774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9745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Social Housing Delivery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75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Clondalkin Newcastle Rathcoole Saggart ACM</a:t>
              </a: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21</a:t>
              </a:r>
              <a:r>
                <a:rPr lang="en-US" sz="4400" baseline="30000" dirty="0">
                  <a:solidFill>
                    <a:srgbClr val="51626F"/>
                  </a:solidFill>
                  <a:latin typeface="Gotham Bold"/>
                </a:rPr>
                <a:t>st</a:t>
              </a: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 May 2025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437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endParaRPr lang="en-US" sz="2007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Potential Units ,image ,Housing for All Delivery Pipeline 2025 ,No. of Potential Units Per LEA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latin typeface="Arial Bold"/>
              </a:rPr>
              <a:t>Large Development Sites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8820575"/>
              </p:ext>
            </p:extLst>
          </p:nvPr>
        </p:nvGraphicFramePr>
        <p:xfrm>
          <a:off x="457199" y="1543237"/>
          <a:ext cx="13131053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 descr="A building with a sign in front of it&#10;&#10;Description automatically generated">
            <a:extLst>
              <a:ext uri="{FF2B5EF4-FFF2-40B4-BE49-F238E27FC236}">
                <a16:creationId xmlns:a16="http://schemas.microsoft.com/office/drawing/2014/main" id="{E93034BF-FDA6-7E89-7DC4-D0698BF031C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8704" y="1496871"/>
            <a:ext cx="3733800" cy="19485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A3ECAE-3CFA-FF88-76C6-82CBB1FB5C90}"/>
              </a:ext>
            </a:extLst>
          </p:cNvPr>
          <p:cNvSpPr txBox="1"/>
          <p:nvPr/>
        </p:nvSpPr>
        <p:spPr>
          <a:xfrm>
            <a:off x="14020800" y="3505200"/>
            <a:ext cx="3249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Kilcarbery</a:t>
            </a:r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Grange, Clondalkin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AA61B1-0F55-171B-5804-DE65352CBA72}"/>
              </a:ext>
            </a:extLst>
          </p:cNvPr>
          <p:cNvSpPr txBox="1"/>
          <p:nvPr/>
        </p:nvSpPr>
        <p:spPr>
          <a:xfrm>
            <a:off x="14335003" y="8165068"/>
            <a:ext cx="2621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Clonburris</a:t>
            </a:r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Stage 3 - 5</a:t>
            </a:r>
          </a:p>
        </p:txBody>
      </p:sp>
      <p:pic>
        <p:nvPicPr>
          <p:cNvPr id="6" name="object 2">
            <a:extLst>
              <a:ext uri="{FF2B5EF4-FFF2-40B4-BE49-F238E27FC236}">
                <a16:creationId xmlns:a16="http://schemas.microsoft.com/office/drawing/2014/main" id="{24EB72B7-58D2-42B3-DBCF-F1762763ED85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784391" y="3989205"/>
            <a:ext cx="3836216" cy="37662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73" y="2900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036320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4000" dirty="0">
                <a:latin typeface="Arial Bold"/>
              </a:rPr>
              <a:t>Own Build Developments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38E97B5-88AE-9057-A3D3-5E7FA8FDB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763473"/>
              </p:ext>
            </p:extLst>
          </p:nvPr>
        </p:nvGraphicFramePr>
        <p:xfrm>
          <a:off x="457199" y="1253632"/>
          <a:ext cx="9531472" cy="698310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5740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708335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382868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382868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45157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730582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Clondalkin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Lindisfarne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Substantially complete December 2024.  UE commissioning to complete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705192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Canal Bank Extension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On-site – phased delivery from November 2025. Mixed Tenure Scheme – 60 Affordable Purchase units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1379988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latin typeface="+mn-lt"/>
                          <a:cs typeface="Arial" panose="020B0604020202020204" pitchFamily="34" charset="0"/>
                        </a:rPr>
                        <a:t>Kilcarbery</a:t>
                      </a: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 Grange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On-site – 280 delivered to date. Balance to be delivered by mid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1002114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Alpine Heights (Age-Friendly)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Contractor appointed. Awaiting start date.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05293"/>
                  </a:ext>
                </a:extLst>
              </a:tr>
              <a:tr h="705192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Deansrath – Melrose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Contractor appointed. Awaiting start date.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730582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Kilcarbery Phase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Construction commenced on site in December 2024, Includes 70 affordable purchase homes.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217375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6397564D-A783-E636-A574-DBD8B7A292EB}"/>
              </a:ext>
            </a:extLst>
          </p:cNvPr>
          <p:cNvSpPr txBox="1"/>
          <p:nvPr/>
        </p:nvSpPr>
        <p:spPr>
          <a:xfrm>
            <a:off x="10744200" y="3132624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Kilcarbery Grange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B0F4B7B-7172-450E-7497-AAC1C83D31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262" y="5829300"/>
            <a:ext cx="4127120" cy="309534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72FC4F2-4B46-BB93-C5CF-EF3678CA6194}"/>
              </a:ext>
            </a:extLst>
          </p:cNvPr>
          <p:cNvSpPr txBox="1"/>
          <p:nvPr/>
        </p:nvSpPr>
        <p:spPr>
          <a:xfrm>
            <a:off x="15330609" y="68961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Kilcarbery Grange, Phase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0B8B8B-4CCE-913B-6964-22096C0079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412235" y="2017008"/>
            <a:ext cx="3836748" cy="2877561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34874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3200" dirty="0">
                <a:latin typeface="Arial Bold"/>
              </a:rPr>
              <a:t>Approved Housing Bodies – Part V Delivery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C1C7AE9-9249-468A-EDF7-3070BBCF44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820715"/>
              </p:ext>
            </p:extLst>
          </p:nvPr>
        </p:nvGraphicFramePr>
        <p:xfrm>
          <a:off x="968246" y="1195169"/>
          <a:ext cx="9377084" cy="646293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613154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1730246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3357284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34821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617389"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Clondalkin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Parsons Court, Newcastle. 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CHI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On-site – completion Q2.2025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617389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Gordon Park</a:t>
                      </a:r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Part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On-site – Completion Q3.2025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3085139"/>
                  </a:ext>
                </a:extLst>
              </a:tr>
              <a:tr h="825254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Keepers Lock, Clonburris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Part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On-site – phased completion from November 2025. 26 Affordable Purchase agreed under PV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569783"/>
                  </a:ext>
                </a:extLst>
              </a:tr>
              <a:tr h="579126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Mill Road, Saggart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Part 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Part V negotiations complete. Completion Q2.2025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601453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 err="1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Parkleigh</a:t>
                      </a:r>
                      <a:r>
                        <a:rPr lang="en-IE" sz="17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IE" sz="1700" dirty="0" err="1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Sevenmills</a:t>
                      </a:r>
                      <a:endParaRPr lang="en-IE" sz="17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Part 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Part V negotiations complete. Completion Q3.2025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608136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St Johns Road, Clondalkin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Part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Part V negotiations ongoing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05293"/>
                  </a:ext>
                </a:extLst>
              </a:tr>
              <a:tr h="700288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Main Street, Saggart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Part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Part V negotiations ongoing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696694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Graydon, Newcastle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Part 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Part V negotiations ongoing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990961"/>
                  </a:ext>
                </a:extLst>
              </a:tr>
              <a:tr h="785481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Lockhouse Way, </a:t>
                      </a:r>
                      <a:r>
                        <a:rPr lang="en-IE" sz="1700" dirty="0" err="1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Sevenmills</a:t>
                      </a:r>
                      <a:endParaRPr lang="en-IE" sz="17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Part 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Part V negotiations ongoing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0479297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5FC550AD-4C70-91DC-AD4A-9911FCCACD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95366" y="1878111"/>
            <a:ext cx="3908893" cy="258512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208FAC-8179-6E52-E9E5-F01E6B9D4191}"/>
              </a:ext>
            </a:extLst>
          </p:cNvPr>
          <p:cNvSpPr txBox="1"/>
          <p:nvPr/>
        </p:nvSpPr>
        <p:spPr>
          <a:xfrm>
            <a:off x="15544800" y="28575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Graydon, Newcastle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E3CAD6C-E68D-10DD-A172-43297C8414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38229" y="5473955"/>
            <a:ext cx="4858826" cy="321004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283A4C0-70EF-A5FE-67D8-822789F3E513}"/>
              </a:ext>
            </a:extLst>
          </p:cNvPr>
          <p:cNvSpPr txBox="1"/>
          <p:nvPr/>
        </p:nvSpPr>
        <p:spPr>
          <a:xfrm>
            <a:off x="10515600" y="6515100"/>
            <a:ext cx="2479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Keepers Lock, Clonburris</a:t>
            </a:r>
          </a:p>
        </p:txBody>
      </p:sp>
    </p:spTree>
    <p:extLst>
      <p:ext uri="{BB962C8B-B14F-4D97-AF65-F5344CB8AC3E}">
        <p14:creationId xmlns:p14="http://schemas.microsoft.com/office/powerpoint/2010/main" val="3211114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otal Number of EOIs ,Number of EOIs by LEA ,Number of EOIs By Status ,image ,textbox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Overview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1363</TotalTime>
  <Words>581</Words>
  <Application>Microsoft Office PowerPoint</Application>
  <PresentationFormat>Custom</PresentationFormat>
  <Paragraphs>115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Arial</vt:lpstr>
      <vt:lpstr>Arial Bold</vt:lpstr>
      <vt:lpstr>Gotham Bold</vt:lpstr>
      <vt:lpstr>Calibri</vt:lpstr>
      <vt:lpstr>Office Theme</vt:lpstr>
      <vt:lpstr>PowerPoint Presentation</vt:lpstr>
      <vt:lpstr>2025</vt:lpstr>
      <vt:lpstr>PowerPoint Presentation</vt:lpstr>
      <vt:lpstr>PowerPoint Presentation</vt:lpstr>
      <vt:lpstr>PowerPoint Presentation</vt:lpstr>
      <vt:lpstr>Overview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Vivienne Hartnett</dc:creator>
  <cp:lastModifiedBy>Vivienne Hartnett</cp:lastModifiedBy>
  <cp:revision>9</cp:revision>
  <dcterms:created xsi:type="dcterms:W3CDTF">2006-08-16T00:00:00Z</dcterms:created>
  <dcterms:modified xsi:type="dcterms:W3CDTF">2025-05-19T10:15:18Z</dcterms:modified>
  <dc:identifier>DAGCkzqZMNw</dc:identifier>
</cp:coreProperties>
</file>