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3" r:id="rId4"/>
    <p:sldId id="264" r:id="rId5"/>
  </p:sldIdLst>
  <p:sldSz cx="18288000" cy="10287000"/>
  <p:notesSz cx="6858000" cy="9144000"/>
  <p:embeddedFontLst>
    <p:embeddedFont>
      <p:font typeface="Arial Bold" panose="020B0704020202020204" pitchFamily="34" charset="0"/>
      <p:regular r:id="rId6"/>
      <p:bold r:id="rId7"/>
    </p:embeddedFont>
    <p:embeddedFont>
      <p:font typeface="Gotham Bold" panose="020B0604020202020204" charset="0"/>
      <p:regular r:id="rId8"/>
    </p:embeddedFont>
    <p:embeddedFont>
      <p:font typeface="Verdana" panose="020B060403050404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tvrs@sdublincoco.i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5436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Town and Village Renewal Scheme 2025</a:t>
              </a:r>
              <a:r>
                <a:rPr lang="en-US" sz="2800" dirty="0">
                  <a:solidFill>
                    <a:srgbClr val="51626F"/>
                  </a:solidFill>
                  <a:latin typeface="Gotham Bold"/>
                </a:rPr>
                <a:t> 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2800" dirty="0">
                  <a:solidFill>
                    <a:srgbClr val="51626F"/>
                  </a:solidFill>
                  <a:latin typeface="Gotham Bold"/>
                </a:rPr>
                <a:t>Clondalkin Newcastle Rathcoole Brittas Area Committee Meeting 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2800" dirty="0">
                  <a:solidFill>
                    <a:srgbClr val="51626F"/>
                  </a:solidFill>
                  <a:latin typeface="Gotham Bold"/>
                </a:rPr>
                <a:t>21</a:t>
              </a:r>
              <a:r>
                <a:rPr lang="en-US" sz="2800" baseline="30000" dirty="0">
                  <a:solidFill>
                    <a:srgbClr val="51626F"/>
                  </a:solidFill>
                  <a:latin typeface="Gotham Bold"/>
                </a:rPr>
                <a:t>st</a:t>
              </a:r>
              <a:r>
                <a:rPr lang="en-US" sz="2800" dirty="0">
                  <a:solidFill>
                    <a:srgbClr val="51626F"/>
                  </a:solidFill>
                  <a:latin typeface="Gotham Bold"/>
                </a:rPr>
                <a:t> May 2025 </a:t>
              </a: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76465B9-9DB5-B41D-C73A-0A572246A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316" y="7784609"/>
            <a:ext cx="7781365" cy="14164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51626F"/>
                </a:solidFill>
                <a:latin typeface="Arial Bold"/>
              </a:rPr>
              <a:t>Purpose of the Scheme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09800" y="3086100"/>
            <a:ext cx="14442512" cy="6364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Designed to support the revitalisation and resilience of rural Ireland through an ongoing focus on town centre regeneration and enhancing economic and social vibrancy </a:t>
            </a:r>
          </a:p>
          <a:p>
            <a:pPr marL="0" lvl="0" indent="0" algn="l">
              <a:spcBef>
                <a:spcPct val="0"/>
              </a:spcBef>
            </a:pPr>
            <a:endParaRPr lang="en-GB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This will be achieved through projects which: </a:t>
            </a:r>
          </a:p>
          <a:p>
            <a:endParaRPr lang="en-GB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drive town centre regeneration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town/village centre plaza development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develop green spaces / recreational amenities in town or village centres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IE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nhance streetscapes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town or village centre markets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the provision of infrastructure to facilitate town or village centre markets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upgrade / refurbish community centres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bring vacant and derelict buildings back into use as multi-purpose community spaces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D7900-BA83-706B-18D8-AE70D630D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0AF6773-1783-933D-A1F3-72AB1F736A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E0586AD-D498-5A3A-D03F-4B7C6376B5DF}"/>
              </a:ext>
            </a:extLst>
          </p:cNvPr>
          <p:cNvSpPr txBox="1"/>
          <p:nvPr/>
        </p:nvSpPr>
        <p:spPr>
          <a:xfrm>
            <a:off x="1922744" y="1584371"/>
            <a:ext cx="14442513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51626F"/>
                </a:solidFill>
                <a:latin typeface="Arial Bold"/>
              </a:rPr>
              <a:t>Qualifying Towns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9E0B73B-28AE-F4CC-7ACD-B9B8A547A6F2}"/>
              </a:ext>
            </a:extLst>
          </p:cNvPr>
          <p:cNvSpPr txBox="1"/>
          <p:nvPr/>
        </p:nvSpPr>
        <p:spPr>
          <a:xfrm>
            <a:off x="2209800" y="3086100"/>
            <a:ext cx="14442512" cy="6379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2025 scheme is targeted at three categories of rural towns/villages as follows and based on </a:t>
            </a:r>
            <a:r>
              <a:rPr lang="en-GB" sz="2400" b="0" i="0" u="none" strike="noStrike" baseline="0" dirty="0">
                <a:solidFill>
                  <a:srgbClr val="0462C1"/>
                </a:solidFill>
                <a:latin typeface="Arial" panose="020B0604020202020204" pitchFamily="34" charset="0"/>
              </a:rPr>
              <a:t>Census 2022 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data: </a:t>
            </a:r>
          </a:p>
          <a:p>
            <a:endParaRPr lang="en-GB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Category 1: 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Towns and villages</a:t>
            </a:r>
            <a:r>
              <a:rPr lang="en-GB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with a population of up to 5,000 people. </a:t>
            </a:r>
          </a:p>
          <a:p>
            <a:r>
              <a:rPr lang="en-GB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Category 2: 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Towns with a population of 5,001 to 10,000 people. </a:t>
            </a:r>
          </a:p>
          <a:p>
            <a:r>
              <a:rPr lang="en-GB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Category 3: </a:t>
            </a:r>
            <a:r>
              <a:rPr lang="en-GB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Larger towns with a population of up to 15,000 people may be eligible where the application is of a high quality and outlines a strong need for the investment, good value for money and positive outcomes that will have a substantial impact on the town. </a:t>
            </a:r>
          </a:p>
          <a:p>
            <a:endParaRPr lang="en-GB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Qualifying towns in SDCC:</a:t>
            </a: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689990-D20C-A2A2-2314-03017C852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718457"/>
              </p:ext>
            </p:extLst>
          </p:nvPr>
        </p:nvGraphicFramePr>
        <p:xfrm>
          <a:off x="5143500" y="6743700"/>
          <a:ext cx="8001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3994787364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1073805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Town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Population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005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Rathcoole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5,794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723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Newcastle 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4,526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926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Saggart</a:t>
                      </a:r>
                      <a:r>
                        <a:rPr lang="en-GB" sz="2400" dirty="0"/>
                        <a:t> 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4,573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48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Brittas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166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427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75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59CDE-73B2-853D-0880-7FD581389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9D82DB6-1297-FFFA-78C4-40823BE7FB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-122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192B6C7-B982-28E9-3C28-51714F41B94C}"/>
              </a:ext>
            </a:extLst>
          </p:cNvPr>
          <p:cNvSpPr txBox="1"/>
          <p:nvPr/>
        </p:nvSpPr>
        <p:spPr>
          <a:xfrm>
            <a:off x="1922744" y="1584371"/>
            <a:ext cx="14442513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51626F"/>
                </a:solidFill>
                <a:latin typeface="Arial Bold"/>
              </a:rPr>
              <a:t>Funding Available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85B03C7-3ABF-0D37-B78C-1369520DC8A1}"/>
              </a:ext>
            </a:extLst>
          </p:cNvPr>
          <p:cNvSpPr txBox="1"/>
          <p:nvPr/>
        </p:nvSpPr>
        <p:spPr>
          <a:xfrm>
            <a:off x="2209800" y="3086100"/>
            <a:ext cx="14442512" cy="10349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GB" sz="24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Main Scheme</a:t>
            </a:r>
          </a:p>
          <a:p>
            <a:pPr algn="l"/>
            <a:r>
              <a:rPr lang="en-GB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For large-scale projects that will deliver tangible, long-term benefits</a:t>
            </a:r>
          </a:p>
          <a:p>
            <a:pPr algn="l"/>
            <a:r>
              <a:rPr lang="en-GB" sz="2400" dirty="0">
                <a:solidFill>
                  <a:srgbClr val="000000"/>
                </a:solidFill>
                <a:latin typeface="Verdana" panose="020B0604030504040204" pitchFamily="34" charset="0"/>
              </a:rPr>
              <a:t>F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unding from €50,000 to €500,000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/>
            <a:r>
              <a:rPr lang="en-GB" sz="24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Project Development Measure</a:t>
            </a:r>
          </a:p>
          <a:p>
            <a:pPr algn="l"/>
            <a:r>
              <a:rPr lang="en-GB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For early-stage projects requiring feasibility studies, design work, planning to establish well-developed regeneration projects which might subsequently progress to construction stage</a:t>
            </a:r>
          </a:p>
          <a:p>
            <a:pPr algn="l"/>
            <a:r>
              <a:rPr lang="en-GB" sz="2400" dirty="0">
                <a:solidFill>
                  <a:srgbClr val="000000"/>
                </a:solidFill>
                <a:latin typeface="Verdana" panose="020B0604030504040204" pitchFamily="34" charset="0"/>
              </a:rPr>
              <a:t>F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unding of up to €50,000 available</a:t>
            </a:r>
          </a:p>
          <a:p>
            <a:pPr algn="l"/>
            <a:endParaRPr lang="en-GB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l"/>
            <a:r>
              <a:rPr lang="en-GB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SDCC is currently considering potential projects to progress. </a:t>
            </a:r>
          </a:p>
          <a:p>
            <a:pPr algn="l"/>
            <a:endParaRPr lang="en-GB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l"/>
            <a:r>
              <a:rPr lang="en-IE" sz="24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Expressions of Interest </a:t>
            </a:r>
            <a:r>
              <a:rPr lang="en-IE" sz="2400" b="1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are also being </a:t>
            </a:r>
            <a:r>
              <a:rPr lang="en-IE" sz="24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accepted 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from community groups, business and local stakeholders for project ideas under both of these measures. </a:t>
            </a:r>
          </a:p>
          <a:p>
            <a:pPr algn="l"/>
            <a:endParaRPr lang="en-GB" sz="24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l"/>
            <a:r>
              <a:rPr lang="en-GB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Closing dated for Expressions of Interest – 23</a:t>
            </a:r>
            <a:r>
              <a:rPr lang="en-GB" sz="2400" b="1" baseline="30000" dirty="0">
                <a:solidFill>
                  <a:srgbClr val="000000"/>
                </a:solidFill>
                <a:latin typeface="Verdana" panose="020B0604030504040204" pitchFamily="34" charset="0"/>
              </a:rPr>
              <a:t>rd</a:t>
            </a:r>
            <a:r>
              <a:rPr lang="en-GB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 May 2025</a:t>
            </a:r>
          </a:p>
          <a:p>
            <a:pPr algn="l"/>
            <a:endParaRPr lang="en-GB" sz="24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l"/>
            <a:r>
              <a:rPr lang="en-GB" sz="2400" dirty="0">
                <a:solidFill>
                  <a:srgbClr val="000000"/>
                </a:solidFill>
                <a:latin typeface="Verdana" panose="020B0604030504040204" pitchFamily="34" charset="0"/>
              </a:rPr>
              <a:t>Contact email address – </a:t>
            </a:r>
            <a:r>
              <a:rPr lang="en-GB" sz="2400" dirty="0">
                <a:solidFill>
                  <a:srgbClr val="000000"/>
                </a:solidFill>
                <a:latin typeface="Verdana" panose="020B0604030504040204" pitchFamily="34" charset="0"/>
                <a:hlinkClick r:id="rId3"/>
              </a:rPr>
              <a:t>tvrs@sdublincoco.ie</a:t>
            </a:r>
            <a:r>
              <a:rPr lang="en-GB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 algn="l"/>
            <a:endParaRPr lang="en-GB" sz="2400" b="1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/>
            <a:endParaRPr lang="en-IE" sz="2400" b="1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/>
            <a:endParaRPr lang="en-GB" sz="24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804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334</Words>
  <Application>Microsoft Office PowerPoint</Application>
  <PresentationFormat>Custom</PresentationFormat>
  <Paragraphs>67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Gotham Bold</vt:lpstr>
      <vt:lpstr>Arial Bold</vt:lpstr>
      <vt:lpstr>Arial</vt:lpstr>
      <vt:lpstr>Verdana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Fiona Campbell</dc:creator>
  <cp:lastModifiedBy>Fiona Campbell</cp:lastModifiedBy>
  <cp:revision>8</cp:revision>
  <dcterms:created xsi:type="dcterms:W3CDTF">2006-08-16T00:00:00Z</dcterms:created>
  <dcterms:modified xsi:type="dcterms:W3CDTF">2025-05-12T11:07:59Z</dcterms:modified>
  <dc:identifier>DAGCkzqZMNw</dc:identifier>
</cp:coreProperties>
</file>