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82" r:id="rId3"/>
    <p:sldId id="283" r:id="rId4"/>
    <p:sldId id="281" r:id="rId5"/>
    <p:sldId id="284" r:id="rId6"/>
    <p:sldId id="289" r:id="rId7"/>
    <p:sldId id="290" r:id="rId8"/>
    <p:sldId id="291" r:id="rId9"/>
  </p:sldIdLst>
  <p:sldSz cx="18288000" cy="10287000"/>
  <p:notesSz cx="6858000" cy="9144000"/>
  <p:embeddedFontLst>
    <p:embeddedFont>
      <p:font typeface="Arial Bold" panose="020B0704020202020204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1180" y="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165226-AD57-4F67-A758-6C4E99C4075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A9AC54C8-588D-41CB-B2F5-584A8654A68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E" sz="3600">
              <a:latin typeface="Arial" panose="020B0604020202020204" pitchFamily="34" charset="0"/>
              <a:cs typeface="Arial" panose="020B0604020202020204" pitchFamily="34" charset="0"/>
            </a:rPr>
            <a:t>Progress under HDAP maintained in 2024</a:t>
          </a:r>
        </a:p>
        <a:p>
          <a:pPr>
            <a:lnSpc>
              <a:spcPct val="100000"/>
            </a:lnSpc>
          </a:pPr>
          <a:r>
            <a:rPr lang="en-IE" sz="3600">
              <a:latin typeface="Arial" panose="020B0604020202020204" pitchFamily="34" charset="0"/>
              <a:cs typeface="Arial" panose="020B0604020202020204" pitchFamily="34" charset="0"/>
            </a:rPr>
            <a:t>774 new build social homes delivered (target 718)</a:t>
          </a:r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2500E6-509D-407A-B98A-473FD04D9580}" type="parTrans" cxnId="{2C1F8B65-2A0D-4352-BC7C-434C096641FB}">
      <dgm:prSet/>
      <dgm:spPr/>
      <dgm:t>
        <a:bodyPr/>
        <a:lstStyle/>
        <a:p>
          <a:endParaRPr lang="en-US"/>
        </a:p>
      </dgm:t>
    </dgm:pt>
    <dgm:pt modelId="{9197315F-2799-463B-98ED-B03DB1707332}" type="sibTrans" cxnId="{2C1F8B65-2A0D-4352-BC7C-434C096641FB}">
      <dgm:prSet/>
      <dgm:spPr/>
      <dgm:t>
        <a:bodyPr/>
        <a:lstStyle/>
        <a:p>
          <a:endParaRPr lang="en-US"/>
        </a:p>
      </dgm:t>
    </dgm:pt>
    <dgm:pt modelId="{99A2FF05-CE57-455C-BFF8-E3BFCD5EC95D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IE" sz="3600">
              <a:latin typeface="Arial" panose="020B0604020202020204" pitchFamily="34" charset="0"/>
              <a:cs typeface="Arial" panose="020B0604020202020204" pitchFamily="34" charset="0"/>
            </a:rPr>
            <a:t>Since HDAP commencement in 2022, a total of 1,815 new-build social homes have been delivered</a:t>
          </a:r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963E62-E70D-43CC-BD79-F9C3E34091F0}" type="parTrans" cxnId="{B6DBE920-6713-471B-AD17-F341EBF31268}">
      <dgm:prSet/>
      <dgm:spPr/>
      <dgm:t>
        <a:bodyPr/>
        <a:lstStyle/>
        <a:p>
          <a:endParaRPr lang="en-US"/>
        </a:p>
      </dgm:t>
    </dgm:pt>
    <dgm:pt modelId="{6FC1CF77-EEBB-442C-8A8C-C53E265C7ED2}" type="sibTrans" cxnId="{B6DBE920-6713-471B-AD17-F341EBF31268}">
      <dgm:prSet/>
      <dgm:spPr/>
      <dgm:t>
        <a:bodyPr/>
        <a:lstStyle/>
        <a:p>
          <a:endParaRPr lang="en-US"/>
        </a:p>
      </dgm:t>
    </dgm:pt>
    <dgm:pt modelId="{85606105-2937-4E63-A760-4ABC9C1A1EAA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IE" sz="3600">
              <a:latin typeface="Arial" panose="020B0604020202020204" pitchFamily="34" charset="0"/>
              <a:cs typeface="Arial" panose="020B0604020202020204" pitchFamily="34" charset="0"/>
            </a:rPr>
            <a:t>On track to meet 2025 social housing delivery target of 772 new homes across all delivery streams (own build, Part V &amp; AHBs)</a:t>
          </a:r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E1EE72-0D33-4D33-9301-994C018490E0}" type="parTrans" cxnId="{EFCEEC38-A57D-46EF-8EC0-243A003AE2B9}">
      <dgm:prSet/>
      <dgm:spPr/>
      <dgm:t>
        <a:bodyPr/>
        <a:lstStyle/>
        <a:p>
          <a:endParaRPr lang="en-US"/>
        </a:p>
      </dgm:t>
    </dgm:pt>
    <dgm:pt modelId="{123E56DF-D245-46CC-A360-6312152F0EF9}" type="sibTrans" cxnId="{EFCEEC38-A57D-46EF-8EC0-243A003AE2B9}">
      <dgm:prSet/>
      <dgm:spPr/>
      <dgm:t>
        <a:bodyPr/>
        <a:lstStyle/>
        <a:p>
          <a:endParaRPr lang="en-US"/>
        </a:p>
      </dgm:t>
    </dgm:pt>
    <dgm:pt modelId="{BAF9B1AF-AF15-4A1B-9690-0BBD73C7B139}" type="pres">
      <dgm:prSet presAssocID="{D2165226-AD57-4F67-A758-6C4E99C4075C}" presName="root" presStyleCnt="0">
        <dgm:presLayoutVars>
          <dgm:dir/>
          <dgm:resizeHandles val="exact"/>
        </dgm:presLayoutVars>
      </dgm:prSet>
      <dgm:spPr/>
    </dgm:pt>
    <dgm:pt modelId="{BC8F3FE3-0D37-4EBF-B70A-D0B1D1334481}" type="pres">
      <dgm:prSet presAssocID="{A9AC54C8-588D-41CB-B2F5-584A8654A680}" presName="compNode" presStyleCnt="0"/>
      <dgm:spPr/>
    </dgm:pt>
    <dgm:pt modelId="{16B632D4-91E8-448E-8088-2B816D1A2A88}" type="pres">
      <dgm:prSet presAssocID="{A9AC54C8-588D-41CB-B2F5-584A8654A680}" presName="bgRect" presStyleLbl="bgShp" presStyleIdx="0" presStyleCnt="3"/>
      <dgm:spPr/>
    </dgm:pt>
    <dgm:pt modelId="{A3FCDBA1-5FC8-49DB-A7AA-53828A8A9F35}" type="pres">
      <dgm:prSet presAssocID="{A9AC54C8-588D-41CB-B2F5-584A8654A68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FA0C4D5D-EC8A-47E1-A645-6501A4EC9487}" type="pres">
      <dgm:prSet presAssocID="{A9AC54C8-588D-41CB-B2F5-584A8654A680}" presName="spaceRect" presStyleCnt="0"/>
      <dgm:spPr/>
    </dgm:pt>
    <dgm:pt modelId="{EAA19D02-7BFE-49E1-AC56-D0757BB60B97}" type="pres">
      <dgm:prSet presAssocID="{A9AC54C8-588D-41CB-B2F5-584A8654A680}" presName="parTx" presStyleLbl="revTx" presStyleIdx="0" presStyleCnt="3">
        <dgm:presLayoutVars>
          <dgm:chMax val="0"/>
          <dgm:chPref val="0"/>
        </dgm:presLayoutVars>
      </dgm:prSet>
      <dgm:spPr/>
    </dgm:pt>
    <dgm:pt modelId="{769204BF-7B11-48C4-BD57-CE571B65258D}" type="pres">
      <dgm:prSet presAssocID="{9197315F-2799-463B-98ED-B03DB1707332}" presName="sibTrans" presStyleCnt="0"/>
      <dgm:spPr/>
    </dgm:pt>
    <dgm:pt modelId="{DA21525B-6C15-4ADE-A7BD-524627A5B0AA}" type="pres">
      <dgm:prSet presAssocID="{99A2FF05-CE57-455C-BFF8-E3BFCD5EC95D}" presName="compNode" presStyleCnt="0"/>
      <dgm:spPr/>
    </dgm:pt>
    <dgm:pt modelId="{203230D1-8CEB-4A6B-87AF-B48D761A29B7}" type="pres">
      <dgm:prSet presAssocID="{99A2FF05-CE57-455C-BFF8-E3BFCD5EC95D}" presName="bgRect" presStyleLbl="bgShp" presStyleIdx="1" presStyleCnt="3"/>
      <dgm:spPr/>
    </dgm:pt>
    <dgm:pt modelId="{6701D477-47AB-4339-8A37-4C9DECD5123E}" type="pres">
      <dgm:prSet presAssocID="{99A2FF05-CE57-455C-BFF8-E3BFCD5EC95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9B9FF20D-B2EB-4591-965E-6D1F80572A40}" type="pres">
      <dgm:prSet presAssocID="{99A2FF05-CE57-455C-BFF8-E3BFCD5EC95D}" presName="spaceRect" presStyleCnt="0"/>
      <dgm:spPr/>
    </dgm:pt>
    <dgm:pt modelId="{6E8ABAD8-B143-4A8A-ACE4-6AEDD7987D6C}" type="pres">
      <dgm:prSet presAssocID="{99A2FF05-CE57-455C-BFF8-E3BFCD5EC95D}" presName="parTx" presStyleLbl="revTx" presStyleIdx="1" presStyleCnt="3">
        <dgm:presLayoutVars>
          <dgm:chMax val="0"/>
          <dgm:chPref val="0"/>
        </dgm:presLayoutVars>
      </dgm:prSet>
      <dgm:spPr/>
    </dgm:pt>
    <dgm:pt modelId="{E52C6983-C3C4-4745-AFFF-45279E9EECD5}" type="pres">
      <dgm:prSet presAssocID="{6FC1CF77-EEBB-442C-8A8C-C53E265C7ED2}" presName="sibTrans" presStyleCnt="0"/>
      <dgm:spPr/>
    </dgm:pt>
    <dgm:pt modelId="{0272F79C-07F6-46D2-B17A-365284CD9556}" type="pres">
      <dgm:prSet presAssocID="{85606105-2937-4E63-A760-4ABC9C1A1EAA}" presName="compNode" presStyleCnt="0"/>
      <dgm:spPr/>
    </dgm:pt>
    <dgm:pt modelId="{88154848-76CB-4EBE-8DD9-835894912C3E}" type="pres">
      <dgm:prSet presAssocID="{85606105-2937-4E63-A760-4ABC9C1A1EAA}" presName="bgRect" presStyleLbl="bgShp" presStyleIdx="2" presStyleCnt="3"/>
      <dgm:spPr/>
    </dgm:pt>
    <dgm:pt modelId="{9A8799D7-9834-4FEC-9AF1-6080DF6F1017}" type="pres">
      <dgm:prSet presAssocID="{85606105-2937-4E63-A760-4ABC9C1A1EA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77E1BBA8-18F2-4D3E-8EC0-D3CFA20877F8}" type="pres">
      <dgm:prSet presAssocID="{85606105-2937-4E63-A760-4ABC9C1A1EAA}" presName="spaceRect" presStyleCnt="0"/>
      <dgm:spPr/>
    </dgm:pt>
    <dgm:pt modelId="{4100A9EA-F2F4-41EC-B2AF-AA138DAD6505}" type="pres">
      <dgm:prSet presAssocID="{85606105-2937-4E63-A760-4ABC9C1A1EA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6DBE920-6713-471B-AD17-F341EBF31268}" srcId="{D2165226-AD57-4F67-A758-6C4E99C4075C}" destId="{99A2FF05-CE57-455C-BFF8-E3BFCD5EC95D}" srcOrd="1" destOrd="0" parTransId="{FE963E62-E70D-43CC-BD79-F9C3E34091F0}" sibTransId="{6FC1CF77-EEBB-442C-8A8C-C53E265C7ED2}"/>
    <dgm:cxn modelId="{1BCEBC30-9C84-4F09-AFA6-B08DA257D5BF}" type="presOf" srcId="{D2165226-AD57-4F67-A758-6C4E99C4075C}" destId="{BAF9B1AF-AF15-4A1B-9690-0BBD73C7B139}" srcOrd="0" destOrd="0" presId="urn:microsoft.com/office/officeart/2018/2/layout/IconVerticalSolidList"/>
    <dgm:cxn modelId="{EFCEEC38-A57D-46EF-8EC0-243A003AE2B9}" srcId="{D2165226-AD57-4F67-A758-6C4E99C4075C}" destId="{85606105-2937-4E63-A760-4ABC9C1A1EAA}" srcOrd="2" destOrd="0" parTransId="{CEE1EE72-0D33-4D33-9301-994C018490E0}" sibTransId="{123E56DF-D245-46CC-A360-6312152F0EF9}"/>
    <dgm:cxn modelId="{2C1F8B65-2A0D-4352-BC7C-434C096641FB}" srcId="{D2165226-AD57-4F67-A758-6C4E99C4075C}" destId="{A9AC54C8-588D-41CB-B2F5-584A8654A680}" srcOrd="0" destOrd="0" parTransId="{9A2500E6-509D-407A-B98A-473FD04D9580}" sibTransId="{9197315F-2799-463B-98ED-B03DB1707332}"/>
    <dgm:cxn modelId="{1C29E4A3-BF52-4D8E-B4C0-51297CF9B198}" type="presOf" srcId="{99A2FF05-CE57-455C-BFF8-E3BFCD5EC95D}" destId="{6E8ABAD8-B143-4A8A-ACE4-6AEDD7987D6C}" srcOrd="0" destOrd="0" presId="urn:microsoft.com/office/officeart/2018/2/layout/IconVerticalSolidList"/>
    <dgm:cxn modelId="{63929DB1-C391-4A22-932A-D7C73CBE4647}" type="presOf" srcId="{A9AC54C8-588D-41CB-B2F5-584A8654A680}" destId="{EAA19D02-7BFE-49E1-AC56-D0757BB60B97}" srcOrd="0" destOrd="0" presId="urn:microsoft.com/office/officeart/2018/2/layout/IconVerticalSolidList"/>
    <dgm:cxn modelId="{2BB8B6DC-A0E4-4507-88E6-C667D7CE3B2F}" type="presOf" srcId="{85606105-2937-4E63-A760-4ABC9C1A1EAA}" destId="{4100A9EA-F2F4-41EC-B2AF-AA138DAD6505}" srcOrd="0" destOrd="0" presId="urn:microsoft.com/office/officeart/2018/2/layout/IconVerticalSolidList"/>
    <dgm:cxn modelId="{7596B466-B8C2-4092-B95C-2307D1CAF088}" type="presParOf" srcId="{BAF9B1AF-AF15-4A1B-9690-0BBD73C7B139}" destId="{BC8F3FE3-0D37-4EBF-B70A-D0B1D1334481}" srcOrd="0" destOrd="0" presId="urn:microsoft.com/office/officeart/2018/2/layout/IconVerticalSolidList"/>
    <dgm:cxn modelId="{A45D9D45-62FD-4068-A06E-679DD293B587}" type="presParOf" srcId="{BC8F3FE3-0D37-4EBF-B70A-D0B1D1334481}" destId="{16B632D4-91E8-448E-8088-2B816D1A2A88}" srcOrd="0" destOrd="0" presId="urn:microsoft.com/office/officeart/2018/2/layout/IconVerticalSolidList"/>
    <dgm:cxn modelId="{E58A4C9F-85F2-4538-9D40-34DDE20BBA62}" type="presParOf" srcId="{BC8F3FE3-0D37-4EBF-B70A-D0B1D1334481}" destId="{A3FCDBA1-5FC8-49DB-A7AA-53828A8A9F35}" srcOrd="1" destOrd="0" presId="urn:microsoft.com/office/officeart/2018/2/layout/IconVerticalSolidList"/>
    <dgm:cxn modelId="{36383D0C-0BF6-45F2-ADCA-ADB952AA9182}" type="presParOf" srcId="{BC8F3FE3-0D37-4EBF-B70A-D0B1D1334481}" destId="{FA0C4D5D-EC8A-47E1-A645-6501A4EC9487}" srcOrd="2" destOrd="0" presId="urn:microsoft.com/office/officeart/2018/2/layout/IconVerticalSolidList"/>
    <dgm:cxn modelId="{5937BC5E-3114-4FDC-B7F8-427DED38DEE9}" type="presParOf" srcId="{BC8F3FE3-0D37-4EBF-B70A-D0B1D1334481}" destId="{EAA19D02-7BFE-49E1-AC56-D0757BB60B97}" srcOrd="3" destOrd="0" presId="urn:microsoft.com/office/officeart/2018/2/layout/IconVerticalSolidList"/>
    <dgm:cxn modelId="{AA280D4C-A4C1-42BA-88C6-E1EF4E087A3D}" type="presParOf" srcId="{BAF9B1AF-AF15-4A1B-9690-0BBD73C7B139}" destId="{769204BF-7B11-48C4-BD57-CE571B65258D}" srcOrd="1" destOrd="0" presId="urn:microsoft.com/office/officeart/2018/2/layout/IconVerticalSolidList"/>
    <dgm:cxn modelId="{D90E954C-B025-48F8-B450-872DA3C250F2}" type="presParOf" srcId="{BAF9B1AF-AF15-4A1B-9690-0BBD73C7B139}" destId="{DA21525B-6C15-4ADE-A7BD-524627A5B0AA}" srcOrd="2" destOrd="0" presId="urn:microsoft.com/office/officeart/2018/2/layout/IconVerticalSolidList"/>
    <dgm:cxn modelId="{5614868A-A8AE-46E1-A520-FD8A4DB8572F}" type="presParOf" srcId="{DA21525B-6C15-4ADE-A7BD-524627A5B0AA}" destId="{203230D1-8CEB-4A6B-87AF-B48D761A29B7}" srcOrd="0" destOrd="0" presId="urn:microsoft.com/office/officeart/2018/2/layout/IconVerticalSolidList"/>
    <dgm:cxn modelId="{AB427EDA-F20F-4BA5-846A-BF4F877EA79B}" type="presParOf" srcId="{DA21525B-6C15-4ADE-A7BD-524627A5B0AA}" destId="{6701D477-47AB-4339-8A37-4C9DECD5123E}" srcOrd="1" destOrd="0" presId="urn:microsoft.com/office/officeart/2018/2/layout/IconVerticalSolidList"/>
    <dgm:cxn modelId="{22524C11-6C5F-471B-8869-F8E60FE8DEB8}" type="presParOf" srcId="{DA21525B-6C15-4ADE-A7BD-524627A5B0AA}" destId="{9B9FF20D-B2EB-4591-965E-6D1F80572A40}" srcOrd="2" destOrd="0" presId="urn:microsoft.com/office/officeart/2018/2/layout/IconVerticalSolidList"/>
    <dgm:cxn modelId="{DC53C066-2295-40E2-AF85-AFAAA766C830}" type="presParOf" srcId="{DA21525B-6C15-4ADE-A7BD-524627A5B0AA}" destId="{6E8ABAD8-B143-4A8A-ACE4-6AEDD7987D6C}" srcOrd="3" destOrd="0" presId="urn:microsoft.com/office/officeart/2018/2/layout/IconVerticalSolidList"/>
    <dgm:cxn modelId="{9115B982-9695-4A36-A6EE-DF4D10BA9787}" type="presParOf" srcId="{BAF9B1AF-AF15-4A1B-9690-0BBD73C7B139}" destId="{E52C6983-C3C4-4745-AFFF-45279E9EECD5}" srcOrd="3" destOrd="0" presId="urn:microsoft.com/office/officeart/2018/2/layout/IconVerticalSolidList"/>
    <dgm:cxn modelId="{A48A1A18-103C-4351-99CF-F97CE40E1AEB}" type="presParOf" srcId="{BAF9B1AF-AF15-4A1B-9690-0BBD73C7B139}" destId="{0272F79C-07F6-46D2-B17A-365284CD9556}" srcOrd="4" destOrd="0" presId="urn:microsoft.com/office/officeart/2018/2/layout/IconVerticalSolidList"/>
    <dgm:cxn modelId="{D53D44DB-B03F-4934-846F-257BB9A06BE5}" type="presParOf" srcId="{0272F79C-07F6-46D2-B17A-365284CD9556}" destId="{88154848-76CB-4EBE-8DD9-835894912C3E}" srcOrd="0" destOrd="0" presId="urn:microsoft.com/office/officeart/2018/2/layout/IconVerticalSolidList"/>
    <dgm:cxn modelId="{8E310711-2F89-49B8-AC2C-DED7D3C85188}" type="presParOf" srcId="{0272F79C-07F6-46D2-B17A-365284CD9556}" destId="{9A8799D7-9834-4FEC-9AF1-6080DF6F1017}" srcOrd="1" destOrd="0" presId="urn:microsoft.com/office/officeart/2018/2/layout/IconVerticalSolidList"/>
    <dgm:cxn modelId="{7C494FC8-A11F-43CC-B9EB-0C599BE964E8}" type="presParOf" srcId="{0272F79C-07F6-46D2-B17A-365284CD9556}" destId="{77E1BBA8-18F2-4D3E-8EC0-D3CFA20877F8}" srcOrd="2" destOrd="0" presId="urn:microsoft.com/office/officeart/2018/2/layout/IconVerticalSolidList"/>
    <dgm:cxn modelId="{5F8B7A91-99D6-4687-A3DA-BC353D82699C}" type="presParOf" srcId="{0272F79C-07F6-46D2-B17A-365284CD9556}" destId="{4100A9EA-F2F4-41EC-B2AF-AA138DAD65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632D4-91E8-448E-8088-2B816D1A2A88}">
      <dsp:nvSpPr>
        <dsp:cNvPr id="0" name=""/>
        <dsp:cNvSpPr/>
      </dsp:nvSpPr>
      <dsp:spPr>
        <a:xfrm>
          <a:off x="0" y="892"/>
          <a:ext cx="17347806" cy="2089546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CDBA1-5FC8-49DB-A7AA-53828A8A9F35}">
      <dsp:nvSpPr>
        <dsp:cNvPr id="0" name=""/>
        <dsp:cNvSpPr/>
      </dsp:nvSpPr>
      <dsp:spPr>
        <a:xfrm>
          <a:off x="632087" y="471041"/>
          <a:ext cx="1149250" cy="1149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19D02-7BFE-49E1-AC56-D0757BB60B97}">
      <dsp:nvSpPr>
        <dsp:cNvPr id="0" name=""/>
        <dsp:cNvSpPr/>
      </dsp:nvSpPr>
      <dsp:spPr>
        <a:xfrm>
          <a:off x="2413426" y="892"/>
          <a:ext cx="14934379" cy="2089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144" tIns="221144" rIns="221144" bIns="221144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600" kern="1200">
              <a:latin typeface="Arial" panose="020B0604020202020204" pitchFamily="34" charset="0"/>
              <a:cs typeface="Arial" panose="020B0604020202020204" pitchFamily="34" charset="0"/>
            </a:rPr>
            <a:t>Progress under HDAP maintained in 2024</a:t>
          </a:r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600" kern="1200">
              <a:latin typeface="Arial" panose="020B0604020202020204" pitchFamily="34" charset="0"/>
              <a:cs typeface="Arial" panose="020B0604020202020204" pitchFamily="34" charset="0"/>
            </a:rPr>
            <a:t>774 new build social homes delivered (target 718)</a:t>
          </a:r>
          <a:endParaRPr lang="en-US" sz="3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3426" y="892"/>
        <a:ext cx="14934379" cy="2089546"/>
      </dsp:txXfrm>
    </dsp:sp>
    <dsp:sp modelId="{203230D1-8CEB-4A6B-87AF-B48D761A29B7}">
      <dsp:nvSpPr>
        <dsp:cNvPr id="0" name=""/>
        <dsp:cNvSpPr/>
      </dsp:nvSpPr>
      <dsp:spPr>
        <a:xfrm>
          <a:off x="0" y="2612826"/>
          <a:ext cx="17347806" cy="2089546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1D477-47AB-4339-8A37-4C9DECD5123E}">
      <dsp:nvSpPr>
        <dsp:cNvPr id="0" name=""/>
        <dsp:cNvSpPr/>
      </dsp:nvSpPr>
      <dsp:spPr>
        <a:xfrm>
          <a:off x="632087" y="3082974"/>
          <a:ext cx="1149250" cy="1149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ABAD8-B143-4A8A-ACE4-6AEDD7987D6C}">
      <dsp:nvSpPr>
        <dsp:cNvPr id="0" name=""/>
        <dsp:cNvSpPr/>
      </dsp:nvSpPr>
      <dsp:spPr>
        <a:xfrm>
          <a:off x="2413426" y="2612826"/>
          <a:ext cx="14934379" cy="2089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144" tIns="221144" rIns="221144" bIns="221144" numCol="1" spcCol="1270" anchor="ctr" anchorCtr="0">
          <a:noAutofit/>
        </a:bodyPr>
        <a:lstStyle/>
        <a:p>
          <a:pPr marL="0" lvl="0" indent="0" algn="l" defTabSz="1600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600" kern="1200">
              <a:latin typeface="Arial" panose="020B0604020202020204" pitchFamily="34" charset="0"/>
              <a:cs typeface="Arial" panose="020B0604020202020204" pitchFamily="34" charset="0"/>
            </a:rPr>
            <a:t>Since HDAP commencement in 2022, a total of 1,815 new-build social homes have been delivered</a:t>
          </a:r>
          <a:endParaRPr lang="en-US" sz="3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3426" y="2612826"/>
        <a:ext cx="14934379" cy="2089546"/>
      </dsp:txXfrm>
    </dsp:sp>
    <dsp:sp modelId="{88154848-76CB-4EBE-8DD9-835894912C3E}">
      <dsp:nvSpPr>
        <dsp:cNvPr id="0" name=""/>
        <dsp:cNvSpPr/>
      </dsp:nvSpPr>
      <dsp:spPr>
        <a:xfrm>
          <a:off x="0" y="5224760"/>
          <a:ext cx="17347806" cy="2089546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799D7-9834-4FEC-9AF1-6080DF6F1017}">
      <dsp:nvSpPr>
        <dsp:cNvPr id="0" name=""/>
        <dsp:cNvSpPr/>
      </dsp:nvSpPr>
      <dsp:spPr>
        <a:xfrm>
          <a:off x="632087" y="5694908"/>
          <a:ext cx="1149250" cy="11492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0A9EA-F2F4-41EC-B2AF-AA138DAD6505}">
      <dsp:nvSpPr>
        <dsp:cNvPr id="0" name=""/>
        <dsp:cNvSpPr/>
      </dsp:nvSpPr>
      <dsp:spPr>
        <a:xfrm>
          <a:off x="2413426" y="5224760"/>
          <a:ext cx="14934379" cy="2089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144" tIns="221144" rIns="221144" bIns="221144" numCol="1" spcCol="1270" anchor="ctr" anchorCtr="0">
          <a:noAutofit/>
        </a:bodyPr>
        <a:lstStyle/>
        <a:p>
          <a:pPr marL="0" lvl="0" indent="0" algn="l" defTabSz="1600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600" kern="1200">
              <a:latin typeface="Arial" panose="020B0604020202020204" pitchFamily="34" charset="0"/>
              <a:cs typeface="Arial" panose="020B0604020202020204" pitchFamily="34" charset="0"/>
            </a:rPr>
            <a:t>On track to meet 2025 social housing delivery target of 772 new homes across all delivery streams (own build, Part V &amp; AHBs)</a:t>
          </a:r>
          <a:endParaRPr lang="en-US" sz="3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3426" y="5224760"/>
        <a:ext cx="14934379" cy="208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6A6F9-74FD-4CEF-A097-F1F0D8279164}" type="datetimeFigureOut">
              <a:rPr lang="en-IE" smtClean="0"/>
              <a:t>12/05/2025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067B7-C82B-4D6B-91E8-19EF28155C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117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928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603504" y="3612247"/>
            <a:ext cx="17233392" cy="4139210"/>
            <a:chOff x="-13000" y="-3357911"/>
            <a:chExt cx="18374834" cy="9742905"/>
          </a:xfrm>
        </p:grpSpPr>
        <p:sp>
          <p:nvSpPr>
            <p:cNvPr id="4" name="TextBox 4"/>
            <p:cNvSpPr txBox="1"/>
            <p:nvPr/>
          </p:nvSpPr>
          <p:spPr>
            <a:xfrm>
              <a:off x="-13000" y="-3357911"/>
              <a:ext cx="18361834" cy="9742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8250"/>
                </a:lnSpc>
              </a:pPr>
              <a:r>
                <a:rPr lang="en-US" sz="7200" b="1" dirty="0">
                  <a:solidFill>
                    <a:srgbClr val="51626F"/>
                  </a:solidFill>
                  <a:latin typeface="Arial Bold"/>
                  <a:cs typeface="Arial Bold"/>
                </a:rPr>
                <a:t>Social &amp; Affordable Housing Update</a:t>
              </a:r>
            </a:p>
            <a:p>
              <a:pPr lvl="0" algn="ctr">
                <a:lnSpc>
                  <a:spcPts val="8250"/>
                </a:lnSpc>
              </a:pPr>
              <a:endParaRPr lang="en-US" sz="4800" dirty="0">
                <a:solidFill>
                  <a:srgbClr val="51626F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algn="ctr">
                <a:lnSpc>
                  <a:spcPts val="8250"/>
                </a:lnSpc>
              </a:pPr>
              <a:r>
                <a:rPr lang="en-US" sz="4800" b="1" dirty="0">
                  <a:solidFill>
                    <a:srgbClr val="51626F"/>
                  </a:solidFill>
                  <a:latin typeface="Arial Bold"/>
                  <a:cs typeface="Arial Bold"/>
                </a:rPr>
                <a:t>Council Meeting</a:t>
              </a:r>
              <a:endParaRPr lang="en-US" sz="4800" b="1" dirty="0">
                <a:solidFill>
                  <a:srgbClr val="51626F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algn="ctr">
                <a:lnSpc>
                  <a:spcPts val="8250"/>
                </a:lnSpc>
              </a:pPr>
              <a:r>
                <a:rPr lang="en-US" sz="4800" b="1" dirty="0">
                  <a:solidFill>
                    <a:srgbClr val="51626F"/>
                  </a:solidFill>
                  <a:latin typeface="Arial Bold"/>
                  <a:cs typeface="Arial Bold"/>
                </a:rPr>
                <a:t>12th May 2025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02753"/>
              <a:ext cx="18361834" cy="483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endParaRPr lang="en-US" sz="220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13424"/>
              <a:ext cx="18361834" cy="437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10"/>
                </a:lnSpc>
              </a:pPr>
              <a:endParaRPr lang="en-US" sz="2007">
                <a:solidFill>
                  <a:srgbClr val="51626F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B5F9E-96B0-20AB-51EC-2A55DF08F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710619D-CFE0-97FD-B416-2297810E645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9044FCE-124A-9462-E34A-6CA53936934E}"/>
              </a:ext>
            </a:extLst>
          </p:cNvPr>
          <p:cNvSpPr txBox="1"/>
          <p:nvPr/>
        </p:nvSpPr>
        <p:spPr>
          <a:xfrm>
            <a:off x="457200" y="327452"/>
            <a:ext cx="15912385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lvl="0" indent="0">
              <a:spcBef>
                <a:spcPct val="0"/>
              </a:spcBef>
              <a:defRPr sz="5400">
                <a:solidFill>
                  <a:srgbClr val="51626F"/>
                </a:solidFill>
                <a:latin typeface="Arial Bold"/>
              </a:defRPr>
            </a:lvl1pPr>
          </a:lstStyle>
          <a:p>
            <a:r>
              <a:rPr lang="en-US"/>
              <a:t>Housing Delivery Action Plan 2022-2026 	</a:t>
            </a:r>
          </a:p>
        </p:txBody>
      </p:sp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1473F4CB-F7CF-58EC-BDC2-6A125467C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8426441"/>
              </p:ext>
            </p:extLst>
          </p:nvPr>
        </p:nvGraphicFramePr>
        <p:xfrm>
          <a:off x="330594" y="1485900"/>
          <a:ext cx="17347806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394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93F76-A21F-5338-F74A-61A775D35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B3FC68D-A4B5-86AA-C162-D1FAA1FF507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F6A6F24-F0C7-5142-1FD7-23C4B2FB4125}"/>
              </a:ext>
            </a:extLst>
          </p:cNvPr>
          <p:cNvSpPr txBox="1"/>
          <p:nvPr/>
        </p:nvSpPr>
        <p:spPr>
          <a:xfrm>
            <a:off x="685800" y="342900"/>
            <a:ext cx="15912385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5400">
                <a:solidFill>
                  <a:srgbClr val="51626F"/>
                </a:solidFill>
                <a:latin typeface="Arial Bold"/>
              </a:rPr>
              <a:t>Innovation Square Cost Rental Apartments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49120-A921-D32E-D2D2-8DCC6ADC7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7249" y="1454258"/>
            <a:ext cx="7552944" cy="44944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0AEF9-3940-BB74-5B83-283528AC15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449" y="1475594"/>
            <a:ext cx="7781544" cy="44730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CC400C-6929-EE75-8C37-A4356788D162}"/>
              </a:ext>
            </a:extLst>
          </p:cNvPr>
          <p:cNvSpPr txBox="1"/>
          <p:nvPr/>
        </p:nvSpPr>
        <p:spPr>
          <a:xfrm>
            <a:off x="779083" y="5948691"/>
            <a:ext cx="16711254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360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first cost rental development (133 apartments at Belgard) is now complete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360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rental designation request submitted to DHLGH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360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&amp; maintenance arrangements being finalised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360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 &amp; advertising next month (June 2025) followed by tenanting</a:t>
            </a:r>
          </a:p>
        </p:txBody>
      </p:sp>
    </p:spTree>
    <p:extLst>
      <p:ext uri="{BB962C8B-B14F-4D97-AF65-F5344CB8AC3E}">
        <p14:creationId xmlns:p14="http://schemas.microsoft.com/office/powerpoint/2010/main" val="85966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06747-CB8F-4AFB-2BD3-2FE2064EE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BEDFDCC-F8B7-56B8-AEDF-E7BE205C3ED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86EC758-964E-D4EE-DCD1-D8A1C3DBC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181184"/>
              </p:ext>
            </p:extLst>
          </p:nvPr>
        </p:nvGraphicFramePr>
        <p:xfrm>
          <a:off x="572206" y="4838700"/>
          <a:ext cx="17143588" cy="393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28394">
                  <a:extLst>
                    <a:ext uri="{9D8B030D-6E8A-4147-A177-3AD203B41FA5}">
                      <a16:colId xmlns:a16="http://schemas.microsoft.com/office/drawing/2014/main" val="90282847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307326605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305439033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37515881"/>
                    </a:ext>
                  </a:extLst>
                </a:gridCol>
                <a:gridCol w="3161594">
                  <a:extLst>
                    <a:ext uri="{9D8B030D-6E8A-4147-A177-3AD203B41FA5}">
                      <a16:colId xmlns:a16="http://schemas.microsoft.com/office/drawing/2014/main" val="1282307333"/>
                    </a:ext>
                  </a:extLst>
                </a:gridCol>
              </a:tblGrid>
              <a:tr h="1127760"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Apartment Type</a:t>
                      </a:r>
                      <a:endParaRPr lang="en-IE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Rent</a:t>
                      </a:r>
                      <a:endParaRPr lang="en-IE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Rent</a:t>
                      </a:r>
                      <a:endParaRPr lang="en-IE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Discount</a:t>
                      </a:r>
                      <a:endParaRPr lang="en-IE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1484230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Studio</a:t>
                      </a:r>
                      <a:endParaRPr lang="en-IE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€1,650</a:t>
                      </a:r>
                      <a:endParaRPr lang="en-IE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€1,025</a:t>
                      </a:r>
                      <a:endParaRPr lang="en-IE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37.9%</a:t>
                      </a:r>
                      <a:endParaRPr lang="en-IE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0588015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1-bed</a:t>
                      </a:r>
                      <a:endParaRPr lang="en-IE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€1,850</a:t>
                      </a:r>
                      <a:endParaRPr lang="en-IE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€1,315</a:t>
                      </a:r>
                      <a:endParaRPr lang="en-IE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28.9%</a:t>
                      </a:r>
                      <a:endParaRPr lang="en-IE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3148996"/>
                  </a:ext>
                </a:extLst>
              </a:tr>
              <a:tr h="632241"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2-bed</a:t>
                      </a:r>
                      <a:endParaRPr lang="en-IE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€2,200</a:t>
                      </a:r>
                      <a:endParaRPr lang="en-IE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€1,515</a:t>
                      </a:r>
                      <a:endParaRPr lang="en-IE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4126422"/>
                  </a:ext>
                </a:extLst>
              </a:tr>
              <a:tr h="617001">
                <a:tc>
                  <a:txBody>
                    <a:bodyPr/>
                    <a:lstStyle/>
                    <a:p>
                      <a:pPr algn="ctr"/>
                      <a:r>
                        <a:rPr lang="en-GB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3-bed</a:t>
                      </a:r>
                      <a:endParaRPr lang="en-IE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€2,500</a:t>
                      </a:r>
                      <a:endParaRPr lang="en-IE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€1,665</a:t>
                      </a:r>
                      <a:endParaRPr lang="en-IE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33.4%</a:t>
                      </a:r>
                      <a:endParaRPr lang="en-IE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2561006"/>
                  </a:ext>
                </a:extLst>
              </a:tr>
            </a:tbl>
          </a:graphicData>
        </a:graphic>
      </p:graphicFrame>
      <p:sp>
        <p:nvSpPr>
          <p:cNvPr id="3" name="TextBox 5">
            <a:extLst>
              <a:ext uri="{FF2B5EF4-FFF2-40B4-BE49-F238E27FC236}">
                <a16:creationId xmlns:a16="http://schemas.microsoft.com/office/drawing/2014/main" id="{431EE60E-387C-78F1-71DC-1722DD5D2201}"/>
              </a:ext>
            </a:extLst>
          </p:cNvPr>
          <p:cNvSpPr txBox="1"/>
          <p:nvPr/>
        </p:nvSpPr>
        <p:spPr>
          <a:xfrm>
            <a:off x="457200" y="350053"/>
            <a:ext cx="15912385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5400">
                <a:solidFill>
                  <a:srgbClr val="51626F"/>
                </a:solidFill>
                <a:latin typeface="Arial Bold"/>
              </a:rPr>
              <a:t>Innovation Square Cost Rental Apartments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7D7F2-6ABE-D493-F482-05C5EE1F6713}"/>
              </a:ext>
            </a:extLst>
          </p:cNvPr>
          <p:cNvSpPr txBox="1"/>
          <p:nvPr/>
        </p:nvSpPr>
        <p:spPr>
          <a:xfrm>
            <a:off x="479156" y="1363980"/>
            <a:ext cx="149505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360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Rents set based on cost rental model including: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IE" sz="360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All-in development cost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IE" sz="360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DHLGH Affordable Housing Fund subsidy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IE" sz="360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funding (SDCC self-financing with interest rate of up to 2%)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IE" sz="360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maintenance, management, void costs</a:t>
            </a:r>
          </a:p>
        </p:txBody>
      </p:sp>
    </p:spTree>
    <p:extLst>
      <p:ext uri="{BB962C8B-B14F-4D97-AF65-F5344CB8AC3E}">
        <p14:creationId xmlns:p14="http://schemas.microsoft.com/office/powerpoint/2010/main" val="326912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6C8C7-F70C-0B13-14A1-D4587725E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D6F09E0-D86E-CB8F-3027-FCB0DCA7ABFF}"/>
              </a:ext>
            </a:extLst>
          </p:cNvPr>
          <p:cNvSpPr/>
          <p:nvPr/>
        </p:nvSpPr>
        <p:spPr>
          <a:xfrm>
            <a:off x="2066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B7B1C0-0102-9BB6-E38C-33337DD30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799" y="1714500"/>
            <a:ext cx="6018389" cy="7315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D8DDD4-CDC5-AB42-F10B-51E159DCB13D}"/>
              </a:ext>
            </a:extLst>
          </p:cNvPr>
          <p:cNvSpPr txBox="1"/>
          <p:nvPr/>
        </p:nvSpPr>
        <p:spPr>
          <a:xfrm>
            <a:off x="315132" y="1670386"/>
            <a:ext cx="1112520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620 homes (372 affordable purchase, 125 social, &amp; 123 private) across three phases &amp; including community/sports facility, parklands, infrastructure &amp; playing pitches </a:t>
            </a:r>
            <a:endParaRPr lang="en-IE" sz="3600" dirty="0">
              <a:solidFill>
                <a:srgbClr val="51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works/site clearance undertaken Dec 2024-March 2025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Agreement terms now finalised following protracted process and negotiation due to market challenges since tender process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AHF application currently with DHLGH </a:t>
            </a:r>
            <a:endParaRPr lang="en-IE" sz="3600" dirty="0">
              <a:solidFill>
                <a:srgbClr val="51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expected to start 9</a:t>
            </a:r>
            <a:r>
              <a:rPr lang="en-GB" sz="3600" baseline="300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600" dirty="0">
                <a:solidFill>
                  <a:srgbClr val="51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 with delivery of initial homes &amp; community/sports facility by Q4 2026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13FECF6E-E0DB-4160-66B3-4BDA1714D5CD}"/>
              </a:ext>
            </a:extLst>
          </p:cNvPr>
          <p:cNvSpPr txBox="1"/>
          <p:nvPr/>
        </p:nvSpPr>
        <p:spPr>
          <a:xfrm>
            <a:off x="685800" y="665608"/>
            <a:ext cx="15912385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5400" dirty="0">
                <a:solidFill>
                  <a:srgbClr val="51626F"/>
                </a:solidFill>
                <a:latin typeface="Arial Bold"/>
              </a:rPr>
              <a:t>The Foothills- Mixed Tenure Development</a:t>
            </a:r>
          </a:p>
        </p:txBody>
      </p:sp>
    </p:spTree>
    <p:extLst>
      <p:ext uri="{BB962C8B-B14F-4D97-AF65-F5344CB8AC3E}">
        <p14:creationId xmlns:p14="http://schemas.microsoft.com/office/powerpoint/2010/main" val="120442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C4A08-E552-9F3F-7CD8-B6853BE36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768EA90-E762-9A0C-748F-20A5037B0C3A}"/>
              </a:ext>
            </a:extLst>
          </p:cNvPr>
          <p:cNvSpPr/>
          <p:nvPr/>
        </p:nvSpPr>
        <p:spPr>
          <a:xfrm>
            <a:off x="0" y="-28935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A3C0CA4-756B-63AB-DFEC-84781AFEF2EF}"/>
              </a:ext>
            </a:extLst>
          </p:cNvPr>
          <p:cNvSpPr txBox="1"/>
          <p:nvPr/>
        </p:nvSpPr>
        <p:spPr>
          <a:xfrm>
            <a:off x="133350" y="892485"/>
            <a:ext cx="162306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spcBef>
                <a:spcPct val="0"/>
              </a:spcBef>
              <a:defRPr sz="5400">
                <a:solidFill>
                  <a:srgbClr val="51626F"/>
                </a:solidFill>
                <a:latin typeface="Arial Bold"/>
              </a:defRPr>
            </a:lvl1pPr>
          </a:lstStyle>
          <a:p>
            <a:r>
              <a:rPr lang="en-US" dirty="0"/>
              <a:t>Clonburris SDZ: 2,410 Social &amp; Affordable Homes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913B8-A07D-C738-AD9B-E5575DF3B5B6}"/>
              </a:ext>
            </a:extLst>
          </p:cNvPr>
          <p:cNvSpPr txBox="1"/>
          <p:nvPr/>
        </p:nvSpPr>
        <p:spPr>
          <a:xfrm>
            <a:off x="304800" y="2240697"/>
            <a:ext cx="15887700" cy="63228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3200" b="1" dirty="0">
                <a:solidFill>
                  <a:srgbClr val="51626F"/>
                </a:solidFill>
                <a:latin typeface="Arial"/>
                <a:cs typeface="Arial"/>
              </a:rPr>
              <a:t>Phase 1-Kishoge SW </a:t>
            </a:r>
            <a:r>
              <a:rPr lang="en-GB" sz="3200" b="1" dirty="0">
                <a:solidFill>
                  <a:srgbClr val="51626F"/>
                </a:solidFill>
                <a:latin typeface="Arial"/>
                <a:cs typeface="Arial"/>
              </a:rPr>
              <a:t>(283 homes): </a:t>
            </a:r>
            <a:r>
              <a:rPr lang="en-IE" sz="3200" dirty="0">
                <a:solidFill>
                  <a:srgbClr val="51626F"/>
                </a:solidFill>
                <a:latin typeface="Arial"/>
                <a:cs typeface="Arial"/>
              </a:rPr>
              <a:t>Contractor to start on site </a:t>
            </a:r>
            <a:r>
              <a:rPr lang="en-GB" sz="3200" dirty="0">
                <a:solidFill>
                  <a:srgbClr val="51626F"/>
                </a:solidFill>
                <a:latin typeface="Arial"/>
                <a:cs typeface="Arial"/>
              </a:rPr>
              <a:t>Q3 2025 following temporary relocation of existing Traveller accommodation residents </a:t>
            </a:r>
          </a:p>
          <a:p>
            <a:pPr marL="571500" indent="-5715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51626F"/>
                </a:solidFill>
                <a:latin typeface="Arial"/>
                <a:cs typeface="Arial"/>
              </a:rPr>
              <a:t>Phase 2</a:t>
            </a:r>
            <a:r>
              <a:rPr lang="en-IE" sz="3200" b="1" dirty="0">
                <a:solidFill>
                  <a:srgbClr val="51626F"/>
                </a:solidFill>
                <a:latin typeface="Arial"/>
                <a:cs typeface="Arial"/>
              </a:rPr>
              <a:t>-</a:t>
            </a:r>
            <a:r>
              <a:rPr lang="en-GB" sz="3200" b="1" dirty="0">
                <a:solidFill>
                  <a:srgbClr val="51626F"/>
                </a:solidFill>
                <a:latin typeface="Arial"/>
                <a:cs typeface="Arial"/>
              </a:rPr>
              <a:t>Canal Extension (116 homes): </a:t>
            </a:r>
            <a:r>
              <a:rPr lang="en-GB" sz="3200" dirty="0">
                <a:solidFill>
                  <a:srgbClr val="51626F"/>
                </a:solidFill>
                <a:latin typeface="Arial"/>
                <a:cs typeface="Arial"/>
              </a:rPr>
              <a:t>currently on site &amp; due for completion by Nov 2025. 60 affordable homes to be launched for sale this month</a:t>
            </a:r>
            <a:endParaRPr lang="en-IE" sz="3200" dirty="0">
              <a:solidFill>
                <a:srgbClr val="51626F"/>
              </a:solidFill>
              <a:latin typeface="Arial"/>
              <a:cs typeface="Arial"/>
            </a:endParaRPr>
          </a:p>
          <a:p>
            <a:pPr marL="571500" indent="-5715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3200" b="1" dirty="0">
                <a:solidFill>
                  <a:srgbClr val="51626F"/>
                </a:solidFill>
                <a:latin typeface="Arial"/>
                <a:cs typeface="Arial"/>
              </a:rPr>
              <a:t>Phases 3, 4, &amp; 5-Kishoge SW &amp; NW (</a:t>
            </a:r>
            <a:r>
              <a:rPr lang="en-GB" sz="3200" b="1" dirty="0">
                <a:solidFill>
                  <a:srgbClr val="51626F"/>
                </a:solidFill>
                <a:latin typeface="Arial"/>
                <a:cs typeface="Arial"/>
              </a:rPr>
              <a:t>1,252 homes): </a:t>
            </a:r>
            <a:r>
              <a:rPr lang="en-GB" sz="3200" dirty="0">
                <a:solidFill>
                  <a:srgbClr val="51626F"/>
                </a:solidFill>
                <a:latin typeface="Arial"/>
                <a:cs typeface="Arial"/>
              </a:rPr>
              <a:t>Part X planning application will be submitted to An Bord Pleanála this month</a:t>
            </a:r>
            <a:endParaRPr lang="en-IE" sz="3200" dirty="0">
              <a:solidFill>
                <a:srgbClr val="51626F"/>
              </a:solidFill>
              <a:latin typeface="Arial"/>
              <a:cs typeface="Arial"/>
            </a:endParaRPr>
          </a:p>
          <a:p>
            <a:pPr marL="571500" indent="-5715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-457200" algn="l"/>
              </a:tabLst>
            </a:pPr>
            <a:r>
              <a:rPr lang="en-IE" sz="3200" b="1" dirty="0">
                <a:solidFill>
                  <a:srgbClr val="51626F"/>
                </a:solidFill>
                <a:latin typeface="Arial"/>
                <a:cs typeface="Arial"/>
              </a:rPr>
              <a:t>Phase 6-Kishoge Urban Centre (640 homes): </a:t>
            </a:r>
            <a:r>
              <a:rPr lang="en-IE" sz="3200" dirty="0">
                <a:solidFill>
                  <a:srgbClr val="51626F"/>
                </a:solidFill>
                <a:latin typeface="Arial"/>
                <a:cs typeface="Arial"/>
              </a:rPr>
              <a:t>Two-stage restricted procurement process commencing this month with project partner to be appointed by year end</a:t>
            </a:r>
          </a:p>
          <a:p>
            <a:pPr marL="571500" indent="-5715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-457200" algn="l"/>
              </a:tabLst>
            </a:pPr>
            <a:r>
              <a:rPr lang="en-IE" sz="3200" b="1" dirty="0">
                <a:solidFill>
                  <a:srgbClr val="51626F"/>
                </a:solidFill>
                <a:latin typeface="Arial"/>
                <a:cs typeface="Arial"/>
              </a:rPr>
              <a:t>PPP Site (118 homes): </a:t>
            </a:r>
            <a:r>
              <a:rPr lang="en-IE" sz="3200" dirty="0">
                <a:solidFill>
                  <a:srgbClr val="51626F"/>
                </a:solidFill>
                <a:latin typeface="Arial"/>
                <a:cs typeface="Arial"/>
              </a:rPr>
              <a:t>Part 8 approval in Nov 2024 with project being managed by Dublin City Council under s.85 arrangements</a:t>
            </a:r>
            <a:endParaRPr lang="en-IE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0098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52653-24F8-6D05-F6B6-0DDA7CE4D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6170DDF-DD73-EAE4-C828-42C69CE4C85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E68B925-F4C5-1145-9497-7AE42176B906}"/>
              </a:ext>
            </a:extLst>
          </p:cNvPr>
          <p:cNvSpPr txBox="1"/>
          <p:nvPr/>
        </p:nvSpPr>
        <p:spPr>
          <a:xfrm>
            <a:off x="609600" y="384526"/>
            <a:ext cx="16230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spcBef>
                <a:spcPct val="0"/>
              </a:spcBef>
              <a:defRPr sz="5400">
                <a:solidFill>
                  <a:srgbClr val="51626F"/>
                </a:solidFill>
                <a:latin typeface="Arial Bold"/>
              </a:defRPr>
            </a:lvl1pPr>
          </a:lstStyle>
          <a:p>
            <a:r>
              <a:rPr lang="en-US"/>
              <a:t>Affordable Purchase Opportunities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3BE8D4-F148-55F9-018B-EF4B371F985C}"/>
              </a:ext>
            </a:extLst>
          </p:cNvPr>
          <p:cNvSpPr txBox="1"/>
          <p:nvPr/>
        </p:nvSpPr>
        <p:spPr>
          <a:xfrm>
            <a:off x="54429" y="1409700"/>
            <a:ext cx="9650185" cy="70246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lvl="1" indent="-5715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3600" dirty="0">
                <a:solidFill>
                  <a:srgbClr val="51626F"/>
                </a:solidFill>
                <a:latin typeface="Arial"/>
                <a:cs typeface="Arial"/>
              </a:rPr>
              <a:t>New marketing partnership with DNG</a:t>
            </a:r>
          </a:p>
          <a:p>
            <a:pPr marL="571500" lvl="1" indent="-5715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3600" dirty="0">
                <a:solidFill>
                  <a:srgbClr val="51626F"/>
                </a:solidFill>
                <a:latin typeface="Arial"/>
                <a:cs typeface="Arial"/>
              </a:rPr>
              <a:t>May 2025: Launch of 60 homes for sale in Canal Extension, </a:t>
            </a:r>
            <a:r>
              <a:rPr lang="en-IE" sz="3600" dirty="0" err="1">
                <a:solidFill>
                  <a:srgbClr val="51626F"/>
                </a:solidFill>
                <a:latin typeface="Arial"/>
                <a:cs typeface="Arial"/>
              </a:rPr>
              <a:t>Clonburris</a:t>
            </a:r>
            <a:endParaRPr lang="en-IE" sz="3600" dirty="0">
              <a:solidFill>
                <a:srgbClr val="51626F"/>
              </a:solidFill>
              <a:latin typeface="Arial"/>
              <a:cs typeface="Arial"/>
            </a:endParaRPr>
          </a:p>
          <a:p>
            <a:pPr marL="571500" lvl="1" indent="-5715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3600" dirty="0">
                <a:solidFill>
                  <a:srgbClr val="51626F"/>
                </a:solidFill>
                <a:latin typeface="Arial"/>
                <a:cs typeface="Arial"/>
              </a:rPr>
              <a:t>June/July 2025: Launch of a further 96 homes for sale in </a:t>
            </a:r>
            <a:r>
              <a:rPr lang="en-IE" sz="3600" dirty="0" err="1">
                <a:solidFill>
                  <a:srgbClr val="51626F"/>
                </a:solidFill>
                <a:latin typeface="Arial"/>
                <a:cs typeface="Arial"/>
              </a:rPr>
              <a:t>Kilcarbery</a:t>
            </a:r>
            <a:r>
              <a:rPr lang="en-IE" sz="3600" dirty="0">
                <a:solidFill>
                  <a:srgbClr val="51626F"/>
                </a:solidFill>
                <a:latin typeface="Arial"/>
                <a:cs typeface="Arial"/>
              </a:rPr>
              <a:t> &amp; Swift Banks, </a:t>
            </a:r>
            <a:r>
              <a:rPr lang="en-IE" sz="3600" dirty="0" err="1">
                <a:solidFill>
                  <a:srgbClr val="51626F"/>
                </a:solidFill>
                <a:latin typeface="Arial"/>
                <a:cs typeface="Arial"/>
              </a:rPr>
              <a:t>Saggart</a:t>
            </a:r>
            <a:endParaRPr lang="en-IE" sz="3600" dirty="0">
              <a:solidFill>
                <a:srgbClr val="51626F"/>
              </a:solidFill>
              <a:latin typeface="Arial"/>
              <a:cs typeface="Arial"/>
            </a:endParaRPr>
          </a:p>
          <a:p>
            <a:pPr marL="571500" lvl="1" indent="-5715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3600" dirty="0">
                <a:solidFill>
                  <a:srgbClr val="51626F"/>
                </a:solidFill>
                <a:latin typeface="Arial"/>
                <a:cs typeface="Arial"/>
              </a:rPr>
              <a:t>Q4 2025: Launch of 25 Part V affordable homes in Keeper’s Lock, </a:t>
            </a:r>
            <a:r>
              <a:rPr lang="en-IE" sz="3600" dirty="0" err="1">
                <a:solidFill>
                  <a:srgbClr val="51626F"/>
                </a:solidFill>
                <a:latin typeface="Arial"/>
                <a:cs typeface="Arial"/>
              </a:rPr>
              <a:t>Clonburris</a:t>
            </a:r>
            <a:endParaRPr lang="en-IE" sz="3600" dirty="0">
              <a:solidFill>
                <a:srgbClr val="51626F"/>
              </a:solidFill>
              <a:latin typeface="Arial"/>
              <a:cs typeface="Arial"/>
            </a:endParaRPr>
          </a:p>
          <a:p>
            <a:pPr marL="571500" lvl="1" indent="-5715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3600" dirty="0">
                <a:solidFill>
                  <a:srgbClr val="51626F"/>
                </a:solidFill>
                <a:latin typeface="Arial"/>
                <a:cs typeface="Arial"/>
              </a:rPr>
              <a:t>2026: Launch of affordable purchase homes in The Foothills &amp; </a:t>
            </a:r>
            <a:r>
              <a:rPr lang="en-IE" sz="3600" dirty="0" err="1">
                <a:solidFill>
                  <a:srgbClr val="51626F"/>
                </a:solidFill>
                <a:latin typeface="Arial"/>
                <a:cs typeface="Arial"/>
              </a:rPr>
              <a:t>Kishogue</a:t>
            </a:r>
            <a:r>
              <a:rPr lang="en-IE" sz="3600" dirty="0">
                <a:solidFill>
                  <a:srgbClr val="51626F"/>
                </a:solidFill>
                <a:latin typeface="Arial"/>
                <a:cs typeface="Arial"/>
              </a:rPr>
              <a:t> SW </a:t>
            </a:r>
          </a:p>
        </p:txBody>
      </p:sp>
      <p:pic>
        <p:nvPicPr>
          <p:cNvPr id="4" name="Picture 3" descr="A building with a stone wall&#10;&#10;AI-generated content may be incorrect.">
            <a:extLst>
              <a:ext uri="{FF2B5EF4-FFF2-40B4-BE49-F238E27FC236}">
                <a16:creationId xmlns:a16="http://schemas.microsoft.com/office/drawing/2014/main" id="{1F91037A-A540-3D02-461C-2FD36CD88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787" y="1598159"/>
            <a:ext cx="7107010" cy="710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7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12198-42E2-0182-FC5E-DF8F5BE93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7965664-9BF2-7403-858F-3937DE356C22}"/>
              </a:ext>
            </a:extLst>
          </p:cNvPr>
          <p:cNvSpPr/>
          <p:nvPr/>
        </p:nvSpPr>
        <p:spPr>
          <a:xfrm>
            <a:off x="-645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D6AD64E-07FD-16A3-1DB5-167134B49CFE}"/>
              </a:ext>
            </a:extLst>
          </p:cNvPr>
          <p:cNvSpPr txBox="1"/>
          <p:nvPr/>
        </p:nvSpPr>
        <p:spPr>
          <a:xfrm>
            <a:off x="609600" y="384526"/>
            <a:ext cx="16230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spcBef>
                <a:spcPct val="0"/>
              </a:spcBef>
              <a:defRPr sz="5400">
                <a:solidFill>
                  <a:srgbClr val="51626F"/>
                </a:solidFill>
                <a:latin typeface="Arial Bold"/>
              </a:defRPr>
            </a:lvl1pPr>
          </a:lstStyle>
          <a:p>
            <a:r>
              <a:rPr lang="en-US"/>
              <a:t>Affordable Purchase: Canal Bank, </a:t>
            </a:r>
            <a:r>
              <a:rPr lang="en-US" err="1"/>
              <a:t>Clonburris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A999C8-7A04-FB2F-E8C1-413661D2A1D0}"/>
              </a:ext>
            </a:extLst>
          </p:cNvPr>
          <p:cNvSpPr txBox="1"/>
          <p:nvPr/>
        </p:nvSpPr>
        <p:spPr>
          <a:xfrm>
            <a:off x="153692" y="1393556"/>
            <a:ext cx="9144000" cy="68707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lvl="1" indent="-5715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3600" dirty="0">
                <a:solidFill>
                  <a:srgbClr val="51626F"/>
                </a:solidFill>
                <a:latin typeface="Arial"/>
                <a:cs typeface="Arial"/>
              </a:rPr>
              <a:t>60 new homes being launched for sale under Affordable Purchase Scheme on 29th May 2025</a:t>
            </a:r>
          </a:p>
          <a:p>
            <a:pPr marL="571500" lvl="1" indent="-5715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3600" dirty="0">
                <a:solidFill>
                  <a:srgbClr val="51626F"/>
                </a:solidFill>
                <a:latin typeface="Arial"/>
                <a:cs typeface="Arial"/>
              </a:rPr>
              <a:t>First SDCC directly contracted delivery of affordable purchase homes </a:t>
            </a:r>
          </a:p>
          <a:p>
            <a:pPr marL="571500" lvl="1" indent="-5715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3600" dirty="0">
                <a:solidFill>
                  <a:srgbClr val="51626F"/>
                </a:solidFill>
                <a:latin typeface="Arial"/>
                <a:cs typeface="Arial"/>
              </a:rPr>
              <a:t>Minimum prices to be advertised with final price based on applicants’ individual purchasing power</a:t>
            </a:r>
            <a:endParaRPr lang="en-IE" sz="3600" dirty="0">
              <a:solidFill>
                <a:srgbClr val="51626F"/>
              </a:solidFill>
              <a:highlight>
                <a:srgbClr val="FFFF00"/>
              </a:highlight>
              <a:latin typeface="Arial"/>
              <a:cs typeface="Arial"/>
            </a:endParaRPr>
          </a:p>
          <a:p>
            <a:pPr marL="571500" lvl="1" indent="-571500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3600" dirty="0">
                <a:solidFill>
                  <a:srgbClr val="51626F"/>
                </a:solidFill>
                <a:latin typeface="Arial"/>
                <a:cs typeface="Arial"/>
              </a:rPr>
              <a:t>Pricing will be confirmed and details circulated to elected members</a:t>
            </a:r>
            <a:endParaRPr lang="en-IE" sz="3600" dirty="0">
              <a:solidFill>
                <a:srgbClr val="51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F868C-2A08-27C0-E888-2EB399FA6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1409700"/>
            <a:ext cx="8343899" cy="767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07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552</Words>
  <Application>Microsoft Office PowerPoint</Application>
  <PresentationFormat>Custom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- PPT Template</dc:title>
  <dc:creator>Vivienne Hartnett</dc:creator>
  <cp:lastModifiedBy>Elaine Leech</cp:lastModifiedBy>
  <cp:revision>27</cp:revision>
  <dcterms:created xsi:type="dcterms:W3CDTF">2006-08-16T00:00:00Z</dcterms:created>
  <dcterms:modified xsi:type="dcterms:W3CDTF">2025-05-12T12:39:32Z</dcterms:modified>
  <dc:identifier>DAGCkzqZMNw</dc:identifier>
</cp:coreProperties>
</file>