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87" r:id="rId3"/>
    <p:sldId id="295" r:id="rId4"/>
    <p:sldId id="300" r:id="rId5"/>
    <p:sldId id="305" r:id="rId6"/>
    <p:sldId id="301" r:id="rId7"/>
    <p:sldId id="302" r:id="rId8"/>
    <p:sldId id="303" r:id="rId9"/>
    <p:sldId id="29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C517-AED4-48AD-97A3-298D1B9C3435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2ECC3-70E5-4BC3-8B0E-2E986EE779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45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20D0-4C39-448A-AFFD-BC6638D9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4EBB-FA9A-4BAF-A79C-6AA5D364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8A54-EBCB-4D84-A55E-4CBC39A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4F9A-AF0C-440E-AA54-C8296AE0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54CAC-4A66-4C6C-AEC7-83F5B92F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9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AEE6-AB9F-464C-8DA4-9B7644AF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7E9B3-7694-4BFD-8281-935925B1D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959E-79E6-4B7D-8E3C-A5912C8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5AC93-C825-4181-A803-04A65AE6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B184-BEA8-4E4E-BD3C-26F0B5F5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38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94D70-08EC-4F7E-8590-4085B45B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3509-1904-41C1-96EA-8964DAC8D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F81D-74CE-401C-A36A-3EB9A8B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E807-7C80-4ECB-AD04-8A617CD6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DD34-812F-486B-95FC-F178F050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6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9799-BEDA-4D9F-8BB1-EABBCB26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3190-AB8B-4D50-9074-3D77747B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4AE8-0D6E-470D-AD50-1691F1F0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CD7A-B19B-458D-B6EE-8EA955B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D492-DC04-45CF-8A69-B64B1BC0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90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B68A-F814-4DD7-BDD4-31C53EF2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5CAF-9484-4EAF-8361-5462C1A9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901F-54F2-4513-A5ED-68AA6A1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FDA7-1B39-4370-BD77-FF9EFF29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3A4A1-62F6-4794-BC33-23380796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9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F46E-2620-4A2A-B6E1-34653083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FFD3-8EF2-4AA0-9050-CCFC8289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3FE66-D56B-4C82-83A9-60822A6A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330C-82AD-4F8E-A3DB-564BA036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983B0-4FE5-407B-A825-FD2C5F75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10BF-2019-48AB-811F-4AD78FBD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232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23B9-C993-4BB3-BEA8-19DBCE4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0790-0C54-493E-9638-9A4AFC782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19852-D6CA-49EA-BF00-BEF32CFA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58970-38B7-4E72-8CE4-89CD0EAE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BAC19-146F-41DB-AC92-EB098943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4F336-F752-415B-82BF-CF23102F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B94AB-0F00-4A44-9CD9-B7C9E3FB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23C7F-8E7F-4D58-8B60-0DFA8980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33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1F6D-A59A-4F2D-9AD7-4B56588B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8EE72-DB81-47DD-9A07-76CA6324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7A03C-88F1-4AE0-87FB-9DD24006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5437B-3205-4DA5-8394-E0313EF4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2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3D6F-F363-42C1-8DE1-76002BA1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06F1-9043-427F-8738-C581DDF6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37A4-82B3-4434-A2CC-B3D4FED6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9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122A-DC0E-4B1E-A839-3028E72E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0B1D-5C4D-4C6B-9A84-A85AB90D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A3EAF-70ED-401D-BDD6-6C8B6BCF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3D2D3-0FA3-4D3E-801D-7FBE2A5F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07DD1-89A2-4872-91AC-D72A9F23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8508-4D38-40C8-B972-7308B9C3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911-CC7A-489E-A494-742C7438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48416-95F5-4FB6-8EAA-5B1E577CA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859F0-15D6-4E66-81F8-E7D0350A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B6DE-C171-4582-9C0F-A85811D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E3163-5387-45BB-8B47-F6EA2D61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605C-5E4E-4284-901B-B171F25B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6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9BC09-3C59-47F2-AB5B-17D78803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F7070-0E3C-42C1-A92D-ED74D13C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71A-0744-4747-AB20-D3F80AD63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D766-68AF-44E7-9398-45D860722AE3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D636-6CC4-4FFE-8D65-95FBED38F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80F9-9927-4FCC-8EF0-84CE327C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10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869ECC0-7202-1D3A-5DE4-BA3CF3E6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99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2360E-419F-9B0B-4B70-C51668687718}"/>
              </a:ext>
            </a:extLst>
          </p:cNvPr>
          <p:cNvSpPr txBox="1"/>
          <p:nvPr/>
        </p:nvSpPr>
        <p:spPr>
          <a:xfrm>
            <a:off x="1875453" y="2496905"/>
            <a:ext cx="829491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b="1" dirty="0"/>
              <a:t>Community Development Grants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Tallaght ACM</a:t>
            </a:r>
          </a:p>
          <a:p>
            <a:pPr algn="ctr"/>
            <a:endParaRPr lang="en-US" sz="3600" b="1" dirty="0"/>
          </a:p>
          <a:p>
            <a:pPr algn="r"/>
            <a:r>
              <a:rPr lang="en-US" sz="2400" b="1" dirty="0"/>
              <a:t>28</a:t>
            </a:r>
            <a:r>
              <a:rPr lang="en-US" sz="2400" b="1" baseline="30000" dirty="0"/>
              <a:t>th</a:t>
            </a:r>
            <a:r>
              <a:rPr lang="en-US" sz="2400" b="1" dirty="0"/>
              <a:t> April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A orange and white wave&#10;&#10;AI-generated content may be incorrect.">
            <a:extLst>
              <a:ext uri="{FF2B5EF4-FFF2-40B4-BE49-F238E27FC236}">
                <a16:creationId xmlns:a16="http://schemas.microsoft.com/office/drawing/2014/main" id="{541A828B-8488-9DA1-6B11-9144182A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303328-6F07-DF80-9D68-3B0AEDC03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 algn="ctr">
              <a:buNone/>
            </a:pPr>
            <a:r>
              <a:rPr lang="en-IE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480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877078"/>
            <a:ext cx="6904483" cy="923828"/>
          </a:xfrm>
        </p:spPr>
        <p:txBody>
          <a:bodyPr>
            <a:normAutofit/>
          </a:bodyPr>
          <a:lstStyle/>
          <a:p>
            <a:r>
              <a:rPr lang="en-GB" sz="2800" dirty="0"/>
              <a:t>Community Development Grants Programme</a:t>
            </a:r>
            <a:endParaRPr lang="en-I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22F7F-EF62-4193-AF3A-8C43C1AF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72" y="5186020"/>
            <a:ext cx="2303323" cy="1375412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F970E36-F1C6-D2C1-91C9-4E5FE4D1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4" y="2560638"/>
            <a:ext cx="8587824" cy="3694112"/>
          </a:xfrm>
          <a:custGeom>
            <a:avLst/>
            <a:gdLst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0 w 11715750"/>
              <a:gd name="connsiteY3" fmla="*/ 8134350 h 8134350"/>
              <a:gd name="connsiteX4" fmla="*/ 0 w 11715750"/>
              <a:gd name="connsiteY4" fmla="*/ 0 h 8134350"/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10696575 w 11715750"/>
              <a:gd name="connsiteY3" fmla="*/ 8124825 h 8134350"/>
              <a:gd name="connsiteX4" fmla="*/ 0 w 11715750"/>
              <a:gd name="connsiteY4" fmla="*/ 8134350 h 8134350"/>
              <a:gd name="connsiteX5" fmla="*/ 0 w 11715750"/>
              <a:gd name="connsiteY5" fmla="*/ 0 h 8134350"/>
              <a:gd name="connsiteX0" fmla="*/ 0 w 11752260"/>
              <a:gd name="connsiteY0" fmla="*/ 0 h 9201157"/>
              <a:gd name="connsiteX1" fmla="*/ 11715750 w 11752260"/>
              <a:gd name="connsiteY1" fmla="*/ 0 h 9201157"/>
              <a:gd name="connsiteX2" fmla="*/ 11715750 w 11752260"/>
              <a:gd name="connsiteY2" fmla="*/ 8134350 h 9201157"/>
              <a:gd name="connsiteX3" fmla="*/ 11706225 w 11752260"/>
              <a:gd name="connsiteY3" fmla="*/ 9201150 h 9201157"/>
              <a:gd name="connsiteX4" fmla="*/ 10696575 w 11752260"/>
              <a:gd name="connsiteY4" fmla="*/ 8124825 h 9201157"/>
              <a:gd name="connsiteX5" fmla="*/ 0 w 11752260"/>
              <a:gd name="connsiteY5" fmla="*/ 8134350 h 9201157"/>
              <a:gd name="connsiteX6" fmla="*/ 0 w 11752260"/>
              <a:gd name="connsiteY6" fmla="*/ 0 h 9201157"/>
              <a:gd name="connsiteX0" fmla="*/ 0 w 11715750"/>
              <a:gd name="connsiteY0" fmla="*/ 0 h 8601090"/>
              <a:gd name="connsiteX1" fmla="*/ 11715750 w 11715750"/>
              <a:gd name="connsiteY1" fmla="*/ 0 h 8601090"/>
              <a:gd name="connsiteX2" fmla="*/ 11715750 w 11715750"/>
              <a:gd name="connsiteY2" fmla="*/ 8134350 h 8601090"/>
              <a:gd name="connsiteX3" fmla="*/ 11096625 w 11715750"/>
              <a:gd name="connsiteY3" fmla="*/ 8601075 h 8601090"/>
              <a:gd name="connsiteX4" fmla="*/ 10696575 w 11715750"/>
              <a:gd name="connsiteY4" fmla="*/ 8124825 h 8601090"/>
              <a:gd name="connsiteX5" fmla="*/ 0 w 11715750"/>
              <a:gd name="connsiteY5" fmla="*/ 8134350 h 8601090"/>
              <a:gd name="connsiteX6" fmla="*/ 0 w 11715750"/>
              <a:gd name="connsiteY6" fmla="*/ 0 h 8601090"/>
              <a:gd name="connsiteX0" fmla="*/ 0 w 11715750"/>
              <a:gd name="connsiteY0" fmla="*/ 0 h 8601104"/>
              <a:gd name="connsiteX1" fmla="*/ 11715750 w 11715750"/>
              <a:gd name="connsiteY1" fmla="*/ 0 h 8601104"/>
              <a:gd name="connsiteX2" fmla="*/ 11715750 w 11715750"/>
              <a:gd name="connsiteY2" fmla="*/ 8353425 h 8601104"/>
              <a:gd name="connsiteX3" fmla="*/ 11096625 w 11715750"/>
              <a:gd name="connsiteY3" fmla="*/ 8601075 h 8601104"/>
              <a:gd name="connsiteX4" fmla="*/ 10696575 w 11715750"/>
              <a:gd name="connsiteY4" fmla="*/ 8124825 h 8601104"/>
              <a:gd name="connsiteX5" fmla="*/ 0 w 11715750"/>
              <a:gd name="connsiteY5" fmla="*/ 8134350 h 8601104"/>
              <a:gd name="connsiteX6" fmla="*/ 0 w 11715750"/>
              <a:gd name="connsiteY6" fmla="*/ 0 h 8601104"/>
              <a:gd name="connsiteX0" fmla="*/ 0 w 11715750"/>
              <a:gd name="connsiteY0" fmla="*/ 0 h 8601175"/>
              <a:gd name="connsiteX1" fmla="*/ 11715750 w 11715750"/>
              <a:gd name="connsiteY1" fmla="*/ 0 h 8601175"/>
              <a:gd name="connsiteX2" fmla="*/ 11715750 w 11715750"/>
              <a:gd name="connsiteY2" fmla="*/ 8534400 h 8601175"/>
              <a:gd name="connsiteX3" fmla="*/ 11096625 w 11715750"/>
              <a:gd name="connsiteY3" fmla="*/ 8601075 h 8601175"/>
              <a:gd name="connsiteX4" fmla="*/ 10696575 w 11715750"/>
              <a:gd name="connsiteY4" fmla="*/ 8124825 h 8601175"/>
              <a:gd name="connsiteX5" fmla="*/ 0 w 11715750"/>
              <a:gd name="connsiteY5" fmla="*/ 8134350 h 8601175"/>
              <a:gd name="connsiteX6" fmla="*/ 0 w 11715750"/>
              <a:gd name="connsiteY6" fmla="*/ 0 h 8601175"/>
              <a:gd name="connsiteX0" fmla="*/ 0 w 11715750"/>
              <a:gd name="connsiteY0" fmla="*/ 0 h 8772525"/>
              <a:gd name="connsiteX1" fmla="*/ 11715750 w 11715750"/>
              <a:gd name="connsiteY1" fmla="*/ 0 h 8772525"/>
              <a:gd name="connsiteX2" fmla="*/ 11715750 w 11715750"/>
              <a:gd name="connsiteY2" fmla="*/ 8772525 h 8772525"/>
              <a:gd name="connsiteX3" fmla="*/ 11096625 w 11715750"/>
              <a:gd name="connsiteY3" fmla="*/ 8601075 h 8772525"/>
              <a:gd name="connsiteX4" fmla="*/ 10696575 w 11715750"/>
              <a:gd name="connsiteY4" fmla="*/ 8124825 h 8772525"/>
              <a:gd name="connsiteX5" fmla="*/ 0 w 11715750"/>
              <a:gd name="connsiteY5" fmla="*/ 8134350 h 8772525"/>
              <a:gd name="connsiteX6" fmla="*/ 0 w 11715750"/>
              <a:gd name="connsiteY6" fmla="*/ 0 h 8772525"/>
              <a:gd name="connsiteX0" fmla="*/ 0 w 11715750"/>
              <a:gd name="connsiteY0" fmla="*/ 0 h 8848725"/>
              <a:gd name="connsiteX1" fmla="*/ 11715750 w 11715750"/>
              <a:gd name="connsiteY1" fmla="*/ 0 h 8848725"/>
              <a:gd name="connsiteX2" fmla="*/ 11715750 w 11715750"/>
              <a:gd name="connsiteY2" fmla="*/ 8848725 h 8848725"/>
              <a:gd name="connsiteX3" fmla="*/ 11096625 w 11715750"/>
              <a:gd name="connsiteY3" fmla="*/ 8601075 h 8848725"/>
              <a:gd name="connsiteX4" fmla="*/ 10696575 w 11715750"/>
              <a:gd name="connsiteY4" fmla="*/ 8124825 h 8848725"/>
              <a:gd name="connsiteX5" fmla="*/ 0 w 11715750"/>
              <a:gd name="connsiteY5" fmla="*/ 8134350 h 8848725"/>
              <a:gd name="connsiteX6" fmla="*/ 0 w 11715750"/>
              <a:gd name="connsiteY6" fmla="*/ 0 h 8848725"/>
              <a:gd name="connsiteX0" fmla="*/ 0 w 11715750"/>
              <a:gd name="connsiteY0" fmla="*/ 0 h 8943975"/>
              <a:gd name="connsiteX1" fmla="*/ 11715750 w 11715750"/>
              <a:gd name="connsiteY1" fmla="*/ 0 h 8943975"/>
              <a:gd name="connsiteX2" fmla="*/ 11715750 w 11715750"/>
              <a:gd name="connsiteY2" fmla="*/ 8943975 h 8943975"/>
              <a:gd name="connsiteX3" fmla="*/ 11096625 w 11715750"/>
              <a:gd name="connsiteY3" fmla="*/ 8601075 h 8943975"/>
              <a:gd name="connsiteX4" fmla="*/ 10696575 w 11715750"/>
              <a:gd name="connsiteY4" fmla="*/ 8124825 h 8943975"/>
              <a:gd name="connsiteX5" fmla="*/ 0 w 11715750"/>
              <a:gd name="connsiteY5" fmla="*/ 8134350 h 8943975"/>
              <a:gd name="connsiteX6" fmla="*/ 0 w 11715750"/>
              <a:gd name="connsiteY6" fmla="*/ 0 h 8943975"/>
              <a:gd name="connsiteX0" fmla="*/ 0 w 11715750"/>
              <a:gd name="connsiteY0" fmla="*/ 0 h 9010650"/>
              <a:gd name="connsiteX1" fmla="*/ 11715750 w 11715750"/>
              <a:gd name="connsiteY1" fmla="*/ 0 h 9010650"/>
              <a:gd name="connsiteX2" fmla="*/ 11715750 w 11715750"/>
              <a:gd name="connsiteY2" fmla="*/ 9010650 h 9010650"/>
              <a:gd name="connsiteX3" fmla="*/ 11096625 w 11715750"/>
              <a:gd name="connsiteY3" fmla="*/ 8601075 h 9010650"/>
              <a:gd name="connsiteX4" fmla="*/ 10696575 w 11715750"/>
              <a:gd name="connsiteY4" fmla="*/ 8124825 h 9010650"/>
              <a:gd name="connsiteX5" fmla="*/ 0 w 11715750"/>
              <a:gd name="connsiteY5" fmla="*/ 8134350 h 9010650"/>
              <a:gd name="connsiteX6" fmla="*/ 0 w 11715750"/>
              <a:gd name="connsiteY6" fmla="*/ 0 h 901065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875064"/>
              <a:gd name="connsiteY0" fmla="*/ 0 h 9606922"/>
              <a:gd name="connsiteX1" fmla="*/ 11715750 w 11875064"/>
              <a:gd name="connsiteY1" fmla="*/ 0 h 9606922"/>
              <a:gd name="connsiteX2" fmla="*/ 11715750 w 11875064"/>
              <a:gd name="connsiteY2" fmla="*/ 9172575 h 9606922"/>
              <a:gd name="connsiteX3" fmla="*/ 10696575 w 11875064"/>
              <a:gd name="connsiteY3" fmla="*/ 8124825 h 9606922"/>
              <a:gd name="connsiteX4" fmla="*/ 0 w 11875064"/>
              <a:gd name="connsiteY4" fmla="*/ 8134350 h 9606922"/>
              <a:gd name="connsiteX5" fmla="*/ 0 w 11875064"/>
              <a:gd name="connsiteY5" fmla="*/ 0 h 9606922"/>
              <a:gd name="connsiteX0" fmla="*/ 0 w 11715750"/>
              <a:gd name="connsiteY0" fmla="*/ 0 h 9655660"/>
              <a:gd name="connsiteX1" fmla="*/ 11715750 w 11715750"/>
              <a:gd name="connsiteY1" fmla="*/ 0 h 9655660"/>
              <a:gd name="connsiteX2" fmla="*/ 11715750 w 11715750"/>
              <a:gd name="connsiteY2" fmla="*/ 9172575 h 9655660"/>
              <a:gd name="connsiteX3" fmla="*/ 10696575 w 11715750"/>
              <a:gd name="connsiteY3" fmla="*/ 8124825 h 9655660"/>
              <a:gd name="connsiteX4" fmla="*/ 0 w 11715750"/>
              <a:gd name="connsiteY4" fmla="*/ 8134350 h 9655660"/>
              <a:gd name="connsiteX5" fmla="*/ 0 w 11715750"/>
              <a:gd name="connsiteY5" fmla="*/ 0 h 965566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0696575 w 11715750"/>
              <a:gd name="connsiteY3" fmla="*/ 8124825 h 9172575"/>
              <a:gd name="connsiteX4" fmla="*/ 0 w 11715750"/>
              <a:gd name="connsiteY4" fmla="*/ 8134350 h 9172575"/>
              <a:gd name="connsiteX5" fmla="*/ 0 w 11715750"/>
              <a:gd name="connsiteY5" fmla="*/ 0 h 91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50" h="9172575">
                <a:moveTo>
                  <a:pt x="0" y="0"/>
                </a:moveTo>
                <a:lnTo>
                  <a:pt x="11715750" y="0"/>
                </a:lnTo>
                <a:lnTo>
                  <a:pt x="11715750" y="9172575"/>
                </a:lnTo>
                <a:cubicBezTo>
                  <a:pt x="11279188" y="8716962"/>
                  <a:pt x="11201400" y="8659813"/>
                  <a:pt x="10696575" y="8124825"/>
                </a:cubicBezTo>
                <a:lnTo>
                  <a:pt x="0" y="8134350"/>
                </a:lnTo>
                <a:lnTo>
                  <a:pt x="0" y="0"/>
                </a:lnTo>
                <a:close/>
              </a:path>
            </a:pathLst>
          </a:custGeom>
          <a:solidFill>
            <a:srgbClr val="F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dirty="0"/>
              <a:t>The Community Grants Programme is run on an annual basis and offers a range of funding and supports to community groups throughout the county.</a:t>
            </a:r>
          </a:p>
          <a:p>
            <a:r>
              <a:rPr lang="en-US" sz="2800" dirty="0"/>
              <a:t>The programme is aimed at providing financial assistance to Community and Voluntary Groups who are responding to locally identified needs within their communities.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01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28" y="439323"/>
            <a:ext cx="1034300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Grants Administered in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Content Placeholder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D7B45B-C0FB-9FDC-9B2F-1264A95E9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75" y="1578634"/>
            <a:ext cx="9795009" cy="4630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969BC-EF31-2C64-040E-D7DC0510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33"/>
            <a:ext cx="12192000" cy="66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3FB75-2B9C-333A-0BFD-A3BD6221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A53117-4A3C-A343-C00C-57704161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BB6388-6671-CC67-72B7-45F8DB26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52CF6D-B651-5E3C-872A-C04D99E4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C4A7-A78D-ADA2-5117-37748ECB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 figures for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69D78-E3C2-F7BE-0515-8446B082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7D13-F48D-590A-80FF-1E6FE732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77" y="5486151"/>
            <a:ext cx="2303323" cy="137541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89BB3C-8712-EDC4-CFAF-43BA0B757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029" y="2221992"/>
            <a:ext cx="11703160" cy="3331375"/>
          </a:xfrm>
        </p:spPr>
      </p:pic>
    </p:spTree>
    <p:extLst>
      <p:ext uri="{BB962C8B-B14F-4D97-AF65-F5344CB8AC3E}">
        <p14:creationId xmlns:p14="http://schemas.microsoft.com/office/powerpoint/2010/main" val="394280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55B6C-E0C4-392E-1F91-7589E3F2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11D205-9AB4-7024-C6B1-8993E305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105109-E248-1B89-EF9C-22A0787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3808DC-DD2B-30D6-D95A-D2AB00BD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55C62-14BA-463D-E3AC-B29704AB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Community Development – Breakdown of Funding Category Applied For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E5FC-9F1A-455F-D15C-03CFE006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4881-6FCC-FC94-E6D9-AEF73206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77" y="5486151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D94EC6-AFAB-A5A4-3D36-1A3E24E45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5526" y="2118371"/>
            <a:ext cx="8795799" cy="4020936"/>
          </a:xfrm>
        </p:spPr>
      </p:pic>
    </p:spTree>
    <p:extLst>
      <p:ext uri="{BB962C8B-B14F-4D97-AF65-F5344CB8AC3E}">
        <p14:creationId xmlns:p14="http://schemas.microsoft.com/office/powerpoint/2010/main" val="140002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ECBE0-3BA1-5465-C84F-2048C007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0654E-6DD5-DE43-134E-95A33C3C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4559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Community Grants Administered in 2024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B13329-CE78-FBAB-4C55-3588CADA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45595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Figures on approved applications and drawdowns.</a:t>
            </a:r>
          </a:p>
          <a:p>
            <a:r>
              <a:rPr lang="en-US" sz="1800" dirty="0"/>
              <a:t>Figures on unsuccessful applications, along with reasons for refusal.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537F-ADBA-D017-9516-D7377A01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39" y="5425765"/>
            <a:ext cx="1915599" cy="1143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DA6FB-882D-35A5-5F60-9CF98B00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15" y="2429304"/>
            <a:ext cx="5685871" cy="43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817E9-4839-E3DD-D83F-661C2B59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D833C-A473-CEEE-04D8-B90682205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D91BB-DB43-4868-3BEB-5CC08A60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6E6838-656B-D15D-93A2-16A603A5F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45F4A-039B-B4DC-02C2-C206EE0B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99" y="492406"/>
            <a:ext cx="1041920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Grant applications broken down into group type, with notes on new applicants and repeat applicants.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EBA4D-4781-9FDD-27CD-14361F5A4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0645-DAD5-CCDC-92B3-737C13CE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08" y="5482588"/>
            <a:ext cx="2303323" cy="13754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B9FAFF-4EBF-12EB-8F1D-C29166F4C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2147" y="1657166"/>
            <a:ext cx="8491739" cy="354366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273B71-F080-A647-359C-47C16010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70" y="5200834"/>
            <a:ext cx="750556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03BAE-080C-8CD2-FBA1-93F350AC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00F5F8-D82F-E4A4-6CCD-761C3B95B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28FC27-00C3-0A37-2166-D90F7443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4F8A2F-990B-AC5F-21DB-0864ECC31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E8CBC-0629-0250-5694-75A6DDA8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6" y="502418"/>
            <a:ext cx="10331686" cy="104779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2024 Community Infrastructure Fund (CIF) </a:t>
            </a:r>
            <a:br>
              <a:rPr lang="en-GB" sz="2400" b="1" dirty="0"/>
            </a:br>
            <a:r>
              <a:rPr lang="en-GB" sz="2400" b="1" dirty="0"/>
              <a:t>&amp; </a:t>
            </a:r>
            <a:br>
              <a:rPr lang="en-GB" sz="2400" b="1" dirty="0"/>
            </a:br>
            <a:r>
              <a:rPr lang="en-GB" sz="2400" b="1" dirty="0"/>
              <a:t>Management Support Fund (MSF) Grant Figures</a:t>
            </a:r>
            <a:endParaRPr lang="en-IE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4B7B7-E1AC-D8CC-27B1-C019CC88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1AB92-63EF-8442-0A8E-E649E7111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77" y="5459309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4B87A-F6F8-ADF8-6516-91CDAB72A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696" y="2847975"/>
            <a:ext cx="11722608" cy="2176349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750035-E05A-A4CB-9725-89373569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17" y="2558716"/>
            <a:ext cx="11902030" cy="27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82F5-8510-EB9F-4F87-1BCBC27B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2025 Community Grants Report - February to date</a:t>
            </a:r>
            <a:endParaRPr lang="en-IE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84312-6CEA-9C4B-3268-E5E1C938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514" y="1825625"/>
            <a:ext cx="900297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B118C-350E-746B-B997-581053C3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466"/>
            <a:ext cx="12192000" cy="5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150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Community Development Grants Programme</vt:lpstr>
      <vt:lpstr>Community Development Grants Administered in 2024</vt:lpstr>
      <vt:lpstr>Community Development grant figures for 2024</vt:lpstr>
      <vt:lpstr>Community Development – Breakdown of Funding Category Applied For </vt:lpstr>
      <vt:lpstr>Community Grants Administered in 2024</vt:lpstr>
      <vt:lpstr>Grant applications broken down into group type, with notes on new applicants and repeat applicants. </vt:lpstr>
      <vt:lpstr>2024 Community Infrastructure Fund (CIF)  &amp;  Management Support Fund (MSF) Grant Figures</vt:lpstr>
      <vt:lpstr>2025 Community Grants Report - February to 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Moroney Ward</dc:creator>
  <cp:lastModifiedBy>Kelly Fitzgerald</cp:lastModifiedBy>
  <cp:revision>28</cp:revision>
  <dcterms:created xsi:type="dcterms:W3CDTF">2021-11-12T16:15:57Z</dcterms:created>
  <dcterms:modified xsi:type="dcterms:W3CDTF">2025-04-17T11:17:56Z</dcterms:modified>
</cp:coreProperties>
</file>