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8.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9" r:id="rId3"/>
    <p:sldId id="260" r:id="rId4"/>
    <p:sldId id="504" r:id="rId5"/>
    <p:sldId id="488" r:id="rId6"/>
    <p:sldId id="499" r:id="rId7"/>
    <p:sldId id="492" r:id="rId8"/>
    <p:sldId id="500" r:id="rId9"/>
    <p:sldId id="502" r:id="rId10"/>
    <p:sldId id="503" r:id="rId11"/>
    <p:sldId id="490" r:id="rId12"/>
    <p:sldId id="487" r:id="rId13"/>
    <p:sldId id="497" r:id="rId14"/>
    <p:sldId id="505" r:id="rId15"/>
    <p:sldId id="258" r:id="rId16"/>
    <p:sldId id="4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35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6638A-C945-410C-8E0F-EF662BEE430F}" v="18" dt="2025-04-10T16:03:20.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3" d="100"/>
          <a:sy n="93" d="100"/>
        </p:scale>
        <p:origin x="118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oin Burke" userId="4aafc82d-5189-4da3-bc5e-52a4f60cd126" providerId="ADAL" clId="{E516638A-C945-410C-8E0F-EF662BEE430F}"/>
    <pc:docChg chg="undo custSel modSld">
      <pc:chgData name="Eoin Burke" userId="4aafc82d-5189-4da3-bc5e-52a4f60cd126" providerId="ADAL" clId="{E516638A-C945-410C-8E0F-EF662BEE430F}" dt="2025-04-10T16:04:07.885" v="1770" actId="20577"/>
      <pc:docMkLst>
        <pc:docMk/>
      </pc:docMkLst>
      <pc:sldChg chg="modSp mod">
        <pc:chgData name="Eoin Burke" userId="4aafc82d-5189-4da3-bc5e-52a4f60cd126" providerId="ADAL" clId="{E516638A-C945-410C-8E0F-EF662BEE430F}" dt="2025-04-10T15:16:27.528" v="13" actId="1076"/>
        <pc:sldMkLst>
          <pc:docMk/>
          <pc:sldMk cId="1261046226" sldId="488"/>
        </pc:sldMkLst>
        <pc:spChg chg="mod">
          <ac:chgData name="Eoin Burke" userId="4aafc82d-5189-4da3-bc5e-52a4f60cd126" providerId="ADAL" clId="{E516638A-C945-410C-8E0F-EF662BEE430F}" dt="2025-04-10T15:16:17.483" v="11" actId="20577"/>
          <ac:spMkLst>
            <pc:docMk/>
            <pc:sldMk cId="1261046226" sldId="488"/>
            <ac:spMk id="35" creationId="{C0000209-7DD2-B5C2-D20C-EAB9ECAC1023}"/>
          </ac:spMkLst>
        </pc:spChg>
        <pc:picChg chg="mod">
          <ac:chgData name="Eoin Burke" userId="4aafc82d-5189-4da3-bc5e-52a4f60cd126" providerId="ADAL" clId="{E516638A-C945-410C-8E0F-EF662BEE430F}" dt="2025-04-10T15:16:27.528" v="13" actId="1076"/>
          <ac:picMkLst>
            <pc:docMk/>
            <pc:sldMk cId="1261046226" sldId="488"/>
            <ac:picMk id="9" creationId="{81C2DC71-1143-A0E7-3794-D5DF5AC5D0FD}"/>
          </ac:picMkLst>
        </pc:picChg>
      </pc:sldChg>
      <pc:sldChg chg="modSp mod">
        <pc:chgData name="Eoin Burke" userId="4aafc82d-5189-4da3-bc5e-52a4f60cd126" providerId="ADAL" clId="{E516638A-C945-410C-8E0F-EF662BEE430F}" dt="2025-04-10T15:52:14.076" v="1311" actId="1076"/>
        <pc:sldMkLst>
          <pc:docMk/>
          <pc:sldMk cId="3964103084" sldId="490"/>
        </pc:sldMkLst>
        <pc:spChg chg="mod">
          <ac:chgData name="Eoin Burke" userId="4aafc82d-5189-4da3-bc5e-52a4f60cd126" providerId="ADAL" clId="{E516638A-C945-410C-8E0F-EF662BEE430F}" dt="2025-04-10T15:51:59.588" v="1308" actId="1076"/>
          <ac:spMkLst>
            <pc:docMk/>
            <pc:sldMk cId="3964103084" sldId="490"/>
            <ac:spMk id="35" creationId="{3D83A308-DCF9-4473-D39C-770244233249}"/>
          </ac:spMkLst>
        </pc:spChg>
        <pc:graphicFrameChg chg="mod modGraphic">
          <ac:chgData name="Eoin Burke" userId="4aafc82d-5189-4da3-bc5e-52a4f60cd126" providerId="ADAL" clId="{E516638A-C945-410C-8E0F-EF662BEE430F}" dt="2025-04-10T15:52:14.076" v="1311" actId="1076"/>
          <ac:graphicFrameMkLst>
            <pc:docMk/>
            <pc:sldMk cId="3964103084" sldId="490"/>
            <ac:graphicFrameMk id="3" creationId="{E6629477-EE54-28E0-ED54-612D3697D4A5}"/>
          </ac:graphicFrameMkLst>
        </pc:graphicFrameChg>
      </pc:sldChg>
      <pc:sldChg chg="modSp mod">
        <pc:chgData name="Eoin Burke" userId="4aafc82d-5189-4da3-bc5e-52a4f60cd126" providerId="ADAL" clId="{E516638A-C945-410C-8E0F-EF662BEE430F}" dt="2025-04-10T15:40:55.305" v="657" actId="20577"/>
        <pc:sldMkLst>
          <pc:docMk/>
          <pc:sldMk cId="3639991716" sldId="492"/>
        </pc:sldMkLst>
        <pc:spChg chg="mod">
          <ac:chgData name="Eoin Burke" userId="4aafc82d-5189-4da3-bc5e-52a4f60cd126" providerId="ADAL" clId="{E516638A-C945-410C-8E0F-EF662BEE430F}" dt="2025-04-10T15:17:35.115" v="21" actId="20577"/>
          <ac:spMkLst>
            <pc:docMk/>
            <pc:sldMk cId="3639991716" sldId="492"/>
            <ac:spMk id="4" creationId="{54EA46A0-7649-B43E-C252-A57359DE7CB4}"/>
          </ac:spMkLst>
        </pc:spChg>
        <pc:spChg chg="mod">
          <ac:chgData name="Eoin Burke" userId="4aafc82d-5189-4da3-bc5e-52a4f60cd126" providerId="ADAL" clId="{E516638A-C945-410C-8E0F-EF662BEE430F}" dt="2025-04-10T15:36:55.092" v="624" actId="1076"/>
          <ac:spMkLst>
            <pc:docMk/>
            <pc:sldMk cId="3639991716" sldId="492"/>
            <ac:spMk id="35" creationId="{06C67DC2-F9CB-C998-A458-B7BEDF0C0581}"/>
          </ac:spMkLst>
        </pc:spChg>
        <pc:graphicFrameChg chg="mod modGraphic">
          <ac:chgData name="Eoin Burke" userId="4aafc82d-5189-4da3-bc5e-52a4f60cd126" providerId="ADAL" clId="{E516638A-C945-410C-8E0F-EF662BEE430F}" dt="2025-04-10T15:40:55.305" v="657" actId="20577"/>
          <ac:graphicFrameMkLst>
            <pc:docMk/>
            <pc:sldMk cId="3639991716" sldId="492"/>
            <ac:graphicFrameMk id="3" creationId="{774880F0-1E7D-86F3-039D-5E3C0BB53E7D}"/>
          </ac:graphicFrameMkLst>
        </pc:graphicFrameChg>
      </pc:sldChg>
      <pc:sldChg chg="modSp mod">
        <pc:chgData name="Eoin Burke" userId="4aafc82d-5189-4da3-bc5e-52a4f60cd126" providerId="ADAL" clId="{E516638A-C945-410C-8E0F-EF662BEE430F}" dt="2025-04-10T15:56:01.258" v="1552" actId="113"/>
        <pc:sldMkLst>
          <pc:docMk/>
          <pc:sldMk cId="1846011040" sldId="496"/>
        </pc:sldMkLst>
        <pc:spChg chg="mod">
          <ac:chgData name="Eoin Burke" userId="4aafc82d-5189-4da3-bc5e-52a4f60cd126" providerId="ADAL" clId="{E516638A-C945-410C-8E0F-EF662BEE430F}" dt="2025-04-10T15:56:01.258" v="1552" actId="113"/>
          <ac:spMkLst>
            <pc:docMk/>
            <pc:sldMk cId="1846011040" sldId="496"/>
            <ac:spMk id="2" creationId="{EE35301D-AD0D-98CB-9DF4-E20CA6BB4CCC}"/>
          </ac:spMkLst>
        </pc:spChg>
      </pc:sldChg>
      <pc:sldChg chg="modSp mod">
        <pc:chgData name="Eoin Burke" userId="4aafc82d-5189-4da3-bc5e-52a4f60cd126" providerId="ADAL" clId="{E516638A-C945-410C-8E0F-EF662BEE430F}" dt="2025-04-10T15:16:52.384" v="18" actId="20577"/>
        <pc:sldMkLst>
          <pc:docMk/>
          <pc:sldMk cId="4099933815" sldId="499"/>
        </pc:sldMkLst>
        <pc:spChg chg="mod">
          <ac:chgData name="Eoin Burke" userId="4aafc82d-5189-4da3-bc5e-52a4f60cd126" providerId="ADAL" clId="{E516638A-C945-410C-8E0F-EF662BEE430F}" dt="2025-04-10T15:16:52.384" v="18" actId="20577"/>
          <ac:spMkLst>
            <pc:docMk/>
            <pc:sldMk cId="4099933815" sldId="499"/>
            <ac:spMk id="5" creationId="{F6CC9EFF-DDF7-2B66-7EED-653A38185C66}"/>
          </ac:spMkLst>
        </pc:spChg>
      </pc:sldChg>
      <pc:sldChg chg="modSp mod">
        <pc:chgData name="Eoin Burke" userId="4aafc82d-5189-4da3-bc5e-52a4f60cd126" providerId="ADAL" clId="{E516638A-C945-410C-8E0F-EF662BEE430F}" dt="2025-04-10T15:25:51.542" v="276" actId="20577"/>
        <pc:sldMkLst>
          <pc:docMk/>
          <pc:sldMk cId="2555367373" sldId="500"/>
        </pc:sldMkLst>
        <pc:spChg chg="mod">
          <ac:chgData name="Eoin Burke" userId="4aafc82d-5189-4da3-bc5e-52a4f60cd126" providerId="ADAL" clId="{E516638A-C945-410C-8E0F-EF662BEE430F}" dt="2025-04-10T15:25:51.542" v="276" actId="20577"/>
          <ac:spMkLst>
            <pc:docMk/>
            <pc:sldMk cId="2555367373" sldId="500"/>
            <ac:spMk id="5" creationId="{601BDF11-5944-7FA7-5E7F-FD0CC615145D}"/>
          </ac:spMkLst>
        </pc:spChg>
      </pc:sldChg>
      <pc:sldChg chg="modSp mod">
        <pc:chgData name="Eoin Burke" userId="4aafc82d-5189-4da3-bc5e-52a4f60cd126" providerId="ADAL" clId="{E516638A-C945-410C-8E0F-EF662BEE430F}" dt="2025-04-10T16:04:07.885" v="1770" actId="20577"/>
        <pc:sldMkLst>
          <pc:docMk/>
          <pc:sldMk cId="2816547628" sldId="502"/>
        </pc:sldMkLst>
        <pc:graphicFrameChg chg="mod modGraphic">
          <ac:chgData name="Eoin Burke" userId="4aafc82d-5189-4da3-bc5e-52a4f60cd126" providerId="ADAL" clId="{E516638A-C945-410C-8E0F-EF662BEE430F}" dt="2025-04-10T16:04:07.885" v="1770" actId="20577"/>
          <ac:graphicFrameMkLst>
            <pc:docMk/>
            <pc:sldMk cId="2816547628" sldId="502"/>
            <ac:graphicFrameMk id="6" creationId="{46CC24AD-B836-5A53-5EA0-79D27E70E2DF}"/>
          </ac:graphicFrameMkLst>
        </pc:graphicFrameChg>
      </pc:sldChg>
      <pc:sldChg chg="modSp mod">
        <pc:chgData name="Eoin Burke" userId="4aafc82d-5189-4da3-bc5e-52a4f60cd126" providerId="ADAL" clId="{E516638A-C945-410C-8E0F-EF662BEE430F}" dt="2025-04-10T15:16:35.181" v="14" actId="1076"/>
        <pc:sldMkLst>
          <pc:docMk/>
          <pc:sldMk cId="110431357" sldId="504"/>
        </pc:sldMkLst>
        <pc:spChg chg="mod">
          <ac:chgData name="Eoin Burke" userId="4aafc82d-5189-4da3-bc5e-52a4f60cd126" providerId="ADAL" clId="{E516638A-C945-410C-8E0F-EF662BEE430F}" dt="2025-04-10T15:16:35.181" v="14" actId="1076"/>
          <ac:spMkLst>
            <pc:docMk/>
            <pc:sldMk cId="110431357" sldId="504"/>
            <ac:spMk id="6" creationId="{C625C489-5047-5E5D-FEA8-F7BE1435077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DA95-65F6-455B-A640-20D2BD2E5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396A4B8-2501-038A-E690-7EA24F8C54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9E9B62A0-58D9-42B6-D9D1-4A3E5D4C5669}"/>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5" name="Footer Placeholder 4">
            <a:extLst>
              <a:ext uri="{FF2B5EF4-FFF2-40B4-BE49-F238E27FC236}">
                <a16:creationId xmlns:a16="http://schemas.microsoft.com/office/drawing/2014/main" id="{EE7FCD11-CED0-C758-F4F6-5DD07F2BA91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2E1E6F2-216C-A2C0-215F-14EA3FFB123D}"/>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314068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17EA8-97AC-C768-B374-16D262B28133}"/>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C6432773-141E-A31B-40A6-40AF5D711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53E4A66-F46C-957F-2CBF-A8655058683D}"/>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5" name="Footer Placeholder 4">
            <a:extLst>
              <a:ext uri="{FF2B5EF4-FFF2-40B4-BE49-F238E27FC236}">
                <a16:creationId xmlns:a16="http://schemas.microsoft.com/office/drawing/2014/main" id="{22B43201-F80B-642B-9891-7D803D643BC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286A4F0-9C95-7C9A-76E1-0FCF3391F7F5}"/>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2168369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601F6B-644E-083D-22BB-93C9E67E47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37054EC0-43A3-DEEE-5970-3E1B630564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C48AA1E-AC4B-A3A9-8428-640844D0649B}"/>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5" name="Footer Placeholder 4">
            <a:extLst>
              <a:ext uri="{FF2B5EF4-FFF2-40B4-BE49-F238E27FC236}">
                <a16:creationId xmlns:a16="http://schemas.microsoft.com/office/drawing/2014/main" id="{12E0C6C6-188F-3752-393E-F0EE9FB4441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E534986-C2E7-923C-12F8-5369AFA01B38}"/>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2659827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3AB5-A451-6BD2-1DFD-7DB9910262F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71CDC64-20ED-DD6E-76E2-3F4AEFBBFC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5FB57DB-7D2C-FEE8-8189-F3D9775E046F}"/>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5" name="Footer Placeholder 4">
            <a:extLst>
              <a:ext uri="{FF2B5EF4-FFF2-40B4-BE49-F238E27FC236}">
                <a16:creationId xmlns:a16="http://schemas.microsoft.com/office/drawing/2014/main" id="{53144C32-ACCE-CC04-05A1-6C163BF4A47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9E6F200-27C7-2275-6AB4-A72890668BCA}"/>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300876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4CFC-D520-C38F-6D2C-9E1084E62B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CCA54A7-20B9-5B1A-EBBD-7C9D704212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377F3F-8CCA-D674-09C1-BAF30A13BE17}"/>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5" name="Footer Placeholder 4">
            <a:extLst>
              <a:ext uri="{FF2B5EF4-FFF2-40B4-BE49-F238E27FC236}">
                <a16:creationId xmlns:a16="http://schemas.microsoft.com/office/drawing/2014/main" id="{1320AF7A-8142-4333-BE07-986E19C76AA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FBFBA6A-E30C-3687-D0E6-B5ADC0CA44FC}"/>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2514598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BEF0A-6694-5530-C2D3-87662F14DE9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7D63146F-7643-E0D8-447E-72926947F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8D2AFAA-BE78-AB51-5FA3-BDB0C31F24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1801807F-3CED-FAEE-AB01-501354DB408F}"/>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6" name="Footer Placeholder 5">
            <a:extLst>
              <a:ext uri="{FF2B5EF4-FFF2-40B4-BE49-F238E27FC236}">
                <a16:creationId xmlns:a16="http://schemas.microsoft.com/office/drawing/2014/main" id="{6F49DD4E-4A47-53EF-0CB6-F7E5826F378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5649BA8-673B-A405-39B9-C85C48B0C9E4}"/>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341506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8238-2E8B-9C11-5DBA-5E259744257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778FB52-1B88-BA2D-4B88-C14764585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2AD90B-8EBE-8CAF-BB49-C302217F3F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7E1E200-A36C-B8F2-8FE6-98281952FD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CC7EF9-7442-D6A7-A59D-1417F65A8D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937DE53-9A60-66AB-2D49-A9224E646A79}"/>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8" name="Footer Placeholder 7">
            <a:extLst>
              <a:ext uri="{FF2B5EF4-FFF2-40B4-BE49-F238E27FC236}">
                <a16:creationId xmlns:a16="http://schemas.microsoft.com/office/drawing/2014/main" id="{EB15C4AF-D856-A839-7128-88F1F7DEDA7D}"/>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108A5E0-82FB-03F6-30D2-BEB85D4B8067}"/>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194991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F42C-32D8-67C7-8409-4B40CB2D1770}"/>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64E9BE0F-33CA-C740-5F8C-7BA02C17BD37}"/>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4" name="Footer Placeholder 3">
            <a:extLst>
              <a:ext uri="{FF2B5EF4-FFF2-40B4-BE49-F238E27FC236}">
                <a16:creationId xmlns:a16="http://schemas.microsoft.com/office/drawing/2014/main" id="{58B9A0FD-481D-E65F-E66F-BFE11AB3351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54CCE25-71D2-5116-EB3C-078B45BE36E8}"/>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1734962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1FBC94-3738-691D-F021-522FB08D7962}"/>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3" name="Footer Placeholder 2">
            <a:extLst>
              <a:ext uri="{FF2B5EF4-FFF2-40B4-BE49-F238E27FC236}">
                <a16:creationId xmlns:a16="http://schemas.microsoft.com/office/drawing/2014/main" id="{10ED175B-E75B-B44C-0D15-B3A46455C11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A862754-37A0-049F-C076-1A715B2B1575}"/>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419924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72CDA-F343-2D24-9D9A-A242E91AAB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6DCED654-5625-E0E1-352F-C1DCE91B79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269B8D17-6634-091F-B6CF-2ECCF710D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D78C47-D015-9C62-A33A-0791C6D086D0}"/>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6" name="Footer Placeholder 5">
            <a:extLst>
              <a:ext uri="{FF2B5EF4-FFF2-40B4-BE49-F238E27FC236}">
                <a16:creationId xmlns:a16="http://schemas.microsoft.com/office/drawing/2014/main" id="{2D5A2ABE-496C-0926-EA46-63803AC5FD4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BA6556-B6DE-F97E-1815-25B357DCA49A}"/>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300509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4C3F-012A-5B9A-6803-B25A61C44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BF68FDB2-4D2E-C1FF-2150-E97CC32AD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AE44C1B9-B30A-99A1-A29C-9D84DA920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B636BF-3638-13CA-EEA6-A092763B0B93}"/>
              </a:ext>
            </a:extLst>
          </p:cNvPr>
          <p:cNvSpPr>
            <a:spLocks noGrp="1"/>
          </p:cNvSpPr>
          <p:nvPr>
            <p:ph type="dt" sz="half" idx="10"/>
          </p:nvPr>
        </p:nvSpPr>
        <p:spPr/>
        <p:txBody>
          <a:bodyPr/>
          <a:lstStyle/>
          <a:p>
            <a:fld id="{AFC42245-3156-4E72-A0FF-BBEC47638A1F}" type="datetimeFigureOut">
              <a:rPr lang="en-IE" smtClean="0"/>
              <a:t>10/04/2025</a:t>
            </a:fld>
            <a:endParaRPr lang="en-IE"/>
          </a:p>
        </p:txBody>
      </p:sp>
      <p:sp>
        <p:nvSpPr>
          <p:cNvPr id="6" name="Footer Placeholder 5">
            <a:extLst>
              <a:ext uri="{FF2B5EF4-FFF2-40B4-BE49-F238E27FC236}">
                <a16:creationId xmlns:a16="http://schemas.microsoft.com/office/drawing/2014/main" id="{844FCF9F-7E12-4A76-1ABE-357BC08A7C8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41F2E9D-202B-6190-8271-88A2E7858E30}"/>
              </a:ext>
            </a:extLst>
          </p:cNvPr>
          <p:cNvSpPr>
            <a:spLocks noGrp="1"/>
          </p:cNvSpPr>
          <p:nvPr>
            <p:ph type="sldNum" sz="quarter" idx="12"/>
          </p:nvPr>
        </p:nvSpPr>
        <p:spPr/>
        <p:txBody>
          <a:bodyPr/>
          <a:lstStyle/>
          <a:p>
            <a:fld id="{078679D6-41DC-473B-B98F-0182990849AC}" type="slidenum">
              <a:rPr lang="en-IE" smtClean="0"/>
              <a:t>‹#›</a:t>
            </a:fld>
            <a:endParaRPr lang="en-IE"/>
          </a:p>
        </p:txBody>
      </p:sp>
    </p:spTree>
    <p:extLst>
      <p:ext uri="{BB962C8B-B14F-4D97-AF65-F5344CB8AC3E}">
        <p14:creationId xmlns:p14="http://schemas.microsoft.com/office/powerpoint/2010/main" val="248602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EAEFA-185A-2BFA-8813-6B65DCC73D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5464C5E0-A10F-54DD-6D79-21DF8A1F78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FF75B41-17C8-F57E-1863-CB4AF8A6C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C42245-3156-4E72-A0FF-BBEC47638A1F}" type="datetimeFigureOut">
              <a:rPr lang="en-IE" smtClean="0"/>
              <a:t>10/04/2025</a:t>
            </a:fld>
            <a:endParaRPr lang="en-IE"/>
          </a:p>
        </p:txBody>
      </p:sp>
      <p:sp>
        <p:nvSpPr>
          <p:cNvPr id="5" name="Footer Placeholder 4">
            <a:extLst>
              <a:ext uri="{FF2B5EF4-FFF2-40B4-BE49-F238E27FC236}">
                <a16:creationId xmlns:a16="http://schemas.microsoft.com/office/drawing/2014/main" id="{EF64B175-353B-302A-D7EF-5C6D8B345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01875133-9BE7-E083-3F67-C99EFBF268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8679D6-41DC-473B-B98F-0182990849AC}" type="slidenum">
              <a:rPr lang="en-IE" smtClean="0"/>
              <a:t>‹#›</a:t>
            </a:fld>
            <a:endParaRPr lang="en-IE"/>
          </a:p>
        </p:txBody>
      </p:sp>
    </p:spTree>
    <p:extLst>
      <p:ext uri="{BB962C8B-B14F-4D97-AF65-F5344CB8AC3E}">
        <p14:creationId xmlns:p14="http://schemas.microsoft.com/office/powerpoint/2010/main" val="3584245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txBox="1">
            <a:spLocks noGrp="1"/>
          </p:cNvSpPr>
          <p:nvPr>
            <p:ph type="title"/>
          </p:nvPr>
        </p:nvSpPr>
        <p:spPr>
          <a:xfrm>
            <a:off x="1624541" y="1600506"/>
            <a:ext cx="8942917" cy="2115964"/>
          </a:xfrm>
          <a:prstGeom prst="rect">
            <a:avLst/>
          </a:prstGeom>
        </p:spPr>
        <p:txBody>
          <a:bodyPr vert="horz" lIns="0" tIns="0" rIns="0" bIns="0" rtlCol="0" anchor="t">
            <a:spAutoFit/>
          </a:bodyPr>
          <a:lstStyle/>
          <a:p>
            <a:pPr algn="ctr">
              <a:lnSpc>
                <a:spcPts val="5500"/>
              </a:lnSpc>
            </a:pPr>
            <a:r>
              <a:rPr lang="en-GB" sz="4800" dirty="0">
                <a:solidFill>
                  <a:srgbClr val="51626F"/>
                </a:solidFill>
                <a:latin typeface="Gotham Bold"/>
                <a:ea typeface="+mn-ea"/>
                <a:cs typeface="+mn-cs"/>
              </a:rPr>
              <a:t>P</a:t>
            </a:r>
            <a:r>
              <a:rPr lang="en-IE" sz="4800" dirty="0" err="1">
                <a:solidFill>
                  <a:srgbClr val="51626F"/>
                </a:solidFill>
                <a:latin typeface="Gotham Bold"/>
                <a:ea typeface="+mn-ea"/>
                <a:cs typeface="+mn-cs"/>
              </a:rPr>
              <a:t>roposed</a:t>
            </a:r>
            <a:r>
              <a:rPr lang="en-IE" sz="4800" dirty="0">
                <a:solidFill>
                  <a:srgbClr val="51626F"/>
                </a:solidFill>
                <a:latin typeface="Gotham Bold"/>
                <a:ea typeface="+mn-ea"/>
                <a:cs typeface="+mn-cs"/>
              </a:rPr>
              <a:t> Extension of Duration to the Tallaght Town Centre Local Area Plan 2020 -2026 (LAP)</a:t>
            </a:r>
            <a:endParaRPr sz="5334" dirty="0">
              <a:solidFill>
                <a:srgbClr val="51626F"/>
              </a:solidFill>
              <a:latin typeface="Gotham Bold"/>
              <a:ea typeface="+mn-ea"/>
              <a:cs typeface="+mn-cs"/>
            </a:endParaRPr>
          </a:p>
        </p:txBody>
      </p:sp>
      <p:sp>
        <p:nvSpPr>
          <p:cNvPr id="4" name="object 4"/>
          <p:cNvSpPr txBox="1"/>
          <p:nvPr/>
        </p:nvSpPr>
        <p:spPr>
          <a:xfrm>
            <a:off x="2460828" y="3716470"/>
            <a:ext cx="7354993" cy="1121675"/>
          </a:xfrm>
          <a:prstGeom prst="rect">
            <a:avLst/>
          </a:prstGeom>
        </p:spPr>
        <p:txBody>
          <a:bodyPr vert="horz" wrap="square" lIns="0" tIns="188807" rIns="0" bIns="0" rtlCol="0">
            <a:spAutoFit/>
          </a:bodyPr>
          <a:lstStyle/>
          <a:p>
            <a:pPr marR="83401" algn="ctr">
              <a:spcBef>
                <a:spcPts val="1487"/>
              </a:spcBef>
            </a:pPr>
            <a:r>
              <a:rPr lang="en-IE" sz="2400" b="1" dirty="0">
                <a:solidFill>
                  <a:srgbClr val="51616E"/>
                </a:solidFill>
                <a:latin typeface="Arial"/>
                <a:cs typeface="Arial"/>
              </a:rPr>
              <a:t>April Council Meeting</a:t>
            </a:r>
          </a:p>
          <a:p>
            <a:pPr marR="83401" algn="ctr">
              <a:spcBef>
                <a:spcPts val="1487"/>
              </a:spcBef>
            </a:pPr>
            <a:r>
              <a:rPr lang="en-IE" sz="2400" b="1" dirty="0">
                <a:solidFill>
                  <a:srgbClr val="51616E"/>
                </a:solidFill>
                <a:latin typeface="Arial"/>
                <a:cs typeface="Arial"/>
              </a:rPr>
              <a:t>14</a:t>
            </a:r>
            <a:r>
              <a:rPr lang="en-IE" sz="2400" b="1" baseline="30000" dirty="0">
                <a:solidFill>
                  <a:srgbClr val="51616E"/>
                </a:solidFill>
                <a:latin typeface="Arial"/>
                <a:cs typeface="Arial"/>
              </a:rPr>
              <a:t>th</a:t>
            </a:r>
            <a:r>
              <a:rPr lang="en-IE" sz="2400" b="1" dirty="0">
                <a:solidFill>
                  <a:srgbClr val="51616E"/>
                </a:solidFill>
                <a:latin typeface="Arial"/>
                <a:cs typeface="Arial"/>
              </a:rPr>
              <a:t> April 2025</a:t>
            </a:r>
            <a:endParaRPr sz="2400" dirty="0">
              <a:latin typeface="Arial"/>
              <a:cs typeface="Arial"/>
            </a:endParaRPr>
          </a:p>
        </p:txBody>
      </p:sp>
      <p:sp>
        <p:nvSpPr>
          <p:cNvPr id="5" name="object 5"/>
          <p:cNvSpPr/>
          <p:nvPr/>
        </p:nvSpPr>
        <p:spPr>
          <a:xfrm>
            <a:off x="1873251" y="5708650"/>
            <a:ext cx="8445923" cy="6350"/>
          </a:xfrm>
          <a:custGeom>
            <a:avLst/>
            <a:gdLst/>
            <a:ahLst/>
            <a:cxnLst/>
            <a:rect l="l" t="t" r="r" b="b"/>
            <a:pathLst>
              <a:path w="12668885" h="9525">
                <a:moveTo>
                  <a:pt x="12668262" y="0"/>
                </a:moveTo>
                <a:lnTo>
                  <a:pt x="0" y="0"/>
                </a:lnTo>
                <a:lnTo>
                  <a:pt x="0" y="9525"/>
                </a:lnTo>
                <a:lnTo>
                  <a:pt x="12668262" y="9525"/>
                </a:lnTo>
                <a:lnTo>
                  <a:pt x="12668262" y="0"/>
                </a:lnTo>
                <a:close/>
              </a:path>
            </a:pathLst>
          </a:custGeom>
          <a:solidFill>
            <a:srgbClr val="000000"/>
          </a:solidFill>
        </p:spPr>
        <p:txBody>
          <a:bodyPr wrap="square" lIns="0" tIns="0" rIns="0" bIns="0" rtlCol="0"/>
          <a:lstStyle/>
          <a:p>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FC952-CE29-03DA-2655-D1C46D1A3C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348A55C-74F5-9A49-14E1-2B5E41E4B7B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dirty="0"/>
          </a:p>
        </p:txBody>
      </p:sp>
      <p:sp>
        <p:nvSpPr>
          <p:cNvPr id="35" name="TextBox 5">
            <a:extLst>
              <a:ext uri="{FF2B5EF4-FFF2-40B4-BE49-F238E27FC236}">
                <a16:creationId xmlns:a16="http://schemas.microsoft.com/office/drawing/2014/main" id="{99E31FE2-04C8-53F3-247A-CC2ECF9F01DA}"/>
              </a:ext>
            </a:extLst>
          </p:cNvPr>
          <p:cNvSpPr txBox="1"/>
          <p:nvPr/>
        </p:nvSpPr>
        <p:spPr>
          <a:xfrm>
            <a:off x="469096" y="251289"/>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(ii) Securing the Objectives of the LAP</a:t>
            </a:r>
          </a:p>
        </p:txBody>
      </p:sp>
      <p:sp>
        <p:nvSpPr>
          <p:cNvPr id="5" name="TextBox 4">
            <a:extLst>
              <a:ext uri="{FF2B5EF4-FFF2-40B4-BE49-F238E27FC236}">
                <a16:creationId xmlns:a16="http://schemas.microsoft.com/office/drawing/2014/main" id="{D44DC606-8FF8-B8CD-F83F-84DA4B412DD0}"/>
              </a:ext>
            </a:extLst>
          </p:cNvPr>
          <p:cNvSpPr txBox="1"/>
          <p:nvPr/>
        </p:nvSpPr>
        <p:spPr>
          <a:xfrm>
            <a:off x="5578867" y="1104647"/>
            <a:ext cx="6102849" cy="5632311"/>
          </a:xfrm>
          <a:prstGeom prst="rect">
            <a:avLst/>
          </a:prstGeom>
          <a:noFill/>
        </p:spPr>
        <p:txBody>
          <a:bodyPr wrap="square" rtlCol="0">
            <a:spAutoFit/>
          </a:bodyPr>
          <a:lstStyle/>
          <a:p>
            <a:pPr marL="285750" indent="-285750">
              <a:buFont typeface="Arial" panose="020B0604020202020204" pitchFamily="34" charset="0"/>
              <a:buChar char="•"/>
            </a:pPr>
            <a:r>
              <a:rPr lang="en-GB" sz="2400" dirty="0"/>
              <a:t>The Tallaght Town Centre LAP objectives relate to the whole area of the Town Centre.</a:t>
            </a:r>
          </a:p>
          <a:p>
            <a:pPr marL="285750" indent="-285750">
              <a:buFont typeface="Arial" panose="020B0604020202020204" pitchFamily="34" charset="0"/>
              <a:buChar char="•"/>
            </a:pPr>
            <a:r>
              <a:rPr lang="en-GB" sz="2400" dirty="0"/>
              <a:t>Much of area has yet to be regenerated and therefore many objectives not achieved. </a:t>
            </a:r>
          </a:p>
          <a:p>
            <a:pPr marL="285750" indent="-285750">
              <a:buFont typeface="Arial" panose="020B0604020202020204" pitchFamily="34" charset="0"/>
              <a:buChar char="•"/>
            </a:pPr>
            <a:r>
              <a:rPr lang="en-GB" sz="2400" dirty="0"/>
              <a:t>The LAP converts Objectives into a ‘Vision’ with key projects underpinning the Plan Led approach. These can be found on the next slide. </a:t>
            </a:r>
          </a:p>
          <a:p>
            <a:pPr marL="285750" indent="-285750">
              <a:buFont typeface="Arial" panose="020B0604020202020204" pitchFamily="34" charset="0"/>
              <a:buChar char="•"/>
            </a:pPr>
            <a:r>
              <a:rPr lang="en-GB" sz="2400" dirty="0"/>
              <a:t>Some positive interventions have been achieved to date, such as the Public Realm, Innovation Centre, Housing etc.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7" name="Picture 6">
            <a:extLst>
              <a:ext uri="{FF2B5EF4-FFF2-40B4-BE49-F238E27FC236}">
                <a16:creationId xmlns:a16="http://schemas.microsoft.com/office/drawing/2014/main" id="{33FC94F3-F1F9-9BC4-2BDF-9E8ABEDC5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8" r="2277" b="3937"/>
          <a:stretch/>
        </p:blipFill>
        <p:spPr bwMode="auto">
          <a:xfrm>
            <a:off x="203978" y="1625312"/>
            <a:ext cx="5374890" cy="327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184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C820-CAA0-8D26-A7F9-30B0F901DD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E4EE0F-FACC-0F15-0A5D-231751A368D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sp>
        <p:nvSpPr>
          <p:cNvPr id="35" name="TextBox 5">
            <a:extLst>
              <a:ext uri="{FF2B5EF4-FFF2-40B4-BE49-F238E27FC236}">
                <a16:creationId xmlns:a16="http://schemas.microsoft.com/office/drawing/2014/main" id="{3D83A308-DCF9-4473-D39C-770244233249}"/>
              </a:ext>
            </a:extLst>
          </p:cNvPr>
          <p:cNvSpPr txBox="1"/>
          <p:nvPr/>
        </p:nvSpPr>
        <p:spPr>
          <a:xfrm>
            <a:off x="397177" y="0"/>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Achieving the ‘Vision’ of the LAP</a:t>
            </a:r>
          </a:p>
        </p:txBody>
      </p:sp>
      <p:graphicFrame>
        <p:nvGraphicFramePr>
          <p:cNvPr id="3" name="Table 2">
            <a:extLst>
              <a:ext uri="{FF2B5EF4-FFF2-40B4-BE49-F238E27FC236}">
                <a16:creationId xmlns:a16="http://schemas.microsoft.com/office/drawing/2014/main" id="{E6629477-EE54-28E0-ED54-612D3697D4A5}"/>
              </a:ext>
            </a:extLst>
          </p:cNvPr>
          <p:cNvGraphicFramePr>
            <a:graphicFrameLocks noGrp="1"/>
          </p:cNvGraphicFramePr>
          <p:nvPr>
            <p:extLst>
              <p:ext uri="{D42A27DB-BD31-4B8C-83A1-F6EECF244321}">
                <p14:modId xmlns:p14="http://schemas.microsoft.com/office/powerpoint/2010/main" val="3902312345"/>
              </p:ext>
            </p:extLst>
          </p:nvPr>
        </p:nvGraphicFramePr>
        <p:xfrm>
          <a:off x="397177" y="927525"/>
          <a:ext cx="10894142" cy="5250581"/>
        </p:xfrm>
        <a:graphic>
          <a:graphicData uri="http://schemas.openxmlformats.org/drawingml/2006/table">
            <a:tbl>
              <a:tblPr firstRow="1" firstCol="1" bandRow="1">
                <a:tableStyleId>{5C22544A-7EE6-4342-B048-85BDC9FD1C3A}</a:tableStyleId>
              </a:tblPr>
              <a:tblGrid>
                <a:gridCol w="4609313">
                  <a:extLst>
                    <a:ext uri="{9D8B030D-6E8A-4147-A177-3AD203B41FA5}">
                      <a16:colId xmlns:a16="http://schemas.microsoft.com/office/drawing/2014/main" val="1150628599"/>
                    </a:ext>
                  </a:extLst>
                </a:gridCol>
                <a:gridCol w="4550463">
                  <a:extLst>
                    <a:ext uri="{9D8B030D-6E8A-4147-A177-3AD203B41FA5}">
                      <a16:colId xmlns:a16="http://schemas.microsoft.com/office/drawing/2014/main" val="3155707065"/>
                    </a:ext>
                  </a:extLst>
                </a:gridCol>
                <a:gridCol w="1734366">
                  <a:extLst>
                    <a:ext uri="{9D8B030D-6E8A-4147-A177-3AD203B41FA5}">
                      <a16:colId xmlns:a16="http://schemas.microsoft.com/office/drawing/2014/main" val="2269512891"/>
                    </a:ext>
                  </a:extLst>
                </a:gridCol>
              </a:tblGrid>
              <a:tr h="151414">
                <a:tc>
                  <a:txBody>
                    <a:bodyPr/>
                    <a:lstStyle/>
                    <a:p>
                      <a:pPr>
                        <a:lnSpc>
                          <a:spcPct val="107000"/>
                        </a:lnSpc>
                        <a:spcAft>
                          <a:spcPts val="800"/>
                        </a:spcAft>
                        <a:buNone/>
                      </a:pPr>
                      <a:r>
                        <a:rPr lang="en-IE" sz="1000" kern="100" dirty="0">
                          <a:effectLst/>
                        </a:rPr>
                        <a:t>LAP Key Vision</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a:effectLst/>
                        </a:rPr>
                        <a:t>Current Status</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a:effectLst/>
                        </a:rPr>
                        <a:t>RAG Rating</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extLst>
                  <a:ext uri="{0D108BD9-81ED-4DB2-BD59-A6C34878D82A}">
                    <a16:rowId xmlns:a16="http://schemas.microsoft.com/office/drawing/2014/main" val="1471902266"/>
                  </a:ext>
                </a:extLst>
              </a:tr>
              <a:tr h="494209">
                <a:tc>
                  <a:txBody>
                    <a:bodyPr/>
                    <a:lstStyle/>
                    <a:p>
                      <a:pPr>
                        <a:lnSpc>
                          <a:spcPct val="107000"/>
                        </a:lnSpc>
                        <a:spcAft>
                          <a:spcPts val="800"/>
                        </a:spcAft>
                        <a:buNone/>
                      </a:pPr>
                      <a:r>
                        <a:rPr lang="en-IE" sz="1000" kern="100">
                          <a:effectLst/>
                        </a:rPr>
                        <a:t>Delivery of between 3,000 and 5,000 new homes</a:t>
                      </a:r>
                    </a:p>
                    <a:p>
                      <a:pPr>
                        <a:lnSpc>
                          <a:spcPct val="107000"/>
                        </a:lnSpc>
                        <a:spcAft>
                          <a:spcPts val="800"/>
                        </a:spcAft>
                        <a:buNone/>
                      </a:pPr>
                      <a:r>
                        <a:rPr lang="en-IE" sz="1000" kern="100">
                          <a:effectLst/>
                        </a:rPr>
                        <a:t> </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Ongoing Delivery – c1,599 homes permitted, c543 completed and c715 under construction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2"/>
                    </a:solidFill>
                  </a:tcPr>
                </a:tc>
                <a:extLst>
                  <a:ext uri="{0D108BD9-81ED-4DB2-BD59-A6C34878D82A}">
                    <a16:rowId xmlns:a16="http://schemas.microsoft.com/office/drawing/2014/main" val="3555351525"/>
                  </a:ext>
                </a:extLst>
              </a:tr>
              <a:tr h="494209">
                <a:tc>
                  <a:txBody>
                    <a:bodyPr/>
                    <a:lstStyle/>
                    <a:p>
                      <a:pPr>
                        <a:lnSpc>
                          <a:spcPct val="107000"/>
                        </a:lnSpc>
                        <a:spcAft>
                          <a:spcPts val="800"/>
                        </a:spcAft>
                        <a:buNone/>
                      </a:pPr>
                      <a:r>
                        <a:rPr lang="en-IE" sz="1000" kern="100" dirty="0">
                          <a:effectLst/>
                        </a:rPr>
                        <a:t>Delivery of a mix of new employment spaces</a:t>
                      </a:r>
                    </a:p>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Ongoing Delivery – forms part of individual planning applications</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2"/>
                    </a:solidFill>
                  </a:tcPr>
                </a:tc>
                <a:extLst>
                  <a:ext uri="{0D108BD9-81ED-4DB2-BD59-A6C34878D82A}">
                    <a16:rowId xmlns:a16="http://schemas.microsoft.com/office/drawing/2014/main" val="1059628372"/>
                  </a:ext>
                </a:extLst>
              </a:tr>
              <a:tr h="259288">
                <a:tc>
                  <a:txBody>
                    <a:bodyPr/>
                    <a:lstStyle/>
                    <a:p>
                      <a:pPr>
                        <a:lnSpc>
                          <a:spcPct val="107000"/>
                        </a:lnSpc>
                        <a:spcAft>
                          <a:spcPts val="800"/>
                        </a:spcAft>
                        <a:buNone/>
                      </a:pPr>
                      <a:r>
                        <a:rPr lang="en-IE" sz="1000" kern="100">
                          <a:effectLst/>
                        </a:rPr>
                        <a:t>Development of Tallaght Stadium’s Fourth Stand</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Completed project</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3"/>
                    </a:solidFill>
                  </a:tcPr>
                </a:tc>
                <a:extLst>
                  <a:ext uri="{0D108BD9-81ED-4DB2-BD59-A6C34878D82A}">
                    <a16:rowId xmlns:a16="http://schemas.microsoft.com/office/drawing/2014/main" val="2777963997"/>
                  </a:ext>
                </a:extLst>
              </a:tr>
              <a:tr h="391343">
                <a:tc>
                  <a:txBody>
                    <a:bodyPr/>
                    <a:lstStyle/>
                    <a:p>
                      <a:pPr>
                        <a:lnSpc>
                          <a:spcPct val="107000"/>
                        </a:lnSpc>
                        <a:spcAft>
                          <a:spcPts val="800"/>
                        </a:spcAft>
                        <a:buNone/>
                      </a:pPr>
                      <a:r>
                        <a:rPr lang="en-IE" sz="1000" kern="100">
                          <a:effectLst/>
                        </a:rPr>
                        <a:t>Redevelopment, enhancement of the Square Shopping Centre</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Not delivered to date. Permission granted in 2020 for mixed use commercial extension to the south of the Square Shopping Centre.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2"/>
                    </a:solidFill>
                  </a:tcPr>
                </a:tc>
                <a:extLst>
                  <a:ext uri="{0D108BD9-81ED-4DB2-BD59-A6C34878D82A}">
                    <a16:rowId xmlns:a16="http://schemas.microsoft.com/office/drawing/2014/main" val="2964074974"/>
                  </a:ext>
                </a:extLst>
              </a:tr>
              <a:tr h="391343">
                <a:tc>
                  <a:txBody>
                    <a:bodyPr/>
                    <a:lstStyle/>
                    <a:p>
                      <a:pPr>
                        <a:lnSpc>
                          <a:spcPct val="107000"/>
                        </a:lnSpc>
                        <a:spcAft>
                          <a:spcPts val="800"/>
                        </a:spcAft>
                        <a:buNone/>
                      </a:pPr>
                      <a:r>
                        <a:rPr lang="en-IE" sz="1000" kern="100">
                          <a:effectLst/>
                        </a:rPr>
                        <a:t>Provision of cycling and pedestrian infrastructure links</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Ongoing Delivery – Active travel routes designs progressing within and around LAP. Enhanced public realm for pedestrians in Town Centre and Airton Road extension under construction.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2"/>
                    </a:solidFill>
                  </a:tcPr>
                </a:tc>
                <a:extLst>
                  <a:ext uri="{0D108BD9-81ED-4DB2-BD59-A6C34878D82A}">
                    <a16:rowId xmlns:a16="http://schemas.microsoft.com/office/drawing/2014/main" val="3348076811"/>
                  </a:ext>
                </a:extLst>
              </a:tr>
              <a:tr h="391343">
                <a:tc>
                  <a:txBody>
                    <a:bodyPr/>
                    <a:lstStyle/>
                    <a:p>
                      <a:pPr>
                        <a:lnSpc>
                          <a:spcPct val="107000"/>
                        </a:lnSpc>
                        <a:spcAft>
                          <a:spcPts val="800"/>
                        </a:spcAft>
                        <a:buNone/>
                      </a:pPr>
                      <a:r>
                        <a:rPr lang="en-IE" sz="1000" kern="100" dirty="0">
                          <a:effectLst/>
                        </a:rPr>
                        <a:t>Provision of new schools</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Ongoing liaising with Department of Education and Skills on a quarterly basis.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2"/>
                    </a:solidFill>
                  </a:tcPr>
                </a:tc>
                <a:extLst>
                  <a:ext uri="{0D108BD9-81ED-4DB2-BD59-A6C34878D82A}">
                    <a16:rowId xmlns:a16="http://schemas.microsoft.com/office/drawing/2014/main" val="3337156975"/>
                  </a:ext>
                </a:extLst>
              </a:tr>
              <a:tr h="523398">
                <a:tc>
                  <a:txBody>
                    <a:bodyPr/>
                    <a:lstStyle/>
                    <a:p>
                      <a:pPr>
                        <a:lnSpc>
                          <a:spcPct val="107000"/>
                        </a:lnSpc>
                        <a:spcAft>
                          <a:spcPts val="800"/>
                        </a:spcAft>
                        <a:buNone/>
                      </a:pPr>
                      <a:r>
                        <a:rPr lang="en-IE" sz="1000" kern="100">
                          <a:effectLst/>
                        </a:rPr>
                        <a:t>Improvements to the street network including extensions to Airton Road and Cookstown Road.</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Ongoing Delivery – Airton Road extension under construction, part of Cookstown Road improved and preliminary design underway for further sections of Cookstown Road.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3"/>
                    </a:solidFill>
                  </a:tcPr>
                </a:tc>
                <a:extLst>
                  <a:ext uri="{0D108BD9-81ED-4DB2-BD59-A6C34878D82A}">
                    <a16:rowId xmlns:a16="http://schemas.microsoft.com/office/drawing/2014/main" val="1999707936"/>
                  </a:ext>
                </a:extLst>
              </a:tr>
              <a:tr h="296239">
                <a:tc>
                  <a:txBody>
                    <a:bodyPr/>
                    <a:lstStyle/>
                    <a:p>
                      <a:pPr>
                        <a:lnSpc>
                          <a:spcPct val="107000"/>
                        </a:lnSpc>
                        <a:spcAft>
                          <a:spcPts val="800"/>
                        </a:spcAft>
                        <a:buNone/>
                      </a:pPr>
                      <a:r>
                        <a:rPr lang="en-IE" sz="1000" kern="100">
                          <a:effectLst/>
                        </a:rPr>
                        <a:t>Enhancement of existing green spaces</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Ongoing Delivery – Additional astro pitch in Sean Walsh Park.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2"/>
                    </a:solidFill>
                  </a:tcPr>
                </a:tc>
                <a:extLst>
                  <a:ext uri="{0D108BD9-81ED-4DB2-BD59-A6C34878D82A}">
                    <a16:rowId xmlns:a16="http://schemas.microsoft.com/office/drawing/2014/main" val="1963690564"/>
                  </a:ext>
                </a:extLst>
              </a:tr>
              <a:tr h="308581">
                <a:tc>
                  <a:txBody>
                    <a:bodyPr/>
                    <a:lstStyle/>
                    <a:p>
                      <a:pPr>
                        <a:lnSpc>
                          <a:spcPct val="107000"/>
                        </a:lnSpc>
                        <a:spcAft>
                          <a:spcPts val="800"/>
                        </a:spcAft>
                        <a:buNone/>
                      </a:pPr>
                      <a:r>
                        <a:rPr lang="en-IE" sz="1000" kern="100">
                          <a:effectLst/>
                        </a:rPr>
                        <a:t>Creation of a network of public open spaces</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Significant Progress  - including public realm improvements on link from The Square to Innovation Centre, </a:t>
                      </a:r>
                      <a:r>
                        <a:rPr lang="en-IE" sz="1000" kern="100" dirty="0" err="1">
                          <a:effectLst/>
                        </a:rPr>
                        <a:t>Parthalan</a:t>
                      </a:r>
                      <a:r>
                        <a:rPr lang="en-IE" sz="1000" kern="100" dirty="0">
                          <a:effectLst/>
                        </a:rPr>
                        <a:t> Place, open space at Innovation Centre and enhanced area at Luas</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3"/>
                    </a:solidFill>
                  </a:tcPr>
                </a:tc>
                <a:extLst>
                  <a:ext uri="{0D108BD9-81ED-4DB2-BD59-A6C34878D82A}">
                    <a16:rowId xmlns:a16="http://schemas.microsoft.com/office/drawing/2014/main" val="1763771828"/>
                  </a:ext>
                </a:extLst>
              </a:tr>
              <a:tr h="259288">
                <a:tc>
                  <a:txBody>
                    <a:bodyPr/>
                    <a:lstStyle/>
                    <a:p>
                      <a:pPr>
                        <a:lnSpc>
                          <a:spcPct val="107000"/>
                        </a:lnSpc>
                        <a:spcAft>
                          <a:spcPts val="800"/>
                        </a:spcAft>
                        <a:buNone/>
                      </a:pPr>
                      <a:r>
                        <a:rPr lang="en-IE" sz="1000" kern="100" dirty="0">
                          <a:effectLst/>
                        </a:rPr>
                        <a:t>Development of new transport interchange at the Square</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Significant Progress – part of public realm upgrade completed and permission in place for </a:t>
                      </a:r>
                      <a:r>
                        <a:rPr lang="en-IE" sz="1000" kern="100" dirty="0" err="1">
                          <a:effectLst/>
                        </a:rPr>
                        <a:t>BusConnects</a:t>
                      </a: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2"/>
                    </a:solidFill>
                  </a:tcPr>
                </a:tc>
                <a:extLst>
                  <a:ext uri="{0D108BD9-81ED-4DB2-BD59-A6C34878D82A}">
                    <a16:rowId xmlns:a16="http://schemas.microsoft.com/office/drawing/2014/main" val="2271818318"/>
                  </a:ext>
                </a:extLst>
              </a:tr>
              <a:tr h="462607">
                <a:tc>
                  <a:txBody>
                    <a:bodyPr/>
                    <a:lstStyle/>
                    <a:p>
                      <a:pPr>
                        <a:lnSpc>
                          <a:spcPct val="107000"/>
                        </a:lnSpc>
                        <a:spcAft>
                          <a:spcPts val="800"/>
                        </a:spcAft>
                        <a:buNone/>
                      </a:pPr>
                      <a:r>
                        <a:rPr lang="en-IE" sz="1000" kern="100">
                          <a:effectLst/>
                        </a:rPr>
                        <a:t>Enhanced bus services across the centre</a:t>
                      </a:r>
                      <a:endParaRPr lang="en-IE"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Planning permission in place for Bus Connects project and ongoing </a:t>
                      </a:r>
                      <a:r>
                        <a:rPr lang="en-IE" sz="1000" kern="100" dirty="0" err="1">
                          <a:effectLst/>
                        </a:rPr>
                        <a:t>liaosing</a:t>
                      </a:r>
                      <a:r>
                        <a:rPr lang="en-IE" sz="1000" kern="100" dirty="0">
                          <a:effectLst/>
                        </a:rPr>
                        <a:t> with NTA on implementation of </a:t>
                      </a:r>
                      <a:r>
                        <a:rPr lang="en-IE" sz="1000" kern="100" dirty="0" err="1">
                          <a:effectLst/>
                        </a:rPr>
                        <a:t>BusConnects</a:t>
                      </a: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2"/>
                    </a:solidFill>
                  </a:tcPr>
                </a:tc>
                <a:extLst>
                  <a:ext uri="{0D108BD9-81ED-4DB2-BD59-A6C34878D82A}">
                    <a16:rowId xmlns:a16="http://schemas.microsoft.com/office/drawing/2014/main" val="3052001628"/>
                  </a:ext>
                </a:extLst>
              </a:tr>
              <a:tr h="494209">
                <a:tc>
                  <a:txBody>
                    <a:bodyPr/>
                    <a:lstStyle/>
                    <a:p>
                      <a:pPr>
                        <a:lnSpc>
                          <a:spcPct val="107000"/>
                        </a:lnSpc>
                        <a:spcAft>
                          <a:spcPts val="800"/>
                        </a:spcAft>
                        <a:buNone/>
                      </a:pPr>
                      <a:r>
                        <a:rPr lang="en-IE" sz="1000" kern="100" dirty="0">
                          <a:effectLst/>
                        </a:rPr>
                        <a:t>District heating system (</a:t>
                      </a:r>
                      <a:r>
                        <a:rPr lang="en-IE" sz="1000" kern="100" dirty="0" err="1">
                          <a:effectLst/>
                        </a:rPr>
                        <a:t>HeatNet</a:t>
                      </a:r>
                      <a:r>
                        <a:rPr lang="en-IE" sz="1000" kern="100" dirty="0">
                          <a:effectLst/>
                        </a:rPr>
                        <a:t>)</a:t>
                      </a:r>
                    </a:p>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Achieved – District Heating in place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tc>
                <a:tc>
                  <a:txBody>
                    <a:bodyPr/>
                    <a:lstStyle/>
                    <a:p>
                      <a:pPr>
                        <a:lnSpc>
                          <a:spcPct val="107000"/>
                        </a:lnSpc>
                        <a:spcAft>
                          <a:spcPts val="800"/>
                        </a:spcAft>
                        <a:buNone/>
                      </a:pPr>
                      <a:r>
                        <a:rPr lang="en-IE" sz="1000" kern="100" dirty="0">
                          <a:effectLst/>
                        </a:rPr>
                        <a:t> </a:t>
                      </a:r>
                      <a:endParaRPr lang="en-IE"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468" marR="48468" marT="0" marB="0">
                    <a:solidFill>
                      <a:schemeClr val="accent3"/>
                    </a:solidFill>
                  </a:tcPr>
                </a:tc>
                <a:extLst>
                  <a:ext uri="{0D108BD9-81ED-4DB2-BD59-A6C34878D82A}">
                    <a16:rowId xmlns:a16="http://schemas.microsoft.com/office/drawing/2014/main" val="2928881868"/>
                  </a:ext>
                </a:extLst>
              </a:tr>
            </a:tbl>
          </a:graphicData>
        </a:graphic>
      </p:graphicFrame>
    </p:spTree>
    <p:extLst>
      <p:ext uri="{BB962C8B-B14F-4D97-AF65-F5344CB8AC3E}">
        <p14:creationId xmlns:p14="http://schemas.microsoft.com/office/powerpoint/2010/main" val="3964103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pic>
        <p:nvPicPr>
          <p:cNvPr id="18" name="Picture 17" descr="A stadium with people in the stands&#10;&#10;AI-generated content may be incorrect.">
            <a:extLst>
              <a:ext uri="{FF2B5EF4-FFF2-40B4-BE49-F238E27FC236}">
                <a16:creationId xmlns:a16="http://schemas.microsoft.com/office/drawing/2014/main" id="{57687299-2CDA-1E3B-36B7-271FBA7BA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335" y="3726656"/>
            <a:ext cx="3671063" cy="2209799"/>
          </a:xfrm>
          <a:prstGeom prst="rect">
            <a:avLst/>
          </a:prstGeom>
        </p:spPr>
      </p:pic>
      <p:pic>
        <p:nvPicPr>
          <p:cNvPr id="8" name="Picture 7" descr="A building with a colorful carpet in front of it">
            <a:extLst>
              <a:ext uri="{FF2B5EF4-FFF2-40B4-BE49-F238E27FC236}">
                <a16:creationId xmlns:a16="http://schemas.microsoft.com/office/drawing/2014/main" id="{DE172C21-1595-A41D-A267-3218767E68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10"/>
          <a:stretch/>
        </p:blipFill>
        <p:spPr>
          <a:xfrm>
            <a:off x="8099360" y="3713955"/>
            <a:ext cx="3654102" cy="2222500"/>
          </a:xfrm>
          <a:prstGeom prst="rect">
            <a:avLst/>
          </a:prstGeom>
        </p:spPr>
      </p:pic>
      <p:pic>
        <p:nvPicPr>
          <p:cNvPr id="7" name="Picture 6">
            <a:extLst>
              <a:ext uri="{FF2B5EF4-FFF2-40B4-BE49-F238E27FC236}">
                <a16:creationId xmlns:a16="http://schemas.microsoft.com/office/drawing/2014/main" id="{D3299976-B67D-42A6-5F1B-876841464917}"/>
              </a:ext>
            </a:extLst>
          </p:cNvPr>
          <p:cNvPicPr>
            <a:picLocks noChangeAspect="1"/>
          </p:cNvPicPr>
          <p:nvPr/>
        </p:nvPicPr>
        <p:blipFill>
          <a:blip r:embed="rId5">
            <a:extLst>
              <a:ext uri="{28A0092B-C50C-407E-A947-70E740481C1C}">
                <a14:useLocalDpi xmlns:a14="http://schemas.microsoft.com/office/drawing/2010/main" val="0"/>
              </a:ext>
            </a:extLst>
          </a:blip>
          <a:srcRect t="18635"/>
          <a:stretch/>
        </p:blipFill>
        <p:spPr>
          <a:xfrm>
            <a:off x="8099360" y="1405082"/>
            <a:ext cx="3623544" cy="2208392"/>
          </a:xfrm>
          <a:prstGeom prst="rect">
            <a:avLst/>
          </a:prstGeom>
        </p:spPr>
      </p:pic>
      <p:pic>
        <p:nvPicPr>
          <p:cNvPr id="6" name="Picture 5" descr="A building with a crane&#10;&#10;Description automatically generated">
            <a:extLst>
              <a:ext uri="{FF2B5EF4-FFF2-40B4-BE49-F238E27FC236}">
                <a16:creationId xmlns:a16="http://schemas.microsoft.com/office/drawing/2014/main" id="{F49A06FB-1404-F316-A8F0-FCC8D09E73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4248335" y="1396999"/>
            <a:ext cx="3671063" cy="2216476"/>
          </a:xfrm>
          <a:prstGeom prst="rect">
            <a:avLst/>
          </a:prstGeom>
        </p:spPr>
      </p:pic>
      <p:sp>
        <p:nvSpPr>
          <p:cNvPr id="13" name="TextBox 12">
            <a:extLst>
              <a:ext uri="{FF2B5EF4-FFF2-40B4-BE49-F238E27FC236}">
                <a16:creationId xmlns:a16="http://schemas.microsoft.com/office/drawing/2014/main" id="{0175DD18-F4B7-C8E5-6D63-25485CC6F7D9}"/>
              </a:ext>
            </a:extLst>
          </p:cNvPr>
          <p:cNvSpPr txBox="1"/>
          <p:nvPr/>
        </p:nvSpPr>
        <p:spPr>
          <a:xfrm>
            <a:off x="4248335" y="3387773"/>
            <a:ext cx="1453707" cy="256545"/>
          </a:xfrm>
          <a:prstGeom prst="rect">
            <a:avLst/>
          </a:prstGeom>
          <a:solidFill>
            <a:schemeClr val="accent6">
              <a:lumMod val="75000"/>
            </a:schemeClr>
          </a:solidFill>
        </p:spPr>
        <p:txBody>
          <a:bodyPr wrap="square" rtlCol="0">
            <a:spAutoFit/>
          </a:bodyPr>
          <a:lstStyle/>
          <a:p>
            <a:pPr algn="r"/>
            <a:r>
              <a:rPr lang="en-IE" sz="1067" b="1" dirty="0">
                <a:solidFill>
                  <a:schemeClr val="bg1"/>
                </a:solidFill>
              </a:rPr>
              <a:t>Belgard Cost Rental </a:t>
            </a:r>
          </a:p>
        </p:txBody>
      </p:sp>
      <p:pic>
        <p:nvPicPr>
          <p:cNvPr id="5" name="Picture 4">
            <a:extLst>
              <a:ext uri="{FF2B5EF4-FFF2-40B4-BE49-F238E27FC236}">
                <a16:creationId xmlns:a16="http://schemas.microsoft.com/office/drawing/2014/main" id="{C6BAE7DC-48DB-31D6-8F1A-04FCFEB25530}"/>
              </a:ext>
            </a:extLst>
          </p:cNvPr>
          <p:cNvPicPr>
            <a:picLocks noChangeAspect="1"/>
          </p:cNvPicPr>
          <p:nvPr/>
        </p:nvPicPr>
        <p:blipFill>
          <a:blip r:embed="rId7">
            <a:extLst>
              <a:ext uri="{28A0092B-C50C-407E-A947-70E740481C1C}">
                <a14:useLocalDpi xmlns:a14="http://schemas.microsoft.com/office/drawing/2010/main" val="0"/>
              </a:ext>
            </a:extLst>
          </a:blip>
          <a:srcRect l="4211" r="4341"/>
          <a:stretch/>
        </p:blipFill>
        <p:spPr>
          <a:xfrm>
            <a:off x="422592" y="3713955"/>
            <a:ext cx="3637143" cy="2238129"/>
          </a:xfrm>
          <a:prstGeom prst="rect">
            <a:avLst/>
          </a:prstGeom>
        </p:spPr>
      </p:pic>
      <p:sp>
        <p:nvSpPr>
          <p:cNvPr id="19" name="TextBox 18">
            <a:extLst>
              <a:ext uri="{FF2B5EF4-FFF2-40B4-BE49-F238E27FC236}">
                <a16:creationId xmlns:a16="http://schemas.microsoft.com/office/drawing/2014/main" id="{9CF9CEF5-000C-1D4B-40DD-CE1A21842D67}"/>
              </a:ext>
            </a:extLst>
          </p:cNvPr>
          <p:cNvSpPr txBox="1"/>
          <p:nvPr/>
        </p:nvSpPr>
        <p:spPr>
          <a:xfrm>
            <a:off x="10308396" y="1397000"/>
            <a:ext cx="1453707" cy="256545"/>
          </a:xfrm>
          <a:prstGeom prst="rect">
            <a:avLst/>
          </a:prstGeom>
          <a:solidFill>
            <a:schemeClr val="accent6">
              <a:lumMod val="75000"/>
            </a:schemeClr>
          </a:solidFill>
        </p:spPr>
        <p:txBody>
          <a:bodyPr wrap="square" rtlCol="0">
            <a:spAutoFit/>
          </a:bodyPr>
          <a:lstStyle/>
          <a:p>
            <a:pPr algn="r"/>
            <a:r>
              <a:rPr lang="en-GB" sz="1067" b="1" dirty="0">
                <a:solidFill>
                  <a:schemeClr val="bg1"/>
                </a:solidFill>
                <a:effectLst>
                  <a:outerShdw blurRad="38100" dist="38100" dir="2700000" algn="tl">
                    <a:srgbClr val="000000">
                      <a:alpha val="43137"/>
                    </a:srgbClr>
                  </a:outerShdw>
                </a:effectLst>
              </a:rPr>
              <a:t>S</a:t>
            </a:r>
            <a:r>
              <a:rPr lang="en-IE" sz="1067" b="1" dirty="0">
                <a:solidFill>
                  <a:schemeClr val="bg1"/>
                </a:solidFill>
                <a:effectLst>
                  <a:outerShdw blurRad="38100" dist="38100" dir="2700000" algn="tl">
                    <a:srgbClr val="000000">
                      <a:alpha val="43137"/>
                    </a:srgbClr>
                  </a:outerShdw>
                </a:effectLst>
              </a:rPr>
              <a:t>ports Facilities</a:t>
            </a:r>
          </a:p>
        </p:txBody>
      </p:sp>
      <p:sp>
        <p:nvSpPr>
          <p:cNvPr id="21" name="TextBox 20">
            <a:extLst>
              <a:ext uri="{FF2B5EF4-FFF2-40B4-BE49-F238E27FC236}">
                <a16:creationId xmlns:a16="http://schemas.microsoft.com/office/drawing/2014/main" id="{FD38B794-700E-D57D-8441-B5420E38FED1}"/>
              </a:ext>
            </a:extLst>
          </p:cNvPr>
          <p:cNvSpPr txBox="1"/>
          <p:nvPr/>
        </p:nvSpPr>
        <p:spPr>
          <a:xfrm>
            <a:off x="6553200" y="3726656"/>
            <a:ext cx="1366198" cy="256545"/>
          </a:xfrm>
          <a:prstGeom prst="rect">
            <a:avLst/>
          </a:prstGeom>
          <a:solidFill>
            <a:schemeClr val="accent6">
              <a:lumMod val="75000"/>
            </a:schemeClr>
          </a:solidFill>
        </p:spPr>
        <p:txBody>
          <a:bodyPr wrap="square" rtlCol="0">
            <a:spAutoFit/>
          </a:bodyPr>
          <a:lstStyle/>
          <a:p>
            <a:pPr algn="r"/>
            <a:r>
              <a:rPr lang="en-IE" sz="1067" b="1" dirty="0">
                <a:solidFill>
                  <a:schemeClr val="bg1"/>
                </a:solidFill>
                <a:effectLst>
                  <a:outerShdw blurRad="38100" dist="38100" dir="2700000" algn="tl">
                    <a:srgbClr val="000000">
                      <a:alpha val="43137"/>
                    </a:srgbClr>
                  </a:outerShdw>
                </a:effectLst>
              </a:rPr>
              <a:t>Tallaght Stadium</a:t>
            </a:r>
          </a:p>
        </p:txBody>
      </p:sp>
      <p:sp>
        <p:nvSpPr>
          <p:cNvPr id="22" name="TextBox 21">
            <a:extLst>
              <a:ext uri="{FF2B5EF4-FFF2-40B4-BE49-F238E27FC236}">
                <a16:creationId xmlns:a16="http://schemas.microsoft.com/office/drawing/2014/main" id="{12C290A3-C694-CC65-20A0-C0BF7C2E1C38}"/>
              </a:ext>
            </a:extLst>
          </p:cNvPr>
          <p:cNvSpPr txBox="1"/>
          <p:nvPr/>
        </p:nvSpPr>
        <p:spPr>
          <a:xfrm>
            <a:off x="422593" y="5710752"/>
            <a:ext cx="1660207" cy="256545"/>
          </a:xfrm>
          <a:prstGeom prst="rect">
            <a:avLst/>
          </a:prstGeom>
          <a:solidFill>
            <a:schemeClr val="accent6">
              <a:lumMod val="75000"/>
            </a:schemeClr>
          </a:solidFill>
        </p:spPr>
        <p:txBody>
          <a:bodyPr wrap="square" rtlCol="0">
            <a:spAutoFit/>
          </a:bodyPr>
          <a:lstStyle/>
          <a:p>
            <a:r>
              <a:rPr lang="en-IE" sz="1067" b="1" dirty="0">
                <a:solidFill>
                  <a:schemeClr val="bg1"/>
                </a:solidFill>
              </a:rPr>
              <a:t>Public Realm</a:t>
            </a:r>
          </a:p>
        </p:txBody>
      </p:sp>
      <p:sp>
        <p:nvSpPr>
          <p:cNvPr id="23" name="TextBox 22">
            <a:extLst>
              <a:ext uri="{FF2B5EF4-FFF2-40B4-BE49-F238E27FC236}">
                <a16:creationId xmlns:a16="http://schemas.microsoft.com/office/drawing/2014/main" id="{091C9594-CE0D-BD41-C151-66D9DACE7B50}"/>
              </a:ext>
            </a:extLst>
          </p:cNvPr>
          <p:cNvSpPr txBox="1"/>
          <p:nvPr/>
        </p:nvSpPr>
        <p:spPr>
          <a:xfrm>
            <a:off x="9753600" y="3719978"/>
            <a:ext cx="2015807" cy="256545"/>
          </a:xfrm>
          <a:prstGeom prst="rect">
            <a:avLst/>
          </a:prstGeom>
          <a:solidFill>
            <a:schemeClr val="accent6">
              <a:lumMod val="75000"/>
            </a:schemeClr>
          </a:solidFill>
        </p:spPr>
        <p:txBody>
          <a:bodyPr wrap="square" rtlCol="0">
            <a:spAutoFit/>
          </a:bodyPr>
          <a:lstStyle/>
          <a:p>
            <a:pPr algn="r"/>
            <a:r>
              <a:rPr lang="en-IE" sz="1067" b="1" dirty="0">
                <a:solidFill>
                  <a:schemeClr val="bg1"/>
                </a:solidFill>
                <a:effectLst>
                  <a:outerShdw blurRad="38100" dist="38100" dir="2700000" algn="tl">
                    <a:srgbClr val="000000">
                      <a:alpha val="43137"/>
                    </a:srgbClr>
                  </a:outerShdw>
                </a:effectLst>
              </a:rPr>
              <a:t>Work IQ / Innovation Quarter</a:t>
            </a:r>
          </a:p>
        </p:txBody>
      </p:sp>
      <p:sp>
        <p:nvSpPr>
          <p:cNvPr id="35" name="TextBox 5">
            <a:extLst>
              <a:ext uri="{FF2B5EF4-FFF2-40B4-BE49-F238E27FC236}">
                <a16:creationId xmlns:a16="http://schemas.microsoft.com/office/drawing/2014/main" id="{899BF2F2-5AF1-3B37-F7B4-9D33BB415C68}"/>
              </a:ext>
            </a:extLst>
          </p:cNvPr>
          <p:cNvSpPr txBox="1"/>
          <p:nvPr/>
        </p:nvSpPr>
        <p:spPr>
          <a:xfrm>
            <a:off x="469096" y="251289"/>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Progress</a:t>
            </a:r>
          </a:p>
        </p:txBody>
      </p:sp>
      <p:pic>
        <p:nvPicPr>
          <p:cNvPr id="3" name="Picture 2">
            <a:extLst>
              <a:ext uri="{FF2B5EF4-FFF2-40B4-BE49-F238E27FC236}">
                <a16:creationId xmlns:a16="http://schemas.microsoft.com/office/drawing/2014/main" id="{345BDC37-515E-6936-4B88-9ABB9EBA40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548" r="2277" b="3937"/>
          <a:stretch/>
        </p:blipFill>
        <p:spPr bwMode="auto">
          <a:xfrm>
            <a:off x="422593" y="1396997"/>
            <a:ext cx="3637143" cy="221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A782D90-3C7C-BE98-FE09-9467E605E9A5}"/>
              </a:ext>
            </a:extLst>
          </p:cNvPr>
          <p:cNvSpPr txBox="1"/>
          <p:nvPr/>
        </p:nvSpPr>
        <p:spPr>
          <a:xfrm>
            <a:off x="436167" y="1405082"/>
            <a:ext cx="1453707" cy="256545"/>
          </a:xfrm>
          <a:prstGeom prst="rect">
            <a:avLst/>
          </a:prstGeom>
          <a:solidFill>
            <a:schemeClr val="accent6">
              <a:lumMod val="75000"/>
            </a:schemeClr>
          </a:solidFill>
        </p:spPr>
        <p:txBody>
          <a:bodyPr wrap="square" rtlCol="0">
            <a:spAutoFit/>
          </a:bodyPr>
          <a:lstStyle/>
          <a:p>
            <a:r>
              <a:rPr lang="en-IE" sz="1067" b="1" dirty="0" err="1">
                <a:solidFill>
                  <a:schemeClr val="bg1"/>
                </a:solidFill>
              </a:rPr>
              <a:t>Parthalan</a:t>
            </a:r>
            <a:r>
              <a:rPr lang="en-IE" sz="1067" b="1" dirty="0">
                <a:solidFill>
                  <a:schemeClr val="bg1"/>
                </a:solidFill>
              </a:rPr>
              <a:t> Place</a:t>
            </a:r>
          </a:p>
        </p:txBody>
      </p:sp>
    </p:spTree>
    <p:extLst>
      <p:ext uri="{BB962C8B-B14F-4D97-AF65-F5344CB8AC3E}">
        <p14:creationId xmlns:p14="http://schemas.microsoft.com/office/powerpoint/2010/main" val="1815824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3946B-FD73-5092-2BC2-567F29F95E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91F7A7-1BF8-B378-A945-C79095E3B09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600" dirty="0"/>
          </a:p>
          <a:p>
            <a:endParaRPr lang="en-GB" sz="1600" dirty="0"/>
          </a:p>
          <a:p>
            <a:endParaRPr lang="en-GB" sz="1600" dirty="0"/>
          </a:p>
          <a:p>
            <a:endParaRPr lang="en-GB" sz="1600" dirty="0"/>
          </a:p>
          <a:p>
            <a:endParaRPr lang="en-GB" sz="1600" dirty="0"/>
          </a:p>
          <a:p>
            <a:endParaRPr lang="en-GB" sz="1600" dirty="0"/>
          </a:p>
        </p:txBody>
      </p:sp>
      <p:sp>
        <p:nvSpPr>
          <p:cNvPr id="35" name="TextBox 5">
            <a:extLst>
              <a:ext uri="{FF2B5EF4-FFF2-40B4-BE49-F238E27FC236}">
                <a16:creationId xmlns:a16="http://schemas.microsoft.com/office/drawing/2014/main" id="{ED3A04CA-DBF9-655D-ED54-9A1FC3D0FF5D}"/>
              </a:ext>
            </a:extLst>
          </p:cNvPr>
          <p:cNvSpPr txBox="1"/>
          <p:nvPr/>
        </p:nvSpPr>
        <p:spPr>
          <a:xfrm>
            <a:off x="207803" y="251289"/>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Housing Update  </a:t>
            </a:r>
          </a:p>
        </p:txBody>
      </p:sp>
      <p:sp>
        <p:nvSpPr>
          <p:cNvPr id="5" name="TextBox 4">
            <a:extLst>
              <a:ext uri="{FF2B5EF4-FFF2-40B4-BE49-F238E27FC236}">
                <a16:creationId xmlns:a16="http://schemas.microsoft.com/office/drawing/2014/main" id="{2079BC24-3008-F0CA-6163-8C85940301F1}"/>
              </a:ext>
            </a:extLst>
          </p:cNvPr>
          <p:cNvSpPr txBox="1"/>
          <p:nvPr/>
        </p:nvSpPr>
        <p:spPr>
          <a:xfrm>
            <a:off x="207803" y="1440963"/>
            <a:ext cx="3347055" cy="4431983"/>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Green </a:t>
            </a:r>
          </a:p>
          <a:p>
            <a:r>
              <a:rPr lang="en-GB" dirty="0">
                <a:latin typeface="Arial" panose="020B0604020202020204" pitchFamily="34" charset="0"/>
                <a:cs typeface="Arial" panose="020B0604020202020204" pitchFamily="34" charset="0"/>
              </a:rPr>
              <a:t>– Completed </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Orange </a:t>
            </a:r>
          </a:p>
          <a:p>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Under Construction </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Red </a:t>
            </a:r>
          </a:p>
          <a:p>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Permitted, not commenced </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Source: SDCC Housing Supply Monitor </a:t>
            </a:r>
          </a:p>
        </p:txBody>
      </p:sp>
      <p:pic>
        <p:nvPicPr>
          <p:cNvPr id="6" name="Picture 5">
            <a:extLst>
              <a:ext uri="{FF2B5EF4-FFF2-40B4-BE49-F238E27FC236}">
                <a16:creationId xmlns:a16="http://schemas.microsoft.com/office/drawing/2014/main" id="{722CAE5F-BD03-992A-615E-FE00364DBA0F}"/>
              </a:ext>
            </a:extLst>
          </p:cNvPr>
          <p:cNvPicPr>
            <a:picLocks noChangeAspect="1"/>
          </p:cNvPicPr>
          <p:nvPr/>
        </p:nvPicPr>
        <p:blipFill>
          <a:blip r:embed="rId3"/>
          <a:stretch>
            <a:fillRect/>
          </a:stretch>
        </p:blipFill>
        <p:spPr>
          <a:xfrm>
            <a:off x="4208864" y="983605"/>
            <a:ext cx="7020905" cy="4839375"/>
          </a:xfrm>
          <a:prstGeom prst="rect">
            <a:avLst/>
          </a:prstGeom>
        </p:spPr>
      </p:pic>
    </p:spTree>
    <p:extLst>
      <p:ext uri="{BB962C8B-B14F-4D97-AF65-F5344CB8AC3E}">
        <p14:creationId xmlns:p14="http://schemas.microsoft.com/office/powerpoint/2010/main" val="2331425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F5DCD-D27D-1ED8-ACF2-FBE5324932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CE2F3-D133-3675-B253-FEFD48DA3008}"/>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E498EF0B-5B1E-1D33-D329-7BFCE82327BE}"/>
              </a:ext>
            </a:extLst>
          </p:cNvPr>
          <p:cNvSpPr>
            <a:spLocks noGrp="1"/>
          </p:cNvSpPr>
          <p:nvPr>
            <p:ph idx="1"/>
          </p:nvPr>
        </p:nvSpPr>
        <p:spPr/>
        <p:txBody>
          <a:bodyPr/>
          <a:lstStyle/>
          <a:p>
            <a:endParaRPr lang="en-IE"/>
          </a:p>
        </p:txBody>
      </p:sp>
      <p:sp>
        <p:nvSpPr>
          <p:cNvPr id="4" name="Freeform 2">
            <a:extLst>
              <a:ext uri="{FF2B5EF4-FFF2-40B4-BE49-F238E27FC236}">
                <a16:creationId xmlns:a16="http://schemas.microsoft.com/office/drawing/2014/main" id="{2775C771-EE85-8BD8-529C-2E76B3AD99DA}"/>
              </a:ext>
            </a:extLst>
          </p:cNvPr>
          <p:cNvSpPr/>
          <p:nvPr/>
        </p:nvSpPr>
        <p:spPr>
          <a:xfrm>
            <a:off x="0" y="-20021"/>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a:p>
        </p:txBody>
      </p:sp>
      <p:sp>
        <p:nvSpPr>
          <p:cNvPr id="6" name="Title 1">
            <a:extLst>
              <a:ext uri="{FF2B5EF4-FFF2-40B4-BE49-F238E27FC236}">
                <a16:creationId xmlns:a16="http://schemas.microsoft.com/office/drawing/2014/main" id="{16268623-F6F6-C813-586F-2DFE73074B40}"/>
              </a:ext>
            </a:extLst>
          </p:cNvPr>
          <p:cNvSpPr txBox="1">
            <a:spLocks/>
          </p:cNvSpPr>
          <p:nvPr/>
        </p:nvSpPr>
        <p:spPr>
          <a:xfrm>
            <a:off x="405028" y="201533"/>
            <a:ext cx="5291663" cy="7713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51626F"/>
                </a:solidFill>
                <a:latin typeface="Arial Bold"/>
              </a:rPr>
              <a:t>(iii) Defer Timelines </a:t>
            </a:r>
            <a:endParaRPr lang="en-IE" sz="4000" dirty="0"/>
          </a:p>
        </p:txBody>
      </p:sp>
      <p:sp>
        <p:nvSpPr>
          <p:cNvPr id="8" name="Content Placeholder 2">
            <a:extLst>
              <a:ext uri="{FF2B5EF4-FFF2-40B4-BE49-F238E27FC236}">
                <a16:creationId xmlns:a16="http://schemas.microsoft.com/office/drawing/2014/main" id="{A0AA9A4E-4A59-DD88-98EC-4BD9C626004A}"/>
              </a:ext>
            </a:extLst>
          </p:cNvPr>
          <p:cNvSpPr txBox="1">
            <a:spLocks/>
          </p:cNvSpPr>
          <p:nvPr/>
        </p:nvSpPr>
        <p:spPr>
          <a:xfrm>
            <a:off x="7094589" y="1358014"/>
            <a:ext cx="4494660" cy="5096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GB" sz="2400" kern="100" dirty="0">
                <a:latin typeface="Arial" panose="020B0604020202020204" pitchFamily="34" charset="0"/>
                <a:ea typeface="Calibri" panose="020F0502020204030204" pitchFamily="34" charset="0"/>
                <a:cs typeface="Arial" panose="020B0604020202020204" pitchFamily="34" charset="0"/>
              </a:rPr>
              <a:t>LAP duration extension decision is within 5 years of making the Plan </a:t>
            </a:r>
          </a:p>
          <a:p>
            <a:pPr>
              <a:spcAft>
                <a:spcPts val="800"/>
              </a:spcAft>
            </a:pPr>
            <a:r>
              <a:rPr lang="en-GB" sz="2400" kern="100" dirty="0">
                <a:latin typeface="Arial" panose="020B0604020202020204" pitchFamily="34" charset="0"/>
                <a:ea typeface="Calibri" panose="020F0502020204030204" pitchFamily="34" charset="0"/>
                <a:cs typeface="Arial" panose="020B0604020202020204" pitchFamily="34" charset="0"/>
              </a:rPr>
              <a:t>Extension is to align with expiry of Development Plan in 2028 </a:t>
            </a:r>
          </a:p>
          <a:p>
            <a:pPr marL="514350" indent="-514350">
              <a:spcAft>
                <a:spcPts val="800"/>
              </a:spcAft>
              <a:buFont typeface="Arial" panose="020B0604020202020204" pitchFamily="34" charset="0"/>
              <a:buAutoNum type="romanLcParenBoth"/>
            </a:pPr>
            <a:endParaRPr lang="en-GB"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GB"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IE"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IE" sz="1800" dirty="0"/>
          </a:p>
        </p:txBody>
      </p:sp>
      <p:pic>
        <p:nvPicPr>
          <p:cNvPr id="5" name="Picture 4">
            <a:extLst>
              <a:ext uri="{FF2B5EF4-FFF2-40B4-BE49-F238E27FC236}">
                <a16:creationId xmlns:a16="http://schemas.microsoft.com/office/drawing/2014/main" id="{7ACB9DA9-6BD3-2599-C3CA-AFB09829317D}"/>
              </a:ext>
            </a:extLst>
          </p:cNvPr>
          <p:cNvPicPr>
            <a:picLocks noChangeAspect="1"/>
          </p:cNvPicPr>
          <p:nvPr/>
        </p:nvPicPr>
        <p:blipFill>
          <a:blip r:embed="rId3">
            <a:extLst>
              <a:ext uri="{28A0092B-C50C-407E-A947-70E740481C1C}">
                <a14:useLocalDpi xmlns:a14="http://schemas.microsoft.com/office/drawing/2010/main" val="0"/>
              </a:ext>
            </a:extLst>
          </a:blip>
          <a:srcRect l="4211" r="4341"/>
          <a:stretch/>
        </p:blipFill>
        <p:spPr>
          <a:xfrm>
            <a:off x="315980" y="1358014"/>
            <a:ext cx="6608787" cy="4066741"/>
          </a:xfrm>
          <a:prstGeom prst="rect">
            <a:avLst/>
          </a:prstGeom>
        </p:spPr>
      </p:pic>
    </p:spTree>
    <p:extLst>
      <p:ext uri="{BB962C8B-B14F-4D97-AF65-F5344CB8AC3E}">
        <p14:creationId xmlns:p14="http://schemas.microsoft.com/office/powerpoint/2010/main" val="208691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013A0-A386-4A1A-A38D-4F3FC6158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0BCAA-EE17-7FBB-7942-63FD5C75B064}"/>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8EAA5F8B-D3D8-3465-A6CD-F43D17D74EAC}"/>
              </a:ext>
            </a:extLst>
          </p:cNvPr>
          <p:cNvSpPr>
            <a:spLocks noGrp="1"/>
          </p:cNvSpPr>
          <p:nvPr>
            <p:ph idx="1"/>
          </p:nvPr>
        </p:nvSpPr>
        <p:spPr/>
        <p:txBody>
          <a:bodyPr/>
          <a:lstStyle/>
          <a:p>
            <a:endParaRPr lang="en-IE"/>
          </a:p>
        </p:txBody>
      </p:sp>
      <p:sp>
        <p:nvSpPr>
          <p:cNvPr id="4" name="Freeform 2">
            <a:extLst>
              <a:ext uri="{FF2B5EF4-FFF2-40B4-BE49-F238E27FC236}">
                <a16:creationId xmlns:a16="http://schemas.microsoft.com/office/drawing/2014/main" id="{F25332B5-8465-6560-1F49-8499AE19743D}"/>
              </a:ext>
            </a:extLst>
          </p:cNvPr>
          <p:cNvSpPr/>
          <p:nvPr/>
        </p:nvSpPr>
        <p:spPr>
          <a:xfrm>
            <a:off x="0" y="0"/>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a:p>
        </p:txBody>
      </p:sp>
      <p:pic>
        <p:nvPicPr>
          <p:cNvPr id="5" name="Picture 4" descr="A map of a city&#10;&#10;AI-generated content may be incorrect.">
            <a:extLst>
              <a:ext uri="{FF2B5EF4-FFF2-40B4-BE49-F238E27FC236}">
                <a16:creationId xmlns:a16="http://schemas.microsoft.com/office/drawing/2014/main" id="{F2AB95D8-9310-7B8F-AFFA-678D8A8C3B80}"/>
              </a:ext>
            </a:extLst>
          </p:cNvPr>
          <p:cNvPicPr>
            <a:picLocks noChangeAspect="1"/>
          </p:cNvPicPr>
          <p:nvPr/>
        </p:nvPicPr>
        <p:blipFill>
          <a:blip r:embed="rId3">
            <a:extLst>
              <a:ext uri="{28A0092B-C50C-407E-A947-70E740481C1C}">
                <a14:useLocalDpi xmlns:a14="http://schemas.microsoft.com/office/drawing/2010/main" val="0"/>
              </a:ext>
            </a:extLst>
          </a:blip>
          <a:srcRect l="20364" r="20364"/>
          <a:stretch/>
        </p:blipFill>
        <p:spPr>
          <a:xfrm>
            <a:off x="292316" y="1047522"/>
            <a:ext cx="4074467" cy="4582716"/>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Title 1">
            <a:extLst>
              <a:ext uri="{FF2B5EF4-FFF2-40B4-BE49-F238E27FC236}">
                <a16:creationId xmlns:a16="http://schemas.microsoft.com/office/drawing/2014/main" id="{9924935B-249F-1996-0927-33EE5D7244D9}"/>
              </a:ext>
            </a:extLst>
          </p:cNvPr>
          <p:cNvSpPr txBox="1">
            <a:spLocks/>
          </p:cNvSpPr>
          <p:nvPr/>
        </p:nvSpPr>
        <p:spPr>
          <a:xfrm>
            <a:off x="4541280" y="508463"/>
            <a:ext cx="5742038" cy="77133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51626F"/>
                </a:solidFill>
                <a:latin typeface="Arial Bold"/>
              </a:rPr>
              <a:t>Changing Planning Context</a:t>
            </a:r>
            <a:endParaRPr lang="en-IE" sz="4000" dirty="0"/>
          </a:p>
        </p:txBody>
      </p:sp>
      <p:sp>
        <p:nvSpPr>
          <p:cNvPr id="8" name="Content Placeholder 2">
            <a:extLst>
              <a:ext uri="{FF2B5EF4-FFF2-40B4-BE49-F238E27FC236}">
                <a16:creationId xmlns:a16="http://schemas.microsoft.com/office/drawing/2014/main" id="{91C7BAD6-91D6-4976-C7F3-7341B4EFC84C}"/>
              </a:ext>
            </a:extLst>
          </p:cNvPr>
          <p:cNvSpPr txBox="1">
            <a:spLocks/>
          </p:cNvSpPr>
          <p:nvPr/>
        </p:nvSpPr>
        <p:spPr>
          <a:xfrm>
            <a:off x="4541280" y="1387284"/>
            <a:ext cx="6269343" cy="4757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The current LAP for Tallaght has a lifespan of 6 years, from 2020 to 2026</a:t>
            </a:r>
          </a:p>
          <a:p>
            <a:r>
              <a:rPr lang="en-GB" sz="2000" dirty="0">
                <a:latin typeface="Arial" panose="020B0604020202020204" pitchFamily="34" charset="0"/>
                <a:cs typeface="Arial" panose="020B0604020202020204" pitchFamily="34" charset="0"/>
              </a:rPr>
              <a:t>The current County Development Plan has a lifespan of 6 years, from 2022 to 2028</a:t>
            </a:r>
          </a:p>
          <a:p>
            <a:r>
              <a:rPr lang="en-GB" sz="2000" dirty="0">
                <a:latin typeface="Arial" panose="020B0604020202020204" pitchFamily="34" charset="0"/>
                <a:cs typeface="Arial" panose="020B0604020202020204" pitchFamily="34" charset="0"/>
              </a:rPr>
              <a:t>Government has introduced the new Planning and Development Act, 2024, which will be enacted shortly, changing the nature of area plan options from LAPs to </a:t>
            </a:r>
            <a:r>
              <a:rPr lang="en-GB" sz="2000" i="1" dirty="0">
                <a:latin typeface="Arial" panose="020B0604020202020204" pitchFamily="34" charset="0"/>
                <a:cs typeface="Arial" panose="020B0604020202020204" pitchFamily="34" charset="0"/>
              </a:rPr>
              <a:t>Urban Area Plans, Priority Area Plans, </a:t>
            </a:r>
            <a:r>
              <a:rPr lang="en-GB" sz="2000" dirty="0">
                <a:latin typeface="Arial" panose="020B0604020202020204" pitchFamily="34" charset="0"/>
                <a:cs typeface="Arial" panose="020B0604020202020204" pitchFamily="34" charset="0"/>
              </a:rPr>
              <a:t>or</a:t>
            </a:r>
            <a:r>
              <a:rPr lang="en-GB" sz="2000" i="1" dirty="0">
                <a:latin typeface="Arial" panose="020B0604020202020204" pitchFamily="34" charset="0"/>
                <a:cs typeface="Arial" panose="020B0604020202020204" pitchFamily="34" charset="0"/>
              </a:rPr>
              <a:t> Combined Area Plans</a:t>
            </a:r>
            <a:r>
              <a:rPr lang="en-GB" sz="2000" dirty="0">
                <a:latin typeface="Arial" panose="020B0604020202020204" pitchFamily="34" charset="0"/>
                <a:cs typeface="Arial" panose="020B0604020202020204" pitchFamily="34" charset="0"/>
              </a:rPr>
              <a:t>.</a:t>
            </a:r>
          </a:p>
          <a:p>
            <a:r>
              <a:rPr lang="en-GB" sz="2000" dirty="0">
                <a:latin typeface="Arial" panose="020B0604020202020204" pitchFamily="34" charset="0"/>
                <a:cs typeface="Arial" panose="020B0604020202020204" pitchFamily="34" charset="0"/>
              </a:rPr>
              <a:t>The new Act also has changed Development Plans from a 6-year cycle to a 10-year cycle </a:t>
            </a:r>
          </a:p>
          <a:p>
            <a:r>
              <a:rPr lang="en-GB" sz="2000" dirty="0">
                <a:latin typeface="Arial" panose="020B0604020202020204" pitchFamily="34" charset="0"/>
                <a:cs typeface="Arial" panose="020B0604020202020204" pitchFamily="34" charset="0"/>
              </a:rPr>
              <a:t>Extension of LAP will align the plans to ensure coherent approaches to development and no gap in bespoke policy for Tallaght</a:t>
            </a:r>
            <a:endParaRPr lang="en-I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347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A2357-8F82-A36B-4264-1939B6F7CD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E35301D-AD0D-98CB-9DF4-E20CA6BB4CCC}"/>
              </a:ext>
            </a:extLst>
          </p:cNvPr>
          <p:cNvSpPr/>
          <p:nvPr/>
        </p:nvSpPr>
        <p:spPr>
          <a:xfrm>
            <a:off x="0" y="0"/>
            <a:ext cx="12061952"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i="1" dirty="0">
              <a:latin typeface="Calibri" panose="020F0502020204030204" pitchFamily="34" charset="0"/>
              <a:ea typeface="Calibri" panose="020F0502020204030204" pitchFamily="34" charset="0"/>
              <a:cs typeface="Times New Roman" panose="02020603050405020304" pitchFamily="18" charset="0"/>
            </a:endParaRP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i="1" dirty="0">
              <a:latin typeface="Calibri" panose="020F0502020204030204" pitchFamily="34" charset="0"/>
              <a:ea typeface="Calibri" panose="020F0502020204030204" pitchFamily="34" charset="0"/>
              <a:cs typeface="Times New Roman" panose="02020603050405020304" pitchFamily="18" charset="0"/>
            </a:endParaRP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i="1" dirty="0">
              <a:latin typeface="Calibri" panose="020F0502020204030204" pitchFamily="34" charset="0"/>
              <a:ea typeface="Calibri" panose="020F0502020204030204" pitchFamily="34" charset="0"/>
              <a:cs typeface="Times New Roman" panose="02020603050405020304" pitchFamily="18" charset="0"/>
            </a:endParaRPr>
          </a:p>
          <a:p>
            <a:r>
              <a:rPr lang="en-GB" sz="2000" b="1" dirty="0">
                <a:latin typeface="Arial" panose="020B0604020202020204" pitchFamily="34" charset="0"/>
                <a:ea typeface="Calibri" panose="020F0502020204030204" pitchFamily="34" charset="0"/>
                <a:cs typeface="Arial" panose="020B0604020202020204" pitchFamily="34" charset="0"/>
              </a:rPr>
              <a:t>Conclusion </a:t>
            </a:r>
          </a:p>
          <a:p>
            <a:pPr marL="342900" indent="-342900">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Significant achievements and progress</a:t>
            </a:r>
          </a:p>
          <a:p>
            <a:pPr marL="342900" indent="-342900">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LAP not progressed to be considered ‘substantially achieved’ </a:t>
            </a:r>
          </a:p>
          <a:p>
            <a:pPr marL="342900" indent="-342900">
              <a:buFont typeface="Arial" panose="020B0604020202020204" pitchFamily="34" charset="0"/>
              <a:buChar char="•"/>
            </a:pPr>
            <a:r>
              <a:rPr lang="en-GB" sz="2000" dirty="0">
                <a:latin typeface="Arial" panose="020B0604020202020204" pitchFamily="34" charset="0"/>
                <a:ea typeface="Calibri" panose="020F0502020204030204" pitchFamily="34" charset="0"/>
                <a:cs typeface="Arial" panose="020B0604020202020204" pitchFamily="34" charset="0"/>
              </a:rPr>
              <a:t>Meets criteria of Planning and Development Act 2000 (as amended) for extension </a:t>
            </a:r>
          </a:p>
          <a:p>
            <a:endParaRPr lang="en-GB" sz="2000" dirty="0">
              <a:latin typeface="Arial" panose="020B0604020202020204" pitchFamily="34" charset="0"/>
              <a:ea typeface="Calibri" panose="020F0502020204030204" pitchFamily="34" charset="0"/>
              <a:cs typeface="Arial" panose="020B0604020202020204" pitchFamily="34" charset="0"/>
            </a:endParaRPr>
          </a:p>
          <a:p>
            <a:r>
              <a:rPr lang="en-GB" sz="2000" dirty="0">
                <a:latin typeface="Arial" panose="020B0604020202020204" pitchFamily="34" charset="0"/>
                <a:ea typeface="Calibri" panose="020F0502020204030204" pitchFamily="34" charset="0"/>
                <a:cs typeface="Arial" panose="020B0604020202020204" pitchFamily="34" charset="0"/>
              </a:rPr>
              <a:t>Recommended resolution by the Chief Executive </a:t>
            </a:r>
          </a:p>
          <a:p>
            <a:endParaRPr lang="en-GB" sz="2000" i="1" dirty="0">
              <a:latin typeface="Arial" panose="020B0604020202020204" pitchFamily="34" charset="0"/>
              <a:ea typeface="Calibri" panose="020F0502020204030204" pitchFamily="34" charset="0"/>
              <a:cs typeface="Arial" panose="020B0604020202020204" pitchFamily="34" charset="0"/>
            </a:endParaRPr>
          </a:p>
          <a:p>
            <a:r>
              <a:rPr lang="en-GB" sz="2000" i="1" dirty="0">
                <a:latin typeface="Arial" panose="020B0604020202020204" pitchFamily="34" charset="0"/>
                <a:ea typeface="Calibri" panose="020F0502020204030204" pitchFamily="34" charset="0"/>
                <a:cs typeface="Arial" panose="020B0604020202020204" pitchFamily="34" charset="0"/>
              </a:rPr>
              <a:t>‘</a:t>
            </a:r>
            <a:r>
              <a:rPr lang="en-GB" sz="2000" i="1" dirty="0">
                <a:effectLst/>
                <a:latin typeface="Arial" panose="020B0604020202020204" pitchFamily="34" charset="0"/>
                <a:ea typeface="Calibri" panose="020F0502020204030204" pitchFamily="34" charset="0"/>
                <a:cs typeface="Arial" panose="020B0604020202020204" pitchFamily="34" charset="0"/>
              </a:rPr>
              <a:t>That this Council approve the procedure to defer the sending of a notice under section 20(3)(a)(</a:t>
            </a:r>
            <a:r>
              <a:rPr lang="en-GB" sz="2000" i="1" dirty="0" err="1">
                <a:effectLst/>
                <a:latin typeface="Arial" panose="020B0604020202020204" pitchFamily="34" charset="0"/>
                <a:ea typeface="Calibri" panose="020F0502020204030204" pitchFamily="34" charset="0"/>
                <a:cs typeface="Arial" panose="020B0604020202020204" pitchFamily="34" charset="0"/>
              </a:rPr>
              <a:t>i</a:t>
            </a:r>
            <a:r>
              <a:rPr lang="en-GB" sz="2000" i="1" dirty="0">
                <a:effectLst/>
                <a:latin typeface="Arial" panose="020B0604020202020204" pitchFamily="34" charset="0"/>
                <a:ea typeface="Calibri" panose="020F0502020204030204" pitchFamily="34" charset="0"/>
                <a:cs typeface="Arial" panose="020B0604020202020204" pitchFamily="34" charset="0"/>
              </a:rPr>
              <a:t>) of the Planning and Development Act 2000 (as amended), that is, notices for making, amending or revoking the Local Area Plans in accordance with Section 19(1)(d) of the Planning and Development Acts 2000 (as amended) for the Tallaght Town Centre Local Area Plan</a:t>
            </a:r>
            <a:r>
              <a:rPr lang="en-GB" sz="2000" i="1" dirty="0">
                <a:latin typeface="Arial" panose="020B0604020202020204" pitchFamily="34" charset="0"/>
                <a:ea typeface="Calibri" panose="020F0502020204030204" pitchFamily="34" charset="0"/>
                <a:cs typeface="Arial" panose="020B0604020202020204" pitchFamily="34" charset="0"/>
              </a:rPr>
              <a:t> </a:t>
            </a:r>
            <a:r>
              <a:rPr lang="en-GB" sz="2000" i="1" dirty="0">
                <a:effectLst/>
                <a:latin typeface="Arial" panose="020B0604020202020204" pitchFamily="34" charset="0"/>
                <a:ea typeface="Calibri" panose="020F0502020204030204" pitchFamily="34" charset="0"/>
                <a:cs typeface="Arial" panose="020B0604020202020204" pitchFamily="34" charset="0"/>
              </a:rPr>
              <a:t>for a further period, up to the expiry of the current South Dublin County Development Plan 2022-2028’</a:t>
            </a:r>
            <a:endParaRPr lang="en-IE" sz="2000" i="1" dirty="0">
              <a:effectLst/>
              <a:latin typeface="Arial" panose="020B0604020202020204" pitchFamily="34" charset="0"/>
              <a:ea typeface="Calibri" panose="020F0502020204030204" pitchFamily="34" charset="0"/>
              <a:cs typeface="Arial" panose="020B0604020202020204" pitchFamily="34" charset="0"/>
            </a:endParaRP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i="1" dirty="0">
              <a:latin typeface="Calibri" panose="020F0502020204030204" pitchFamily="34" charset="0"/>
              <a:ea typeface="Calibri" panose="020F0502020204030204" pitchFamily="34" charset="0"/>
              <a:cs typeface="Times New Roman" panose="02020603050405020304" pitchFamily="18" charset="0"/>
            </a:endParaRPr>
          </a:p>
          <a:p>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5">
            <a:extLst>
              <a:ext uri="{FF2B5EF4-FFF2-40B4-BE49-F238E27FC236}">
                <a16:creationId xmlns:a16="http://schemas.microsoft.com/office/drawing/2014/main" id="{89C795B5-DE78-1F62-4D53-999CD4E6138C}"/>
              </a:ext>
            </a:extLst>
          </p:cNvPr>
          <p:cNvSpPr txBox="1"/>
          <p:nvPr/>
        </p:nvSpPr>
        <p:spPr>
          <a:xfrm>
            <a:off x="130048" y="538965"/>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Resolution </a:t>
            </a:r>
          </a:p>
        </p:txBody>
      </p:sp>
    </p:spTree>
    <p:extLst>
      <p:ext uri="{BB962C8B-B14F-4D97-AF65-F5344CB8AC3E}">
        <p14:creationId xmlns:p14="http://schemas.microsoft.com/office/powerpoint/2010/main" val="1846011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14EF8-83D3-CCE9-E1F6-17A3C35F5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38B870-721C-1666-C8F6-FFEEC2725898}"/>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6CA54D3A-3ABD-5603-932B-4D4A98FAB38C}"/>
              </a:ext>
            </a:extLst>
          </p:cNvPr>
          <p:cNvSpPr>
            <a:spLocks noGrp="1"/>
          </p:cNvSpPr>
          <p:nvPr>
            <p:ph idx="1"/>
          </p:nvPr>
        </p:nvSpPr>
        <p:spPr/>
        <p:txBody>
          <a:bodyPr/>
          <a:lstStyle/>
          <a:p>
            <a:endParaRPr lang="en-IE"/>
          </a:p>
        </p:txBody>
      </p:sp>
      <p:sp>
        <p:nvSpPr>
          <p:cNvPr id="4" name="Freeform 2">
            <a:extLst>
              <a:ext uri="{FF2B5EF4-FFF2-40B4-BE49-F238E27FC236}">
                <a16:creationId xmlns:a16="http://schemas.microsoft.com/office/drawing/2014/main" id="{CD26EBC5-E790-8A4F-4EAA-CE89D657BD18}"/>
              </a:ext>
            </a:extLst>
          </p:cNvPr>
          <p:cNvSpPr/>
          <p:nvPr/>
        </p:nvSpPr>
        <p:spPr>
          <a:xfrm>
            <a:off x="0" y="0"/>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dirty="0"/>
          </a:p>
        </p:txBody>
      </p:sp>
      <p:sp>
        <p:nvSpPr>
          <p:cNvPr id="6" name="Title 1">
            <a:extLst>
              <a:ext uri="{FF2B5EF4-FFF2-40B4-BE49-F238E27FC236}">
                <a16:creationId xmlns:a16="http://schemas.microsoft.com/office/drawing/2014/main" id="{BBB94960-8BD2-1387-020E-E455F5F4ACD4}"/>
              </a:ext>
            </a:extLst>
          </p:cNvPr>
          <p:cNvSpPr txBox="1">
            <a:spLocks/>
          </p:cNvSpPr>
          <p:nvPr/>
        </p:nvSpPr>
        <p:spPr>
          <a:xfrm>
            <a:off x="277033" y="179688"/>
            <a:ext cx="6195686" cy="7713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51626F"/>
                </a:solidFill>
                <a:latin typeface="Arial Bold"/>
              </a:rPr>
              <a:t>Local Area Plan Context</a:t>
            </a:r>
            <a:r>
              <a:rPr lang="en-GB" sz="4000" dirty="0"/>
              <a:t>  </a:t>
            </a:r>
            <a:endParaRPr lang="en-IE" sz="4000" dirty="0"/>
          </a:p>
        </p:txBody>
      </p:sp>
      <p:sp>
        <p:nvSpPr>
          <p:cNvPr id="7" name="Content Placeholder 2">
            <a:extLst>
              <a:ext uri="{FF2B5EF4-FFF2-40B4-BE49-F238E27FC236}">
                <a16:creationId xmlns:a16="http://schemas.microsoft.com/office/drawing/2014/main" id="{85DA0EFA-2844-B66B-B642-A975F4432333}"/>
              </a:ext>
            </a:extLst>
          </p:cNvPr>
          <p:cNvSpPr txBox="1">
            <a:spLocks/>
          </p:cNvSpPr>
          <p:nvPr/>
        </p:nvSpPr>
        <p:spPr>
          <a:xfrm>
            <a:off x="5407793" y="1166671"/>
            <a:ext cx="6475820" cy="51324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Arial" panose="020B0604020202020204" pitchFamily="34" charset="0"/>
                <a:cs typeface="Arial" panose="020B0604020202020204" pitchFamily="34" charset="0"/>
              </a:rPr>
              <a:t>Tallaght Town Centre Local Area Plan made on 8th June 2020 – for 6 years. </a:t>
            </a:r>
          </a:p>
          <a:p>
            <a:r>
              <a:rPr lang="en-GB" sz="2400" dirty="0">
                <a:latin typeface="Arial" panose="020B0604020202020204" pitchFamily="34" charset="0"/>
                <a:cs typeface="Arial" panose="020B0604020202020204" pitchFamily="34" charset="0"/>
              </a:rPr>
              <a:t>The current LAP expiring in 2026 </a:t>
            </a:r>
          </a:p>
          <a:p>
            <a:r>
              <a:rPr lang="en-GB" sz="2400" dirty="0">
                <a:latin typeface="Arial" panose="020B0604020202020204" pitchFamily="34" charset="0"/>
                <a:cs typeface="Arial" panose="020B0604020202020204" pitchFamily="34" charset="0"/>
              </a:rPr>
              <a:t>Recommended approach is to extend the 6-year duration (2020-2026) of the plan  </a:t>
            </a:r>
          </a:p>
          <a:p>
            <a:r>
              <a:rPr lang="en-GB" sz="2400" dirty="0">
                <a:latin typeface="Arial" panose="020B0604020202020204" pitchFamily="34" charset="0"/>
                <a:cs typeface="Arial" panose="020B0604020202020204" pitchFamily="34" charset="0"/>
              </a:rPr>
              <a:t>Extension of the duration of the LAP brought to February SPC and Tallaght ACM in March </a:t>
            </a:r>
          </a:p>
          <a:p>
            <a:r>
              <a:rPr lang="en-GB" sz="2400" dirty="0">
                <a:latin typeface="Arial" panose="020B0604020202020204" pitchFamily="34" charset="0"/>
                <a:cs typeface="Arial" panose="020B0604020202020204" pitchFamily="34" charset="0"/>
              </a:rPr>
              <a:t>If it expires in 2026 the specific policies and urban design led approach associated with Tallaght Town Centre will lapse, and there will be no local planning framework with policies and objectives for Tallaght Town Centre</a:t>
            </a:r>
          </a:p>
        </p:txBody>
      </p:sp>
      <p:pic>
        <p:nvPicPr>
          <p:cNvPr id="5" name="Picture 4">
            <a:extLst>
              <a:ext uri="{FF2B5EF4-FFF2-40B4-BE49-F238E27FC236}">
                <a16:creationId xmlns:a16="http://schemas.microsoft.com/office/drawing/2014/main" id="{B2BFA4B3-811F-22F1-55E0-2DF552DF23A7}"/>
              </a:ext>
            </a:extLst>
          </p:cNvPr>
          <p:cNvPicPr>
            <a:picLocks noChangeAspect="1"/>
          </p:cNvPicPr>
          <p:nvPr/>
        </p:nvPicPr>
        <p:blipFill>
          <a:blip r:embed="rId3"/>
          <a:srcRect l="-1" t="16203" r="2709"/>
          <a:stretch/>
        </p:blipFill>
        <p:spPr>
          <a:xfrm>
            <a:off x="0" y="1176391"/>
            <a:ext cx="5099407" cy="3349635"/>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ln w="3175">
            <a:solidFill>
              <a:schemeClr val="tx1"/>
            </a:solidFill>
          </a:ln>
        </p:spPr>
      </p:pic>
    </p:spTree>
    <p:extLst>
      <p:ext uri="{BB962C8B-B14F-4D97-AF65-F5344CB8AC3E}">
        <p14:creationId xmlns:p14="http://schemas.microsoft.com/office/powerpoint/2010/main" val="103452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23109-0276-BED9-43FE-B798795D5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87749D-1B18-5469-3459-E0EC619DD5C3}"/>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309280DD-F2C2-24E5-CB1D-4C6DB4C3BB65}"/>
              </a:ext>
            </a:extLst>
          </p:cNvPr>
          <p:cNvSpPr>
            <a:spLocks noGrp="1"/>
          </p:cNvSpPr>
          <p:nvPr>
            <p:ph idx="1"/>
          </p:nvPr>
        </p:nvSpPr>
        <p:spPr/>
        <p:txBody>
          <a:bodyPr/>
          <a:lstStyle/>
          <a:p>
            <a:endParaRPr lang="en-IE"/>
          </a:p>
        </p:txBody>
      </p:sp>
      <p:sp>
        <p:nvSpPr>
          <p:cNvPr id="4" name="Freeform 2">
            <a:extLst>
              <a:ext uri="{FF2B5EF4-FFF2-40B4-BE49-F238E27FC236}">
                <a16:creationId xmlns:a16="http://schemas.microsoft.com/office/drawing/2014/main" id="{BAC2443F-75CC-528E-E141-D313413D97F0}"/>
              </a:ext>
            </a:extLst>
          </p:cNvPr>
          <p:cNvSpPr/>
          <p:nvPr/>
        </p:nvSpPr>
        <p:spPr>
          <a:xfrm>
            <a:off x="0" y="-20021"/>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a:p>
        </p:txBody>
      </p:sp>
      <p:sp>
        <p:nvSpPr>
          <p:cNvPr id="6" name="Title 1">
            <a:extLst>
              <a:ext uri="{FF2B5EF4-FFF2-40B4-BE49-F238E27FC236}">
                <a16:creationId xmlns:a16="http://schemas.microsoft.com/office/drawing/2014/main" id="{19FDF15F-BA88-5930-C877-596A505E2152}"/>
              </a:ext>
            </a:extLst>
          </p:cNvPr>
          <p:cNvSpPr txBox="1">
            <a:spLocks/>
          </p:cNvSpPr>
          <p:nvPr/>
        </p:nvSpPr>
        <p:spPr>
          <a:xfrm>
            <a:off x="209549" y="234345"/>
            <a:ext cx="5291663" cy="7713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51626F"/>
                </a:solidFill>
                <a:latin typeface="Arial Bold"/>
              </a:rPr>
              <a:t>Process to Extend</a:t>
            </a:r>
            <a:endParaRPr lang="en-IE" sz="4000" dirty="0"/>
          </a:p>
        </p:txBody>
      </p:sp>
      <p:sp>
        <p:nvSpPr>
          <p:cNvPr id="8" name="Content Placeholder 2">
            <a:extLst>
              <a:ext uri="{FF2B5EF4-FFF2-40B4-BE49-F238E27FC236}">
                <a16:creationId xmlns:a16="http://schemas.microsoft.com/office/drawing/2014/main" id="{9EDCC473-36D9-A6DB-64EA-8D668905F5EF}"/>
              </a:ext>
            </a:extLst>
          </p:cNvPr>
          <p:cNvSpPr txBox="1">
            <a:spLocks/>
          </p:cNvSpPr>
          <p:nvPr/>
        </p:nvSpPr>
        <p:spPr>
          <a:xfrm>
            <a:off x="209549" y="1282574"/>
            <a:ext cx="7967717" cy="50961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en-IE" sz="2400" kern="100" dirty="0">
                <a:latin typeface="Arial" panose="020B0604020202020204" pitchFamily="34" charset="0"/>
                <a:ea typeface="Calibri" panose="020F0502020204030204" pitchFamily="34" charset="0"/>
                <a:cs typeface="Arial" panose="020B0604020202020204" pitchFamily="34" charset="0"/>
              </a:rPr>
              <a:t>Under Section 19 of the Planning and Development Act 2000 (as amended), option to extend LAP is available, subject to:</a:t>
            </a:r>
          </a:p>
          <a:p>
            <a:pPr marL="514350" indent="-514350">
              <a:spcAft>
                <a:spcPts val="800"/>
              </a:spcAft>
              <a:buFont typeface="Arial" panose="020B0604020202020204" pitchFamily="34" charset="0"/>
              <a:buAutoNum type="romanLcParenBoth"/>
            </a:pPr>
            <a:r>
              <a:rPr lang="en-IE" sz="2400" kern="100" dirty="0">
                <a:latin typeface="Arial" panose="020B0604020202020204" pitchFamily="34" charset="0"/>
                <a:ea typeface="Calibri" panose="020F0502020204030204" pitchFamily="34" charset="0"/>
                <a:cs typeface="Arial" panose="020B0604020202020204" pitchFamily="34" charset="0"/>
              </a:rPr>
              <a:t>Timing – not more than 5 years after making LAP (more than 12 months before expiring) </a:t>
            </a:r>
          </a:p>
          <a:p>
            <a:pPr marL="514350" indent="-514350">
              <a:spcAft>
                <a:spcPts val="800"/>
              </a:spcAft>
              <a:buFont typeface="Arial" panose="020B0604020202020204" pitchFamily="34" charset="0"/>
              <a:buAutoNum type="romanLcParenBoth"/>
            </a:pPr>
            <a:r>
              <a:rPr lang="en-IE" sz="2400" kern="100" dirty="0">
                <a:latin typeface="Arial" panose="020B0604020202020204" pitchFamily="34" charset="0"/>
                <a:ea typeface="Calibri" panose="020F0502020204030204" pitchFamily="34" charset="0"/>
                <a:cs typeface="Arial" panose="020B0604020202020204" pitchFamily="34" charset="0"/>
              </a:rPr>
              <a:t>Extension – further period not exceeding 5 years  </a:t>
            </a:r>
          </a:p>
          <a:p>
            <a:pPr marL="514350" indent="-514350">
              <a:spcAft>
                <a:spcPts val="800"/>
              </a:spcAft>
              <a:buFont typeface="Arial" panose="020B0604020202020204" pitchFamily="34" charset="0"/>
              <a:buAutoNum type="romanLcParenBoth"/>
            </a:pPr>
            <a:r>
              <a:rPr lang="en-IE" sz="2400" kern="100" dirty="0">
                <a:latin typeface="Arial" panose="020B0604020202020204" pitchFamily="34" charset="0"/>
                <a:ea typeface="Calibri" panose="020F0502020204030204" pitchFamily="34" charset="0"/>
                <a:cs typeface="Arial" panose="020B0604020202020204" pitchFamily="34" charset="0"/>
              </a:rPr>
              <a:t>Resolution by Council </a:t>
            </a:r>
          </a:p>
          <a:p>
            <a:pPr marL="0" indent="0">
              <a:spcAft>
                <a:spcPts val="800"/>
              </a:spcAft>
              <a:buNone/>
            </a:pPr>
            <a:endParaRPr lang="en-GB"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GB"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IE"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IE" sz="1800" dirty="0"/>
          </a:p>
        </p:txBody>
      </p:sp>
    </p:spTree>
    <p:extLst>
      <p:ext uri="{BB962C8B-B14F-4D97-AF65-F5344CB8AC3E}">
        <p14:creationId xmlns:p14="http://schemas.microsoft.com/office/powerpoint/2010/main" val="156635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0221D-17D0-7D2B-210D-2998FE412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154E4-8CAE-AD06-F96F-7FFB77FB914A}"/>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7DEEB2BB-3AE2-10D2-7934-52A9E6440673}"/>
              </a:ext>
            </a:extLst>
          </p:cNvPr>
          <p:cNvSpPr>
            <a:spLocks noGrp="1"/>
          </p:cNvSpPr>
          <p:nvPr>
            <p:ph idx="1"/>
          </p:nvPr>
        </p:nvSpPr>
        <p:spPr/>
        <p:txBody>
          <a:bodyPr/>
          <a:lstStyle/>
          <a:p>
            <a:endParaRPr lang="en-IE"/>
          </a:p>
        </p:txBody>
      </p:sp>
      <p:sp>
        <p:nvSpPr>
          <p:cNvPr id="4" name="Freeform 2">
            <a:extLst>
              <a:ext uri="{FF2B5EF4-FFF2-40B4-BE49-F238E27FC236}">
                <a16:creationId xmlns:a16="http://schemas.microsoft.com/office/drawing/2014/main" id="{662C229C-8092-75A4-AE47-5A0BC3B00E2D}"/>
              </a:ext>
            </a:extLst>
          </p:cNvPr>
          <p:cNvSpPr/>
          <p:nvPr/>
        </p:nvSpPr>
        <p:spPr>
          <a:xfrm>
            <a:off x="0" y="-20021"/>
            <a:ext cx="12192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a:p>
        </p:txBody>
      </p:sp>
      <p:sp>
        <p:nvSpPr>
          <p:cNvPr id="6" name="Title 1">
            <a:extLst>
              <a:ext uri="{FF2B5EF4-FFF2-40B4-BE49-F238E27FC236}">
                <a16:creationId xmlns:a16="http://schemas.microsoft.com/office/drawing/2014/main" id="{C625C489-5047-5E5D-FEA8-F7BE14350777}"/>
              </a:ext>
            </a:extLst>
          </p:cNvPr>
          <p:cNvSpPr txBox="1">
            <a:spLocks/>
          </p:cNvSpPr>
          <p:nvPr/>
        </p:nvSpPr>
        <p:spPr>
          <a:xfrm>
            <a:off x="240642" y="230188"/>
            <a:ext cx="5291663" cy="7713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51626F"/>
                </a:solidFill>
                <a:latin typeface="Arial Bold"/>
              </a:rPr>
              <a:t>Process to Extend</a:t>
            </a:r>
            <a:endParaRPr lang="en-IE" sz="4000" dirty="0"/>
          </a:p>
        </p:txBody>
      </p:sp>
      <p:sp>
        <p:nvSpPr>
          <p:cNvPr id="8" name="Content Placeholder 2">
            <a:extLst>
              <a:ext uri="{FF2B5EF4-FFF2-40B4-BE49-F238E27FC236}">
                <a16:creationId xmlns:a16="http://schemas.microsoft.com/office/drawing/2014/main" id="{4045EAF0-8C19-0088-9CD7-ABBCC1068C83}"/>
              </a:ext>
            </a:extLst>
          </p:cNvPr>
          <p:cNvSpPr txBox="1">
            <a:spLocks/>
          </p:cNvSpPr>
          <p:nvPr/>
        </p:nvSpPr>
        <p:spPr>
          <a:xfrm>
            <a:off x="4155096" y="1302164"/>
            <a:ext cx="7967717" cy="50961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800"/>
              </a:spcAft>
              <a:buFont typeface="Arial" panose="020B0604020202020204" pitchFamily="34" charset="0"/>
              <a:buNone/>
            </a:pPr>
            <a:r>
              <a:rPr lang="en-IE" sz="2400" kern="100" dirty="0">
                <a:latin typeface="Arial" panose="020B0604020202020204" pitchFamily="34" charset="0"/>
                <a:ea typeface="Calibri" panose="020F0502020204030204" pitchFamily="34" charset="0"/>
                <a:cs typeface="Arial" panose="020B0604020202020204" pitchFamily="34" charset="0"/>
              </a:rPr>
              <a:t>Under Section 19 of the Planning and Development Act 2000 (as amended), for resolution, Chief Executive required to prepare:  </a:t>
            </a:r>
          </a:p>
          <a:p>
            <a:pPr marL="514350" indent="-514350">
              <a:spcAft>
                <a:spcPts val="800"/>
              </a:spcAft>
              <a:buFont typeface="Arial" panose="020B0604020202020204" pitchFamily="34" charset="0"/>
              <a:buAutoNum type="romanLcParenBoth"/>
            </a:pPr>
            <a:r>
              <a:rPr lang="en-IE" sz="2400" kern="100" dirty="0">
                <a:latin typeface="Arial" panose="020B0604020202020204" pitchFamily="34" charset="0"/>
                <a:ea typeface="Calibri" panose="020F0502020204030204" pitchFamily="34" charset="0"/>
                <a:cs typeface="Arial" panose="020B0604020202020204" pitchFamily="34" charset="0"/>
              </a:rPr>
              <a:t>an opinion that the Local Area Plan remains consistent with the objectives and core strategy of the relevant development plan (i.e. SDCC County Development Plan 2022-2028)</a:t>
            </a:r>
          </a:p>
          <a:p>
            <a:pPr marL="514350" indent="-514350">
              <a:spcAft>
                <a:spcPts val="800"/>
              </a:spcAft>
              <a:buFont typeface="Arial" panose="020B0604020202020204" pitchFamily="34" charset="0"/>
              <a:buAutoNum type="romanLcParenBoth"/>
            </a:pPr>
            <a:r>
              <a:rPr lang="en-IE" sz="2400" kern="100" dirty="0">
                <a:latin typeface="Arial" panose="020B0604020202020204" pitchFamily="34" charset="0"/>
                <a:ea typeface="Calibri" panose="020F0502020204030204" pitchFamily="34" charset="0"/>
                <a:cs typeface="Arial" panose="020B0604020202020204" pitchFamily="34" charset="0"/>
              </a:rPr>
              <a:t>an opinion that the objectives of the LAP have </a:t>
            </a:r>
            <a:r>
              <a:rPr lang="en-IE" sz="2400" b="1" kern="100" dirty="0">
                <a:latin typeface="Arial" panose="020B0604020202020204" pitchFamily="34" charset="0"/>
                <a:ea typeface="Calibri" panose="020F0502020204030204" pitchFamily="34" charset="0"/>
                <a:cs typeface="Arial" panose="020B0604020202020204" pitchFamily="34" charset="0"/>
              </a:rPr>
              <a:t>not</a:t>
            </a:r>
            <a:r>
              <a:rPr lang="en-IE" sz="2400" kern="100" dirty="0">
                <a:latin typeface="Arial" panose="020B0604020202020204" pitchFamily="34" charset="0"/>
                <a:ea typeface="Calibri" panose="020F0502020204030204" pitchFamily="34" charset="0"/>
                <a:cs typeface="Arial" panose="020B0604020202020204" pitchFamily="34" charset="0"/>
              </a:rPr>
              <a:t> been substantially secured </a:t>
            </a:r>
          </a:p>
          <a:p>
            <a:pPr marL="514350" indent="-514350">
              <a:spcAft>
                <a:spcPts val="800"/>
              </a:spcAft>
              <a:buFont typeface="Arial" panose="020B0604020202020204" pitchFamily="34" charset="0"/>
              <a:buAutoNum type="romanLcParenBoth"/>
            </a:pPr>
            <a:r>
              <a:rPr lang="en-GB" sz="2400" kern="100" dirty="0">
                <a:latin typeface="Arial" panose="020B0604020202020204" pitchFamily="34" charset="0"/>
                <a:ea typeface="Calibri" panose="020F0502020204030204" pitchFamily="34" charset="0"/>
                <a:cs typeface="Arial" panose="020B0604020202020204" pitchFamily="34" charset="0"/>
              </a:rPr>
              <a:t>Confirmation that the sending and publishing of notices to commence the review of the LAP may be deferred and the period for which they may be deferred.</a:t>
            </a:r>
            <a:r>
              <a:rPr lang="en-GB" sz="2400" dirty="0">
                <a:latin typeface="Arial" panose="020B0604020202020204" pitchFamily="34" charset="0"/>
                <a:cs typeface="Arial" panose="020B0604020202020204" pitchFamily="34" charset="0"/>
              </a:rPr>
              <a:t> </a:t>
            </a:r>
            <a:endParaRPr lang="en-GB"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GB"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IE" sz="2400" kern="100" dirty="0">
              <a:latin typeface="Arial" panose="020B0604020202020204" pitchFamily="34" charset="0"/>
              <a:ea typeface="Calibri" panose="020F0502020204030204" pitchFamily="34" charset="0"/>
              <a:cs typeface="Arial" panose="020B0604020202020204" pitchFamily="34" charset="0"/>
            </a:endParaRPr>
          </a:p>
          <a:p>
            <a:pPr marL="0" indent="0">
              <a:spcAft>
                <a:spcPts val="800"/>
              </a:spcAft>
              <a:buFont typeface="Arial" panose="020B0604020202020204" pitchFamily="34" charset="0"/>
              <a:buNone/>
            </a:pPr>
            <a:endParaRPr lang="en-IE" sz="1800" dirty="0"/>
          </a:p>
        </p:txBody>
      </p:sp>
      <p:pic>
        <p:nvPicPr>
          <p:cNvPr id="10" name="Picture 9">
            <a:extLst>
              <a:ext uri="{FF2B5EF4-FFF2-40B4-BE49-F238E27FC236}">
                <a16:creationId xmlns:a16="http://schemas.microsoft.com/office/drawing/2014/main" id="{4481ABFA-E451-5F44-325A-0336A34A746F}"/>
              </a:ext>
            </a:extLst>
          </p:cNvPr>
          <p:cNvPicPr>
            <a:picLocks noChangeAspect="1"/>
          </p:cNvPicPr>
          <p:nvPr/>
        </p:nvPicPr>
        <p:blipFill>
          <a:blip r:embed="rId3"/>
          <a:stretch>
            <a:fillRect/>
          </a:stretch>
        </p:blipFill>
        <p:spPr>
          <a:xfrm>
            <a:off x="124309" y="1781668"/>
            <a:ext cx="3961600" cy="3294664"/>
          </a:xfrm>
          <a:prstGeom prst="rect">
            <a:avLst/>
          </a:prstGeom>
        </p:spPr>
      </p:pic>
    </p:spTree>
    <p:extLst>
      <p:ext uri="{BB962C8B-B14F-4D97-AF65-F5344CB8AC3E}">
        <p14:creationId xmlns:p14="http://schemas.microsoft.com/office/powerpoint/2010/main" val="11043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AB6DE-5864-C781-D3F3-960F345226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01DFE94-F87C-D2F1-6087-AA9D17467DE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a:p>
        </p:txBody>
      </p:sp>
      <p:sp>
        <p:nvSpPr>
          <p:cNvPr id="35" name="TextBox 5">
            <a:extLst>
              <a:ext uri="{FF2B5EF4-FFF2-40B4-BE49-F238E27FC236}">
                <a16:creationId xmlns:a16="http://schemas.microsoft.com/office/drawing/2014/main" id="{C0000209-7DD2-B5C2-D20C-EAB9ECAC1023}"/>
              </a:ext>
            </a:extLst>
          </p:cNvPr>
          <p:cNvSpPr txBox="1"/>
          <p:nvPr/>
        </p:nvSpPr>
        <p:spPr>
          <a:xfrm>
            <a:off x="469096" y="251289"/>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LAP Boundary</a:t>
            </a:r>
          </a:p>
        </p:txBody>
      </p:sp>
      <p:pic>
        <p:nvPicPr>
          <p:cNvPr id="9" name="Picture 8" descr="A map of a city&#10;&#10;AI-generated content may be incorrect.">
            <a:extLst>
              <a:ext uri="{FF2B5EF4-FFF2-40B4-BE49-F238E27FC236}">
                <a16:creationId xmlns:a16="http://schemas.microsoft.com/office/drawing/2014/main" id="{81C2DC71-1143-A0E7-3794-D5DF5AC5D0FD}"/>
              </a:ext>
            </a:extLst>
          </p:cNvPr>
          <p:cNvPicPr>
            <a:picLocks noChangeAspect="1"/>
          </p:cNvPicPr>
          <p:nvPr/>
        </p:nvPicPr>
        <p:blipFill rotWithShape="1">
          <a:blip r:embed="rId3"/>
          <a:srcRect b="5692"/>
          <a:stretch/>
        </p:blipFill>
        <p:spPr bwMode="auto">
          <a:xfrm>
            <a:off x="2819096" y="1132966"/>
            <a:ext cx="6553807" cy="4953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1046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3533-C3D2-EE57-5BA2-81EC764021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664C59-774F-4FAA-BBCF-B9E2EF24A9E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dirty="0"/>
          </a:p>
        </p:txBody>
      </p:sp>
      <p:sp>
        <p:nvSpPr>
          <p:cNvPr id="35" name="TextBox 5">
            <a:extLst>
              <a:ext uri="{FF2B5EF4-FFF2-40B4-BE49-F238E27FC236}">
                <a16:creationId xmlns:a16="http://schemas.microsoft.com/office/drawing/2014/main" id="{0A30D313-F4CE-015B-D2CB-2BABA8D0AF8C}"/>
              </a:ext>
            </a:extLst>
          </p:cNvPr>
          <p:cNvSpPr txBox="1"/>
          <p:nvPr/>
        </p:nvSpPr>
        <p:spPr>
          <a:xfrm>
            <a:off x="469096" y="251289"/>
            <a:ext cx="10472477" cy="685572"/>
          </a:xfrm>
          <a:prstGeom prst="rect">
            <a:avLst/>
          </a:prstGeom>
        </p:spPr>
        <p:txBody>
          <a:bodyPr wrap="square" lIns="0" tIns="0" rIns="0" bIns="0" rtlCol="0" anchor="t">
            <a:spAutoFit/>
          </a:bodyPr>
          <a:lstStyle/>
          <a:p>
            <a:pPr>
              <a:lnSpc>
                <a:spcPts val="6400"/>
              </a:lnSpc>
              <a:spcBef>
                <a:spcPct val="0"/>
              </a:spcBef>
            </a:pPr>
            <a:r>
              <a:rPr lang="en-US" sz="2400" dirty="0">
                <a:solidFill>
                  <a:srgbClr val="51626F"/>
                </a:solidFill>
                <a:latin typeface="Arial Bold"/>
              </a:rPr>
              <a:t>(</a:t>
            </a:r>
            <a:r>
              <a:rPr lang="en-US" sz="2400" dirty="0" err="1">
                <a:solidFill>
                  <a:srgbClr val="51626F"/>
                </a:solidFill>
                <a:latin typeface="Arial Bold"/>
              </a:rPr>
              <a:t>i</a:t>
            </a:r>
            <a:r>
              <a:rPr lang="en-US" sz="2400" dirty="0">
                <a:solidFill>
                  <a:srgbClr val="51626F"/>
                </a:solidFill>
                <a:latin typeface="Arial Bold"/>
              </a:rPr>
              <a:t>) Consistency with Development Plan and Core Strategy</a:t>
            </a:r>
          </a:p>
        </p:txBody>
      </p:sp>
      <p:pic>
        <p:nvPicPr>
          <p:cNvPr id="4" name="Picture 2" descr="Adopted Plan - SDCC">
            <a:extLst>
              <a:ext uri="{FF2B5EF4-FFF2-40B4-BE49-F238E27FC236}">
                <a16:creationId xmlns:a16="http://schemas.microsoft.com/office/drawing/2014/main" id="{122D5D8D-0720-4F28-6E9F-B77175F3F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84" y="1298615"/>
            <a:ext cx="3214629" cy="44495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CC9EFF-DDF7-2B66-7EED-653A38185C66}"/>
              </a:ext>
            </a:extLst>
          </p:cNvPr>
          <p:cNvSpPr txBox="1"/>
          <p:nvPr/>
        </p:nvSpPr>
        <p:spPr>
          <a:xfrm>
            <a:off x="4476356" y="1133031"/>
            <a:ext cx="6874160" cy="4801314"/>
          </a:xfrm>
          <a:prstGeom prst="rect">
            <a:avLst/>
          </a:prstGeom>
          <a:noFill/>
        </p:spPr>
        <p:txBody>
          <a:bodyPr wrap="square" rtlCol="0">
            <a:spAutoFit/>
          </a:bodyPr>
          <a:lstStyle/>
          <a:p>
            <a:pPr marL="285750" indent="-285750">
              <a:buFont typeface="Arial" panose="020B0604020202020204" pitchFamily="34" charset="0"/>
              <a:buChar char="•"/>
            </a:pPr>
            <a:r>
              <a:rPr lang="en-GB" sz="2400" dirty="0"/>
              <a:t>The Tallaght Town Centre LAP and Development Plan are </a:t>
            </a:r>
            <a:r>
              <a:rPr lang="en-GB" sz="2400" b="1" dirty="0"/>
              <a:t>aligned</a:t>
            </a:r>
            <a:r>
              <a:rPr lang="en-GB" sz="2400" dirty="0"/>
              <a:t> with each other with regard to the land use zonings applied to Tallaght Town Centre area. </a:t>
            </a:r>
            <a:r>
              <a:rPr lang="en-GB" sz="2400" b="1" dirty="0"/>
              <a:t>No zoning changes</a:t>
            </a:r>
            <a:r>
              <a:rPr lang="en-GB" sz="2400" dirty="0"/>
              <a:t> occurred as part of the Development Plan Process.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LAP is integrated into the Development Plan, and its faciliation is set out in the Core Strategy under </a:t>
            </a:r>
            <a:r>
              <a:rPr lang="en-GB" sz="2400" b="1" dirty="0"/>
              <a:t>Strategic Development Areas</a:t>
            </a:r>
            <a:r>
              <a:rPr lang="en-GB" sz="2400" dirty="0"/>
              <a:t>, and through the Development Plan through various Objectives to ensure implementation of a </a:t>
            </a:r>
            <a:r>
              <a:rPr lang="en-GB" sz="2400" b="1" dirty="0"/>
              <a:t>Plan Led Vision</a:t>
            </a:r>
            <a:r>
              <a:rPr lang="en-GB" sz="2400" dirty="0"/>
              <a:t>.</a:t>
            </a:r>
          </a:p>
          <a:p>
            <a:pPr marL="285750" indent="-285750">
              <a:buFont typeface="Arial" panose="020B0604020202020204" pitchFamily="34" charset="0"/>
              <a:buChar char="•"/>
            </a:pPr>
            <a:endParaRPr lang="en-IE" dirty="0"/>
          </a:p>
        </p:txBody>
      </p:sp>
    </p:spTree>
    <p:extLst>
      <p:ext uri="{BB962C8B-B14F-4D97-AF65-F5344CB8AC3E}">
        <p14:creationId xmlns:p14="http://schemas.microsoft.com/office/powerpoint/2010/main" val="4099933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311B8-1136-E808-E65B-C56A9EB67E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C06DE5-A4BB-11E7-C369-7C91F55E1C66}"/>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dirty="0"/>
          </a:p>
        </p:txBody>
      </p:sp>
      <p:sp>
        <p:nvSpPr>
          <p:cNvPr id="35" name="TextBox 5">
            <a:extLst>
              <a:ext uri="{FF2B5EF4-FFF2-40B4-BE49-F238E27FC236}">
                <a16:creationId xmlns:a16="http://schemas.microsoft.com/office/drawing/2014/main" id="{06C67DC2-F9CB-C998-A458-B7BEDF0C0581}"/>
              </a:ext>
            </a:extLst>
          </p:cNvPr>
          <p:cNvSpPr txBox="1"/>
          <p:nvPr/>
        </p:nvSpPr>
        <p:spPr>
          <a:xfrm>
            <a:off x="127819" y="190295"/>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a:t>
            </a:r>
            <a:r>
              <a:rPr lang="en-US" sz="4000" dirty="0" err="1">
                <a:solidFill>
                  <a:srgbClr val="51626F"/>
                </a:solidFill>
                <a:latin typeface="Arial Bold"/>
              </a:rPr>
              <a:t>i</a:t>
            </a:r>
            <a:r>
              <a:rPr lang="en-US" sz="4000" dirty="0">
                <a:solidFill>
                  <a:srgbClr val="51626F"/>
                </a:solidFill>
                <a:latin typeface="Arial Bold"/>
              </a:rPr>
              <a:t>) Consistency with Development Plan </a:t>
            </a:r>
          </a:p>
        </p:txBody>
      </p:sp>
      <p:graphicFrame>
        <p:nvGraphicFramePr>
          <p:cNvPr id="3" name="Table 2">
            <a:extLst>
              <a:ext uri="{FF2B5EF4-FFF2-40B4-BE49-F238E27FC236}">
                <a16:creationId xmlns:a16="http://schemas.microsoft.com/office/drawing/2014/main" id="{774880F0-1E7D-86F3-039D-5E3C0BB53E7D}"/>
              </a:ext>
            </a:extLst>
          </p:cNvPr>
          <p:cNvGraphicFramePr>
            <a:graphicFrameLocks noGrp="1"/>
          </p:cNvGraphicFramePr>
          <p:nvPr>
            <p:extLst>
              <p:ext uri="{D42A27DB-BD31-4B8C-83A1-F6EECF244321}">
                <p14:modId xmlns:p14="http://schemas.microsoft.com/office/powerpoint/2010/main" val="2650306122"/>
              </p:ext>
            </p:extLst>
          </p:nvPr>
        </p:nvGraphicFramePr>
        <p:xfrm>
          <a:off x="0" y="958825"/>
          <a:ext cx="12192000" cy="4908296"/>
        </p:xfrm>
        <a:graphic>
          <a:graphicData uri="http://schemas.openxmlformats.org/drawingml/2006/table">
            <a:tbl>
              <a:tblPr firstRow="1" bandRow="1">
                <a:tableStyleId>{5C22544A-7EE6-4342-B048-85BDC9FD1C3A}</a:tableStyleId>
              </a:tblPr>
              <a:tblGrid>
                <a:gridCol w="3691375">
                  <a:extLst>
                    <a:ext uri="{9D8B030D-6E8A-4147-A177-3AD203B41FA5}">
                      <a16:colId xmlns:a16="http://schemas.microsoft.com/office/drawing/2014/main" val="2417121362"/>
                    </a:ext>
                  </a:extLst>
                </a:gridCol>
                <a:gridCol w="8500625">
                  <a:extLst>
                    <a:ext uri="{9D8B030D-6E8A-4147-A177-3AD203B41FA5}">
                      <a16:colId xmlns:a16="http://schemas.microsoft.com/office/drawing/2014/main" val="2907320461"/>
                    </a:ext>
                  </a:extLst>
                </a:gridCol>
              </a:tblGrid>
              <a:tr h="236463">
                <a:tc>
                  <a:txBody>
                    <a:bodyPr/>
                    <a:lstStyle/>
                    <a:p>
                      <a:r>
                        <a:rPr lang="en-GB" sz="1000" dirty="0"/>
                        <a:t>Overarching LAP Objectives – p.9 of LAP</a:t>
                      </a:r>
                      <a:endParaRPr lang="en-IE" sz="1000" dirty="0"/>
                    </a:p>
                  </a:txBody>
                  <a:tcPr/>
                </a:tc>
                <a:tc>
                  <a:txBody>
                    <a:bodyPr/>
                    <a:lstStyle/>
                    <a:p>
                      <a:r>
                        <a:rPr lang="en-GB" sz="1000" dirty="0"/>
                        <a:t>Consistency with DP – Chapters and Select Policies Examples</a:t>
                      </a:r>
                      <a:endParaRPr lang="en-IE" sz="1000" dirty="0"/>
                    </a:p>
                  </a:txBody>
                  <a:tcPr/>
                </a:tc>
                <a:extLst>
                  <a:ext uri="{0D108BD9-81ED-4DB2-BD59-A6C34878D82A}">
                    <a16:rowId xmlns:a16="http://schemas.microsoft.com/office/drawing/2014/main" val="1374425525"/>
                  </a:ext>
                </a:extLst>
              </a:tr>
              <a:tr h="388000">
                <a:tc>
                  <a:txBody>
                    <a:bodyPr/>
                    <a:lstStyle/>
                    <a:p>
                      <a:r>
                        <a:rPr lang="en-GB" sz="1000" b="1" dirty="0"/>
                        <a:t>Deliver a quality-built environment:</a:t>
                      </a:r>
                      <a:endParaRPr lang="en-IE"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i="0" kern="1200" dirty="0">
                          <a:solidFill>
                            <a:schemeClr val="dk1"/>
                          </a:solidFill>
                          <a:effectLst/>
                          <a:latin typeface="+mn-lt"/>
                          <a:ea typeface="+mn-ea"/>
                          <a:cs typeface="+mn-cs"/>
                        </a:rPr>
                        <a:t>Aligns with Chapter 3 Natural, Cultural and Built Heritage, Chapter 5 Quality Design and Placemaking and 12 Implementation and Monitoring of the SDCC Development Plan.</a:t>
                      </a:r>
                    </a:p>
                  </a:txBody>
                  <a:tcPr/>
                </a:tc>
                <a:extLst>
                  <a:ext uri="{0D108BD9-81ED-4DB2-BD59-A6C34878D82A}">
                    <a16:rowId xmlns:a16="http://schemas.microsoft.com/office/drawing/2014/main" val="3615970600"/>
                  </a:ext>
                </a:extLst>
              </a:tr>
              <a:tr h="532042">
                <a:tc>
                  <a:txBody>
                    <a:bodyPr/>
                    <a:lstStyle/>
                    <a:p>
                      <a:r>
                        <a:rPr lang="en-GB" sz="1000" b="1" dirty="0"/>
                        <a:t>Deliver a network of connected neighbourhoods:</a:t>
                      </a:r>
                      <a:endParaRPr lang="en-IE" sz="1000" dirty="0"/>
                    </a:p>
                  </a:txBody>
                  <a:tcPr/>
                </a:tc>
                <a:tc>
                  <a:txBody>
                    <a:bodyPr/>
                    <a:lstStyle/>
                    <a:p>
                      <a:r>
                        <a:rPr lang="en-GB" sz="1000" i="0" dirty="0"/>
                        <a:t>Aligns with </a:t>
                      </a:r>
                      <a:r>
                        <a:rPr lang="en-IE" sz="1000" i="0" kern="1200" dirty="0">
                          <a:solidFill>
                            <a:schemeClr val="dk1"/>
                          </a:solidFill>
                          <a:effectLst/>
                          <a:latin typeface="+mn-lt"/>
                          <a:ea typeface="+mn-ea"/>
                          <a:cs typeface="+mn-cs"/>
                        </a:rPr>
                        <a:t>Chapter 5 Quality Design and Placemaking</a:t>
                      </a:r>
                      <a:r>
                        <a:rPr lang="en-GB" sz="1000" i="0" dirty="0"/>
                        <a:t>, Chapter 7 Sustainable Movement and Chapter </a:t>
                      </a:r>
                      <a:r>
                        <a:rPr lang="en-IE" sz="1000" i="0" kern="1200" dirty="0">
                          <a:solidFill>
                            <a:schemeClr val="dk1"/>
                          </a:solidFill>
                          <a:effectLst/>
                          <a:latin typeface="+mn-lt"/>
                          <a:ea typeface="+mn-ea"/>
                          <a:cs typeface="+mn-cs"/>
                        </a:rPr>
                        <a:t>12 Implementation and Monitoring </a:t>
                      </a:r>
                      <a:r>
                        <a:rPr lang="en-GB" sz="1000" i="0" dirty="0"/>
                        <a:t> of the SDCC Development Plan, notably - EDE9 Objective 2: To continue to develop Tallaght as a vibrant and sustainable County Town at the top of the County’s settlement and retail hierarchy and improve Tallaght’s importance in regional retail terms. </a:t>
                      </a:r>
                      <a:endParaRPr lang="en-IE" sz="1000" i="0" dirty="0"/>
                    </a:p>
                  </a:txBody>
                  <a:tcPr/>
                </a:tc>
                <a:extLst>
                  <a:ext uri="{0D108BD9-81ED-4DB2-BD59-A6C34878D82A}">
                    <a16:rowId xmlns:a16="http://schemas.microsoft.com/office/drawing/2014/main" val="489153652"/>
                  </a:ext>
                </a:extLst>
              </a:tr>
              <a:tr h="384584">
                <a:tc>
                  <a:txBody>
                    <a:bodyPr/>
                    <a:lstStyle/>
                    <a:p>
                      <a:r>
                        <a:rPr lang="en-IE" sz="1000" b="1" kern="1200" dirty="0">
                          <a:solidFill>
                            <a:schemeClr val="dk1"/>
                          </a:solidFill>
                          <a:effectLst/>
                          <a:latin typeface="+mn-lt"/>
                          <a:ea typeface="+mn-ea"/>
                          <a:cs typeface="+mn-cs"/>
                        </a:rPr>
                        <a:t>Promote Tallaght’s role as the Capital of the County:</a:t>
                      </a:r>
                      <a:endParaRPr lang="en-IE" sz="1000" dirty="0"/>
                    </a:p>
                  </a:txBody>
                  <a:tcPr/>
                </a:tc>
                <a:tc>
                  <a:txBody>
                    <a:bodyPr/>
                    <a:lstStyle/>
                    <a:p>
                      <a:r>
                        <a:rPr lang="en-GB" sz="1000" i="0" dirty="0"/>
                        <a:t>Aligns with Core Strategy, </a:t>
                      </a:r>
                      <a:r>
                        <a:rPr lang="en-IE" sz="1000" i="0" kern="1200" dirty="0">
                          <a:solidFill>
                            <a:schemeClr val="dk1"/>
                          </a:solidFill>
                          <a:effectLst/>
                          <a:latin typeface="+mn-lt"/>
                          <a:ea typeface="+mn-ea"/>
                          <a:cs typeface="+mn-cs"/>
                        </a:rPr>
                        <a:t>Chapter 5 Quality Design and Placemaking </a:t>
                      </a:r>
                      <a:r>
                        <a:rPr lang="en-GB" sz="1000" i="0" dirty="0"/>
                        <a:t>, 8 Community Infrastructure and Open Space and Chapter 9 Economic Development of the SDCC Development Plan</a:t>
                      </a:r>
                      <a:endParaRPr lang="en-IE" sz="1000" i="0" dirty="0"/>
                    </a:p>
                  </a:txBody>
                  <a:tcPr/>
                </a:tc>
                <a:extLst>
                  <a:ext uri="{0D108BD9-81ED-4DB2-BD59-A6C34878D82A}">
                    <a16:rowId xmlns:a16="http://schemas.microsoft.com/office/drawing/2014/main" val="3564056182"/>
                  </a:ext>
                </a:extLst>
              </a:tr>
              <a:tr h="679831">
                <a:tc>
                  <a:txBody>
                    <a:bodyPr/>
                    <a:lstStyle/>
                    <a:p>
                      <a:r>
                        <a:rPr lang="en-IE" sz="1000" b="1" kern="1200" dirty="0">
                          <a:solidFill>
                            <a:schemeClr val="dk1"/>
                          </a:solidFill>
                          <a:effectLst/>
                          <a:latin typeface="+mn-lt"/>
                          <a:ea typeface="+mn-ea"/>
                          <a:cs typeface="+mn-cs"/>
                        </a:rPr>
                        <a:t>Deliver sustainable residential communities:</a:t>
                      </a:r>
                      <a:r>
                        <a:rPr lang="en-IE" sz="1000" kern="1200" dirty="0">
                          <a:solidFill>
                            <a:schemeClr val="dk1"/>
                          </a:solidFill>
                          <a:effectLst/>
                          <a:latin typeface="+mn-lt"/>
                          <a:ea typeface="+mn-ea"/>
                          <a:cs typeface="+mn-cs"/>
                        </a:rPr>
                        <a:t> </a:t>
                      </a:r>
                      <a:endParaRPr lang="en-IE"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i="0" kern="1200" dirty="0">
                          <a:solidFill>
                            <a:schemeClr val="dk1"/>
                          </a:solidFill>
                          <a:effectLst/>
                          <a:latin typeface="+mn-lt"/>
                          <a:ea typeface="+mn-ea"/>
                          <a:cs typeface="+mn-cs"/>
                        </a:rPr>
                        <a:t>Aligns with Chapter 5 Quality Design and Placemaking , </a:t>
                      </a:r>
                      <a:r>
                        <a:rPr lang="en-GB" sz="1000" i="0" dirty="0"/>
                        <a:t>Chapter 7 Sustainable Movement </a:t>
                      </a:r>
                      <a:r>
                        <a:rPr lang="en-IE" sz="1000" i="0" kern="1200" dirty="0">
                          <a:solidFill>
                            <a:schemeClr val="dk1"/>
                          </a:solidFill>
                          <a:effectLst/>
                          <a:latin typeface="+mn-lt"/>
                          <a:ea typeface="+mn-ea"/>
                          <a:cs typeface="+mn-cs"/>
                        </a:rPr>
                        <a:t> and Chapter </a:t>
                      </a:r>
                      <a:r>
                        <a:rPr lang="en-GB" sz="1000" i="0" dirty="0"/>
                        <a:t>8 Community Infrastructure and Open Space </a:t>
                      </a:r>
                      <a:r>
                        <a:rPr lang="en-IE" sz="1000" i="0" kern="1200" dirty="0">
                          <a:solidFill>
                            <a:schemeClr val="dk1"/>
                          </a:solidFill>
                          <a:effectLst/>
                          <a:latin typeface="+mn-lt"/>
                          <a:ea typeface="+mn-ea"/>
                          <a:cs typeface="+mn-cs"/>
                        </a:rPr>
                        <a:t> of the SDCC Development Plan, notably - SM3 Objective 12: To work with the NTA to secure the expansion of the bus network, including distinct new bus networks as necessary, to serve new development and regeneration areas within the South Dublin County area including Tallaght.</a:t>
                      </a:r>
                      <a:endParaRPr lang="en-IE" sz="400" i="0" dirty="0"/>
                    </a:p>
                    <a:p>
                      <a:endParaRPr lang="en-IE" sz="1000" i="0" dirty="0"/>
                    </a:p>
                  </a:txBody>
                  <a:tcPr/>
                </a:tc>
                <a:extLst>
                  <a:ext uri="{0D108BD9-81ED-4DB2-BD59-A6C34878D82A}">
                    <a16:rowId xmlns:a16="http://schemas.microsoft.com/office/drawing/2014/main" val="2620160729"/>
                  </a:ext>
                </a:extLst>
              </a:tr>
              <a:tr h="384252">
                <a:tc>
                  <a:txBody>
                    <a:bodyPr/>
                    <a:lstStyle/>
                    <a:p>
                      <a:r>
                        <a:rPr lang="en-IE" sz="1000" b="1" kern="1200" dirty="0">
                          <a:solidFill>
                            <a:schemeClr val="dk1"/>
                          </a:solidFill>
                          <a:effectLst/>
                          <a:latin typeface="+mn-lt"/>
                          <a:ea typeface="+mn-ea"/>
                          <a:cs typeface="+mn-cs"/>
                        </a:rPr>
                        <a:t>Respect, protect and promote our heritage and architectural features</a:t>
                      </a:r>
                      <a:endParaRPr lang="en-IE"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i="0" kern="1200" dirty="0">
                          <a:solidFill>
                            <a:schemeClr val="dk1"/>
                          </a:solidFill>
                          <a:effectLst/>
                          <a:latin typeface="+mn-lt"/>
                          <a:ea typeface="+mn-ea"/>
                          <a:cs typeface="+mn-cs"/>
                        </a:rPr>
                        <a:t>Aligns with Chapter 3 Natural, Cultural and Built Heritage, Chapter 5 Quality Design and Placemaking and </a:t>
                      </a:r>
                      <a:r>
                        <a:rPr lang="en-GB" sz="1000" i="0" dirty="0"/>
                        <a:t>Chapter </a:t>
                      </a:r>
                      <a:r>
                        <a:rPr lang="en-IE" sz="1000" i="0" kern="1200" dirty="0">
                          <a:solidFill>
                            <a:schemeClr val="dk1"/>
                          </a:solidFill>
                          <a:effectLst/>
                          <a:latin typeface="+mn-lt"/>
                          <a:ea typeface="+mn-ea"/>
                          <a:cs typeface="+mn-cs"/>
                        </a:rPr>
                        <a:t>12 Implementation and Monitoring of the SDCC Development Plan.</a:t>
                      </a:r>
                      <a:endParaRPr lang="en-IE" sz="1000" i="0" dirty="0"/>
                    </a:p>
                  </a:txBody>
                  <a:tcPr/>
                </a:tc>
                <a:extLst>
                  <a:ext uri="{0D108BD9-81ED-4DB2-BD59-A6C34878D82A}">
                    <a16:rowId xmlns:a16="http://schemas.microsoft.com/office/drawing/2014/main" val="1591628957"/>
                  </a:ext>
                </a:extLst>
              </a:tr>
              <a:tr h="651258">
                <a:tc>
                  <a:txBody>
                    <a:bodyPr/>
                    <a:lstStyle/>
                    <a:p>
                      <a:r>
                        <a:rPr lang="en-IE" sz="1000" b="1" kern="1200" dirty="0">
                          <a:solidFill>
                            <a:schemeClr val="dk1"/>
                          </a:solidFill>
                          <a:effectLst/>
                          <a:latin typeface="+mn-lt"/>
                          <a:ea typeface="+mn-ea"/>
                          <a:cs typeface="+mn-cs"/>
                        </a:rPr>
                        <a:t>Proactively plan for climate change</a:t>
                      </a:r>
                      <a:endParaRPr lang="en-IE" sz="1000" dirty="0"/>
                    </a:p>
                  </a:txBody>
                  <a:tcPr/>
                </a:tc>
                <a:tc>
                  <a:txBody>
                    <a:bodyPr/>
                    <a:lstStyle/>
                    <a:p>
                      <a:pPr marL="0" lvl="0" indent="0">
                        <a:lnSpc>
                          <a:spcPct val="107000"/>
                        </a:lnSpc>
                        <a:spcAft>
                          <a:spcPts val="800"/>
                        </a:spcAft>
                        <a:buFont typeface="Calibri" panose="020F0502020204030204" pitchFamily="34" charset="0"/>
                        <a:buNone/>
                      </a:pPr>
                      <a:r>
                        <a:rPr lang="en-IE" sz="1000" kern="100" dirty="0">
                          <a:effectLst/>
                          <a:latin typeface="Aptos" panose="020B0004020202020204" pitchFamily="34" charset="0"/>
                          <a:ea typeface="Calibri" panose="020F0502020204030204" pitchFamily="34" charset="0"/>
                          <a:cs typeface="Times New Roman" panose="02020603050405020304" pitchFamily="18" charset="0"/>
                        </a:rPr>
                        <a:t>All Chapters of the SDCC Development Plan include climate actions and a climate audit of the objectives. The objectives in the Tallaght LAP align with these and with the recognition in the CDP of the innovation which is the Tallaght District Heating project</a:t>
                      </a:r>
                      <a:r>
                        <a:rPr lang="en-IE" sz="10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IE" sz="1000" i="0" dirty="0"/>
                    </a:p>
                  </a:txBody>
                  <a:tcPr/>
                </a:tc>
                <a:extLst>
                  <a:ext uri="{0D108BD9-81ED-4DB2-BD59-A6C34878D82A}">
                    <a16:rowId xmlns:a16="http://schemas.microsoft.com/office/drawing/2014/main" val="171866721"/>
                  </a:ext>
                </a:extLst>
              </a:tr>
              <a:tr h="587471">
                <a:tc>
                  <a:txBody>
                    <a:bodyPr/>
                    <a:lstStyle/>
                    <a:p>
                      <a:r>
                        <a:rPr lang="en-IE" sz="1000" b="1" kern="1200" dirty="0">
                          <a:solidFill>
                            <a:schemeClr val="dk1"/>
                          </a:solidFill>
                          <a:effectLst/>
                          <a:latin typeface="+mn-lt"/>
                          <a:ea typeface="+mn-ea"/>
                          <a:cs typeface="+mn-cs"/>
                        </a:rPr>
                        <a:t>Mitigate climate change</a:t>
                      </a:r>
                      <a:endParaRPr lang="en-IE"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i="0" kern="1200" dirty="0">
                          <a:solidFill>
                            <a:schemeClr val="dk1"/>
                          </a:solidFill>
                          <a:effectLst/>
                          <a:latin typeface="+mn-lt"/>
                          <a:ea typeface="+mn-ea"/>
                          <a:cs typeface="+mn-cs"/>
                        </a:rPr>
                        <a:t>All chapters, particularly </a:t>
                      </a:r>
                      <a:r>
                        <a:rPr lang="en-GB" sz="1000" i="0" dirty="0"/>
                        <a:t>Chapter 7 Sustainable Movement </a:t>
                      </a:r>
                      <a:r>
                        <a:rPr lang="en-IE" sz="1000" i="0" kern="1200" dirty="0">
                          <a:solidFill>
                            <a:schemeClr val="dk1"/>
                          </a:solidFill>
                          <a:effectLst/>
                          <a:latin typeface="+mn-lt"/>
                          <a:ea typeface="+mn-ea"/>
                          <a:cs typeface="+mn-cs"/>
                        </a:rPr>
                        <a: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000" i="0" kern="1200" dirty="0">
                          <a:solidFill>
                            <a:schemeClr val="dk1"/>
                          </a:solidFill>
                          <a:effectLst/>
                          <a:latin typeface="+mn-lt"/>
                          <a:ea typeface="+mn-ea"/>
                          <a:cs typeface="+mn-cs"/>
                        </a:rPr>
                        <a:t>E5 SLO 1: To prioritise the development of low carbon district heating networks in the identified areas of potential for Low Carbon District Heating at Tallaght, Grange Castle / Clonburris and Clondalkin in line with Policy E5 and supporting objectives in the written statement.</a:t>
                      </a:r>
                      <a:endParaRPr lang="en-IE" sz="1000" i="0" dirty="0"/>
                    </a:p>
                    <a:p>
                      <a:endParaRPr lang="en-IE" sz="1000" i="0" dirty="0"/>
                    </a:p>
                  </a:txBody>
                  <a:tcPr/>
                </a:tc>
                <a:extLst>
                  <a:ext uri="{0D108BD9-81ED-4DB2-BD59-A6C34878D82A}">
                    <a16:rowId xmlns:a16="http://schemas.microsoft.com/office/drawing/2014/main" val="3319811072"/>
                  </a:ext>
                </a:extLst>
              </a:tr>
              <a:tr h="827620">
                <a:tc>
                  <a:txBody>
                    <a:bodyPr/>
                    <a:lstStyle/>
                    <a:p>
                      <a:r>
                        <a:rPr lang="en-IE" sz="1000" b="1" kern="1200" dirty="0">
                          <a:solidFill>
                            <a:schemeClr val="dk1"/>
                          </a:solidFill>
                          <a:effectLst/>
                          <a:latin typeface="+mn-lt"/>
                          <a:ea typeface="+mn-ea"/>
                          <a:cs typeface="+mn-cs"/>
                        </a:rPr>
                        <a:t>Implementation of LAP</a:t>
                      </a:r>
                      <a:endParaRPr lang="en-IE" sz="1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i="0" kern="1200" dirty="0">
                          <a:solidFill>
                            <a:schemeClr val="dk1"/>
                          </a:solidFill>
                          <a:effectLst/>
                          <a:latin typeface="+mn-lt"/>
                          <a:ea typeface="+mn-ea"/>
                          <a:cs typeface="+mn-cs"/>
                        </a:rPr>
                        <a:t>Supported by Core Strategy </a:t>
                      </a:r>
                      <a:r>
                        <a:rPr lang="en-GB" sz="1000" i="0" kern="1200" dirty="0">
                          <a:solidFill>
                            <a:schemeClr val="dk1"/>
                          </a:solidFill>
                          <a:effectLst/>
                          <a:latin typeface="+mn-lt"/>
                          <a:ea typeface="+mn-ea"/>
                          <a:cs typeface="+mn-cs"/>
                        </a:rPr>
                        <a:t>– in particular EDE4 Objective 11: To support the regeneration of the Tallaght LAP lands in a co-ordinated and sustainable manner in accordance with the Tallaght Town Centre LAP 2020 or any superseding plan whilst ensuring the lands particularly Cookstown, remain a sustainable employment area to ensure environmentally short journeys to places of employment and to ensure the residential impact of the REGEN zoning does not instigate the decline in the employment capacity and sustainability of the area.</a:t>
                      </a:r>
                      <a:endParaRPr lang="en-IE" sz="1000" i="0" dirty="0"/>
                    </a:p>
                    <a:p>
                      <a:endParaRPr lang="en-IE" sz="1000" i="0" dirty="0"/>
                    </a:p>
                  </a:txBody>
                  <a:tcPr/>
                </a:tc>
                <a:extLst>
                  <a:ext uri="{0D108BD9-81ED-4DB2-BD59-A6C34878D82A}">
                    <a16:rowId xmlns:a16="http://schemas.microsoft.com/office/drawing/2014/main" val="3469298737"/>
                  </a:ext>
                </a:extLst>
              </a:tr>
            </a:tbl>
          </a:graphicData>
        </a:graphic>
      </p:graphicFrame>
      <p:sp>
        <p:nvSpPr>
          <p:cNvPr id="4" name="TextBox 3">
            <a:extLst>
              <a:ext uri="{FF2B5EF4-FFF2-40B4-BE49-F238E27FC236}">
                <a16:creationId xmlns:a16="http://schemas.microsoft.com/office/drawing/2014/main" id="{54EA46A0-7649-B43E-C252-A57359DE7CB4}"/>
              </a:ext>
            </a:extLst>
          </p:cNvPr>
          <p:cNvSpPr txBox="1"/>
          <p:nvPr/>
        </p:nvSpPr>
        <p:spPr>
          <a:xfrm>
            <a:off x="127819" y="5830529"/>
            <a:ext cx="12064181" cy="369332"/>
          </a:xfrm>
          <a:prstGeom prst="rect">
            <a:avLst/>
          </a:prstGeom>
          <a:noFill/>
        </p:spPr>
        <p:txBody>
          <a:bodyPr wrap="square" rtlCol="0">
            <a:spAutoFit/>
          </a:bodyPr>
          <a:lstStyle/>
          <a:p>
            <a:r>
              <a:rPr lang="en-GB" dirty="0"/>
              <a:t>The LAP Overarching Objectives are </a:t>
            </a:r>
            <a:r>
              <a:rPr lang="en-GB" b="1" dirty="0"/>
              <a:t>consistent</a:t>
            </a:r>
            <a:r>
              <a:rPr lang="en-GB" dirty="0"/>
              <a:t> and </a:t>
            </a:r>
            <a:r>
              <a:rPr lang="en-GB" b="1" dirty="0"/>
              <a:t>integrated</a:t>
            </a:r>
            <a:r>
              <a:rPr lang="en-GB" dirty="0"/>
              <a:t> into the Development Plan Chapters.</a:t>
            </a:r>
            <a:endParaRPr lang="en-IE" dirty="0"/>
          </a:p>
        </p:txBody>
      </p:sp>
    </p:spTree>
    <p:extLst>
      <p:ext uri="{BB962C8B-B14F-4D97-AF65-F5344CB8AC3E}">
        <p14:creationId xmlns:p14="http://schemas.microsoft.com/office/powerpoint/2010/main" val="3639991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687C-98A8-F8CE-D185-20D79401D1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F15E39-A789-D3CB-4696-B6DB92314F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dirty="0"/>
          </a:p>
        </p:txBody>
      </p:sp>
      <p:sp>
        <p:nvSpPr>
          <p:cNvPr id="35" name="TextBox 5">
            <a:extLst>
              <a:ext uri="{FF2B5EF4-FFF2-40B4-BE49-F238E27FC236}">
                <a16:creationId xmlns:a16="http://schemas.microsoft.com/office/drawing/2014/main" id="{A6E5BE25-B39E-3363-039B-A68D02F4C1BA}"/>
              </a:ext>
            </a:extLst>
          </p:cNvPr>
          <p:cNvSpPr txBox="1"/>
          <p:nvPr/>
        </p:nvSpPr>
        <p:spPr>
          <a:xfrm>
            <a:off x="469096" y="251289"/>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(ii) Securing the Objectives of the LAP</a:t>
            </a:r>
          </a:p>
        </p:txBody>
      </p:sp>
      <p:sp>
        <p:nvSpPr>
          <p:cNvPr id="5" name="TextBox 4">
            <a:extLst>
              <a:ext uri="{FF2B5EF4-FFF2-40B4-BE49-F238E27FC236}">
                <a16:creationId xmlns:a16="http://schemas.microsoft.com/office/drawing/2014/main" id="{601BDF11-5944-7FA7-5E7F-FD0CC615145D}"/>
              </a:ext>
            </a:extLst>
          </p:cNvPr>
          <p:cNvSpPr txBox="1"/>
          <p:nvPr/>
        </p:nvSpPr>
        <p:spPr>
          <a:xfrm>
            <a:off x="5747347" y="1532919"/>
            <a:ext cx="5761703"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t>The Tallaght Town Centre LAP is broken down into a number of Sections, each of which has associated </a:t>
            </a:r>
            <a:r>
              <a:rPr lang="en-GB" sz="2400" b="1" dirty="0"/>
              <a:t>objectives</a:t>
            </a:r>
            <a:r>
              <a:rPr lang="en-GB" sz="2400" dirty="0"/>
              <a:t>. </a:t>
            </a:r>
          </a:p>
          <a:p>
            <a:pPr marL="285750" indent="-285750">
              <a:buFont typeface="Arial" panose="020B0604020202020204" pitchFamily="34" charset="0"/>
              <a:buChar char="•"/>
            </a:pPr>
            <a:r>
              <a:rPr lang="en-GB" sz="2400" dirty="0"/>
              <a:t>These objectives are in addition to the </a:t>
            </a:r>
            <a:r>
              <a:rPr lang="en-GB" sz="2400" b="1" dirty="0"/>
              <a:t>Overarching Objectives </a:t>
            </a:r>
            <a:r>
              <a:rPr lang="en-GB" sz="2400" dirty="0"/>
              <a:t>outlined on previous slide. </a:t>
            </a:r>
            <a:endParaRPr lang="en-IE" sz="2400" dirty="0"/>
          </a:p>
          <a:p>
            <a:pPr marL="285750" indent="-285750">
              <a:buFont typeface="Arial" panose="020B0604020202020204" pitchFamily="34" charset="0"/>
              <a:buChar char="•"/>
            </a:pPr>
            <a:r>
              <a:rPr lang="en-IE" sz="2400" dirty="0"/>
              <a:t>These objectives are essential to ensure the development and growth of Tallaght Town Centre through a </a:t>
            </a:r>
            <a:r>
              <a:rPr lang="en-IE" sz="2400" b="1" dirty="0"/>
              <a:t>Plan Led </a:t>
            </a:r>
            <a:r>
              <a:rPr lang="en-IE" sz="2400" dirty="0"/>
              <a:t>approach.</a:t>
            </a:r>
            <a:endParaRPr lang="en-GB" sz="2400" dirty="0"/>
          </a:p>
        </p:txBody>
      </p:sp>
      <p:pic>
        <p:nvPicPr>
          <p:cNvPr id="6" name="Picture 5">
            <a:extLst>
              <a:ext uri="{FF2B5EF4-FFF2-40B4-BE49-F238E27FC236}">
                <a16:creationId xmlns:a16="http://schemas.microsoft.com/office/drawing/2014/main" id="{E4810DD1-38A2-AF33-A8D6-FB8099C7EFA2}"/>
              </a:ext>
            </a:extLst>
          </p:cNvPr>
          <p:cNvPicPr>
            <a:picLocks noChangeAspect="1"/>
          </p:cNvPicPr>
          <p:nvPr/>
        </p:nvPicPr>
        <p:blipFill>
          <a:blip r:embed="rId3"/>
          <a:stretch>
            <a:fillRect/>
          </a:stretch>
        </p:blipFill>
        <p:spPr>
          <a:xfrm>
            <a:off x="73047" y="1714251"/>
            <a:ext cx="5601253" cy="3422988"/>
          </a:xfrm>
          <a:prstGeom prst="rect">
            <a:avLst/>
          </a:prstGeom>
        </p:spPr>
      </p:pic>
    </p:spTree>
    <p:extLst>
      <p:ext uri="{BB962C8B-B14F-4D97-AF65-F5344CB8AC3E}">
        <p14:creationId xmlns:p14="http://schemas.microsoft.com/office/powerpoint/2010/main" val="2555367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BD329-8BFA-4B81-600E-4EA4E6B13B6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1A42D1B-82D6-BB06-4AAE-A26DF7B51CF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IE" sz="1200" dirty="0"/>
          </a:p>
        </p:txBody>
      </p:sp>
      <p:sp>
        <p:nvSpPr>
          <p:cNvPr id="35" name="TextBox 5">
            <a:extLst>
              <a:ext uri="{FF2B5EF4-FFF2-40B4-BE49-F238E27FC236}">
                <a16:creationId xmlns:a16="http://schemas.microsoft.com/office/drawing/2014/main" id="{705A235F-1A75-2744-A51D-83BA792A2088}"/>
              </a:ext>
            </a:extLst>
          </p:cNvPr>
          <p:cNvSpPr txBox="1"/>
          <p:nvPr/>
        </p:nvSpPr>
        <p:spPr>
          <a:xfrm>
            <a:off x="469096" y="251289"/>
            <a:ext cx="10472477" cy="732316"/>
          </a:xfrm>
          <a:prstGeom prst="rect">
            <a:avLst/>
          </a:prstGeom>
        </p:spPr>
        <p:txBody>
          <a:bodyPr wrap="square" lIns="0" tIns="0" rIns="0" bIns="0" rtlCol="0" anchor="t">
            <a:spAutoFit/>
          </a:bodyPr>
          <a:lstStyle/>
          <a:p>
            <a:pPr>
              <a:lnSpc>
                <a:spcPts val="6400"/>
              </a:lnSpc>
              <a:spcBef>
                <a:spcPct val="0"/>
              </a:spcBef>
            </a:pPr>
            <a:r>
              <a:rPr lang="en-US" sz="4000" dirty="0">
                <a:solidFill>
                  <a:srgbClr val="51626F"/>
                </a:solidFill>
                <a:latin typeface="Arial Bold"/>
              </a:rPr>
              <a:t>(ii) Securing the Objectives of the LAP</a:t>
            </a:r>
          </a:p>
        </p:txBody>
      </p:sp>
      <p:graphicFrame>
        <p:nvGraphicFramePr>
          <p:cNvPr id="6" name="Table 5">
            <a:extLst>
              <a:ext uri="{FF2B5EF4-FFF2-40B4-BE49-F238E27FC236}">
                <a16:creationId xmlns:a16="http://schemas.microsoft.com/office/drawing/2014/main" id="{46CC24AD-B836-5A53-5EA0-79D27E70E2DF}"/>
              </a:ext>
            </a:extLst>
          </p:cNvPr>
          <p:cNvGraphicFramePr>
            <a:graphicFrameLocks noGrp="1"/>
          </p:cNvGraphicFramePr>
          <p:nvPr>
            <p:extLst>
              <p:ext uri="{D42A27DB-BD31-4B8C-83A1-F6EECF244321}">
                <p14:modId xmlns:p14="http://schemas.microsoft.com/office/powerpoint/2010/main" val="1743289045"/>
              </p:ext>
            </p:extLst>
          </p:nvPr>
        </p:nvGraphicFramePr>
        <p:xfrm>
          <a:off x="0" y="1136192"/>
          <a:ext cx="12192000" cy="4880229"/>
        </p:xfrm>
        <a:graphic>
          <a:graphicData uri="http://schemas.openxmlformats.org/drawingml/2006/table">
            <a:tbl>
              <a:tblPr firstRow="1" bandRow="1">
                <a:tableStyleId>{5C22544A-7EE6-4342-B048-85BDC9FD1C3A}</a:tableStyleId>
              </a:tblPr>
              <a:tblGrid>
                <a:gridCol w="3503488">
                  <a:extLst>
                    <a:ext uri="{9D8B030D-6E8A-4147-A177-3AD203B41FA5}">
                      <a16:colId xmlns:a16="http://schemas.microsoft.com/office/drawing/2014/main" val="4131927327"/>
                    </a:ext>
                  </a:extLst>
                </a:gridCol>
                <a:gridCol w="4407613">
                  <a:extLst>
                    <a:ext uri="{9D8B030D-6E8A-4147-A177-3AD203B41FA5}">
                      <a16:colId xmlns:a16="http://schemas.microsoft.com/office/drawing/2014/main" val="3688695106"/>
                    </a:ext>
                  </a:extLst>
                </a:gridCol>
                <a:gridCol w="4280899">
                  <a:extLst>
                    <a:ext uri="{9D8B030D-6E8A-4147-A177-3AD203B41FA5}">
                      <a16:colId xmlns:a16="http://schemas.microsoft.com/office/drawing/2014/main" val="3689945690"/>
                    </a:ext>
                  </a:extLst>
                </a:gridCol>
              </a:tblGrid>
              <a:tr h="346401">
                <a:tc>
                  <a:txBody>
                    <a:bodyPr/>
                    <a:lstStyle/>
                    <a:p>
                      <a:r>
                        <a:rPr lang="en-GB" sz="1000" dirty="0"/>
                        <a:t>Chapter/Section</a:t>
                      </a:r>
                      <a:endParaRPr lang="en-IE" sz="1000" dirty="0"/>
                    </a:p>
                  </a:txBody>
                  <a:tcPr/>
                </a:tc>
                <a:tc>
                  <a:txBody>
                    <a:bodyPr/>
                    <a:lstStyle/>
                    <a:p>
                      <a:r>
                        <a:rPr lang="en-GB" sz="1000" dirty="0"/>
                        <a:t>Secured – Examples</a:t>
                      </a:r>
                      <a:endParaRPr lang="en-IE" sz="1000" dirty="0"/>
                    </a:p>
                  </a:txBody>
                  <a:tcPr/>
                </a:tc>
                <a:tc>
                  <a:txBody>
                    <a:bodyPr/>
                    <a:lstStyle/>
                    <a:p>
                      <a:r>
                        <a:rPr lang="en-GB" sz="1000" dirty="0"/>
                        <a:t>Unsecured - Examples</a:t>
                      </a:r>
                      <a:endParaRPr lang="en-IE" sz="1000" dirty="0"/>
                    </a:p>
                  </a:txBody>
                  <a:tcPr/>
                </a:tc>
                <a:extLst>
                  <a:ext uri="{0D108BD9-81ED-4DB2-BD59-A6C34878D82A}">
                    <a16:rowId xmlns:a16="http://schemas.microsoft.com/office/drawing/2014/main" val="3101602694"/>
                  </a:ext>
                </a:extLst>
              </a:tr>
              <a:tr h="346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Urban Framework - UF1 – UF7</a:t>
                      </a:r>
                      <a:endParaRPr lang="en-IE" sz="1000" dirty="0"/>
                    </a:p>
                  </a:txBody>
                  <a:tcPr/>
                </a:tc>
                <a:tc>
                  <a:txBody>
                    <a:bodyPr/>
                    <a:lstStyle/>
                    <a:p>
                      <a:r>
                        <a:rPr lang="en-GB" sz="1000" dirty="0"/>
                        <a:t>Delivery of a o-ordinated urban framework is ongoing through development management</a:t>
                      </a:r>
                      <a:r>
                        <a:rPr lang="en-GB" sz="1000"/>
                        <a:t>. </a:t>
                      </a:r>
                      <a:endParaRPr lang="en-IE" sz="1000" dirty="0"/>
                    </a:p>
                  </a:txBody>
                  <a:tcPr>
                    <a:solidFill>
                      <a:srgbClr val="FFC000"/>
                    </a:solidFill>
                  </a:tcPr>
                </a:tc>
                <a:tc>
                  <a:txBody>
                    <a:bodyPr/>
                    <a:lstStyle/>
                    <a:p>
                      <a:r>
                        <a:rPr lang="en-GB" sz="1000" dirty="0"/>
                        <a:t>Partially secured elements of these Objectives, however some unsecured such as UF4 for new developments in blocks, which would apply to Cookstown</a:t>
                      </a:r>
                      <a:endParaRPr lang="en-IE" sz="1000" dirty="0"/>
                    </a:p>
                  </a:txBody>
                  <a:tcPr>
                    <a:solidFill>
                      <a:srgbClr val="FC3514"/>
                    </a:solidFill>
                  </a:tcPr>
                </a:tc>
                <a:extLst>
                  <a:ext uri="{0D108BD9-81ED-4DB2-BD59-A6C34878D82A}">
                    <a16:rowId xmlns:a16="http://schemas.microsoft.com/office/drawing/2014/main" val="11003021"/>
                  </a:ext>
                </a:extLst>
              </a:tr>
              <a:tr h="346401">
                <a:tc>
                  <a:txBody>
                    <a:bodyPr/>
                    <a:lstStyle/>
                    <a:p>
                      <a:r>
                        <a:rPr lang="en-GB" sz="1000" dirty="0"/>
                        <a:t>Access and Movement - AM1 – AM4</a:t>
                      </a:r>
                    </a:p>
                  </a:txBody>
                  <a:tcPr/>
                </a:tc>
                <a:tc>
                  <a:txBody>
                    <a:bodyPr/>
                    <a:lstStyle/>
                    <a:p>
                      <a:r>
                        <a:rPr lang="en-GB" sz="1000" dirty="0"/>
                        <a:t>Good progress with ongoing delivery e.g. Airton Road, Cookstown Road, public realm links </a:t>
                      </a:r>
                      <a:endParaRPr lang="en-IE" sz="1000" dirty="0"/>
                    </a:p>
                  </a:txBody>
                  <a:tcPr>
                    <a:solidFill>
                      <a:schemeClr val="accent6"/>
                    </a:solidFill>
                  </a:tcPr>
                </a:tc>
                <a:tc>
                  <a:txBody>
                    <a:bodyPr/>
                    <a:lstStyle/>
                    <a:p>
                      <a:r>
                        <a:rPr lang="en-GB" sz="1000" dirty="0"/>
                        <a:t>Unsecured elements include AM4 with regard public transport opportunities and the integration with streets and routes, this relies on Cookstown Development Area to progress.</a:t>
                      </a:r>
                      <a:endParaRPr lang="en-IE" sz="1000" dirty="0"/>
                    </a:p>
                  </a:txBody>
                  <a:tcPr>
                    <a:solidFill>
                      <a:srgbClr val="FC3514"/>
                    </a:solidFill>
                  </a:tcPr>
                </a:tc>
                <a:extLst>
                  <a:ext uri="{0D108BD9-81ED-4DB2-BD59-A6C34878D82A}">
                    <a16:rowId xmlns:a16="http://schemas.microsoft.com/office/drawing/2014/main" val="1631172269"/>
                  </a:ext>
                </a:extLst>
              </a:tr>
              <a:tr h="346401">
                <a:tc>
                  <a:txBody>
                    <a:bodyPr/>
                    <a:lstStyle/>
                    <a:p>
                      <a:r>
                        <a:rPr lang="en-GB" sz="1000" dirty="0"/>
                        <a:t>Public Open Space - OS1 – OS7</a:t>
                      </a:r>
                    </a:p>
                  </a:txBody>
                  <a:tcPr/>
                </a:tc>
                <a:tc>
                  <a:txBody>
                    <a:bodyPr/>
                    <a:lstStyle/>
                    <a:p>
                      <a:r>
                        <a:rPr lang="en-GB" sz="1000" dirty="0"/>
                        <a:t>Ongoing / Partially secured through Public Realm Scheme/Site by Site</a:t>
                      </a:r>
                      <a:endParaRPr lang="en-IE" sz="1000" dirty="0"/>
                    </a:p>
                  </a:txBody>
                  <a:tcPr>
                    <a:solidFill>
                      <a:srgbClr val="FFC000"/>
                    </a:solidFill>
                  </a:tcPr>
                </a:tc>
                <a:tc>
                  <a:txBody>
                    <a:bodyPr/>
                    <a:lstStyle/>
                    <a:p>
                      <a:r>
                        <a:rPr lang="en-GB" sz="1000" dirty="0"/>
                        <a:t>Unsecured – Notably in Cookstown Area.</a:t>
                      </a:r>
                      <a:endParaRPr lang="en-IE" sz="1000" dirty="0"/>
                    </a:p>
                  </a:txBody>
                  <a:tcPr>
                    <a:solidFill>
                      <a:srgbClr val="FC3514"/>
                    </a:solidFill>
                  </a:tcPr>
                </a:tc>
                <a:extLst>
                  <a:ext uri="{0D108BD9-81ED-4DB2-BD59-A6C34878D82A}">
                    <a16:rowId xmlns:a16="http://schemas.microsoft.com/office/drawing/2014/main" val="538796683"/>
                  </a:ext>
                </a:extLst>
              </a:tr>
              <a:tr h="525824">
                <a:tc>
                  <a:txBody>
                    <a:bodyPr/>
                    <a:lstStyle/>
                    <a:p>
                      <a:r>
                        <a:rPr lang="en-GB" sz="1000" dirty="0"/>
                        <a:t>Neighbourhoods – 8 Development Areas</a:t>
                      </a:r>
                      <a:endParaRPr lang="en-IE" sz="1000" dirty="0"/>
                    </a:p>
                  </a:txBody>
                  <a:tcPr/>
                </a:tc>
                <a:tc>
                  <a:txBody>
                    <a:bodyPr/>
                    <a:lstStyle/>
                    <a:p>
                      <a:r>
                        <a:rPr lang="en-GB" sz="1000" dirty="0"/>
                        <a:t>Applied to each Development Area on a site by site or area based approach </a:t>
                      </a:r>
                      <a:endParaRPr lang="en-IE" sz="1000"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Applied to each Development Area on a Site by Site or Area Based Approach, area with little activity and unsecured objective implementation is Cookstown</a:t>
                      </a:r>
                      <a:endParaRPr lang="en-IE" sz="1000" dirty="0"/>
                    </a:p>
                  </a:txBody>
                  <a:tcPr>
                    <a:solidFill>
                      <a:srgbClr val="FFC000"/>
                    </a:solidFill>
                  </a:tcPr>
                </a:tc>
                <a:extLst>
                  <a:ext uri="{0D108BD9-81ED-4DB2-BD59-A6C34878D82A}">
                    <a16:rowId xmlns:a16="http://schemas.microsoft.com/office/drawing/2014/main" val="2406506023"/>
                  </a:ext>
                </a:extLst>
              </a:tr>
              <a:tr h="346401">
                <a:tc>
                  <a:txBody>
                    <a:bodyPr/>
                    <a:lstStyle/>
                    <a:p>
                      <a:r>
                        <a:rPr lang="en-GB" sz="1000" dirty="0"/>
                        <a:t>Economic Development and Regeneration - ED1 – ED14</a:t>
                      </a:r>
                    </a:p>
                  </a:txBody>
                  <a:tcPr/>
                </a:tc>
                <a:tc>
                  <a:txBody>
                    <a:bodyPr/>
                    <a:lstStyle/>
                    <a:p>
                      <a:r>
                        <a:rPr lang="en-GB" sz="1000" dirty="0"/>
                        <a:t>Significant Progress notably, Innovation Centre(ED1) and Tallaght 4</a:t>
                      </a:r>
                      <a:r>
                        <a:rPr lang="en-GB" sz="1000" baseline="30000" dirty="0"/>
                        <a:t>th</a:t>
                      </a:r>
                      <a:r>
                        <a:rPr lang="en-GB" sz="1000" dirty="0"/>
                        <a:t> Stand (ED11). </a:t>
                      </a:r>
                      <a:endParaRPr lang="en-IE" sz="1000" dirty="0"/>
                    </a:p>
                  </a:txBody>
                  <a:tcPr>
                    <a:solidFill>
                      <a:schemeClr val="accent6"/>
                    </a:solidFill>
                  </a:tcPr>
                </a:tc>
                <a:tc>
                  <a:txBody>
                    <a:bodyPr/>
                    <a:lstStyle/>
                    <a:p>
                      <a:r>
                        <a:rPr lang="en-GB" sz="1000" dirty="0"/>
                        <a:t>Remaining Objectives ongoing and require implementation on a site by site basis, or as per latest Tourism Strategy </a:t>
                      </a:r>
                      <a:endParaRPr lang="en-IE" sz="1000" dirty="0"/>
                    </a:p>
                  </a:txBody>
                  <a:tcPr>
                    <a:solidFill>
                      <a:srgbClr val="FFC000"/>
                    </a:solidFill>
                  </a:tcPr>
                </a:tc>
                <a:extLst>
                  <a:ext uri="{0D108BD9-81ED-4DB2-BD59-A6C34878D82A}">
                    <a16:rowId xmlns:a16="http://schemas.microsoft.com/office/drawing/2014/main" val="4089520031"/>
                  </a:ext>
                </a:extLst>
              </a:tr>
              <a:tr h="346401">
                <a:tc>
                  <a:txBody>
                    <a:bodyPr/>
                    <a:lstStyle/>
                    <a:p>
                      <a:r>
                        <a:rPr lang="en-GB" sz="1000" dirty="0"/>
                        <a:t>Residential Development - RE1 – RE10</a:t>
                      </a:r>
                    </a:p>
                  </a:txBody>
                  <a:tcPr/>
                </a:tc>
                <a:tc>
                  <a:txBody>
                    <a:bodyPr/>
                    <a:lstStyle/>
                    <a:p>
                      <a:r>
                        <a:rPr lang="en-GB" sz="1000" dirty="0"/>
                        <a:t>LAP and DP Objectives applied alongside National Section 28 Guidelines to all appropriate Residential Development – Ongoing</a:t>
                      </a:r>
                      <a:endParaRPr lang="en-IE" sz="1000" dirty="0"/>
                    </a:p>
                  </a:txBody>
                  <a:tcPr>
                    <a:solidFill>
                      <a:srgbClr val="FFC000"/>
                    </a:solidFill>
                  </a:tcPr>
                </a:tc>
                <a:tc>
                  <a:txBody>
                    <a:bodyPr/>
                    <a:lstStyle/>
                    <a:p>
                      <a:r>
                        <a:rPr lang="en-GB" sz="1000" dirty="0"/>
                        <a:t>Ongoing on a site by site basis, subject to landowner and proposals</a:t>
                      </a:r>
                      <a:endParaRPr lang="en-IE" sz="1000" dirty="0"/>
                    </a:p>
                  </a:txBody>
                  <a:tcPr>
                    <a:solidFill>
                      <a:srgbClr val="FFC000"/>
                    </a:solidFill>
                  </a:tcPr>
                </a:tc>
                <a:extLst>
                  <a:ext uri="{0D108BD9-81ED-4DB2-BD59-A6C34878D82A}">
                    <a16:rowId xmlns:a16="http://schemas.microsoft.com/office/drawing/2014/main" val="1251459966"/>
                  </a:ext>
                </a:extLst>
              </a:tr>
              <a:tr h="346401">
                <a:tc>
                  <a:txBody>
                    <a:bodyPr/>
                    <a:lstStyle/>
                    <a:p>
                      <a:r>
                        <a:rPr lang="en-GB" sz="1000" dirty="0"/>
                        <a:t>Community Facilities - CF1 – CF12</a:t>
                      </a:r>
                    </a:p>
                  </a:txBody>
                  <a:tcPr/>
                </a:tc>
                <a:tc>
                  <a:txBody>
                    <a:bodyPr/>
                    <a:lstStyle/>
                    <a:p>
                      <a:r>
                        <a:rPr lang="en-GB" sz="1000" dirty="0"/>
                        <a:t>CF6 – Continuing to Support HSE to develop Healthcare in the Town Centre</a:t>
                      </a:r>
                      <a:endParaRPr lang="en-IE" sz="1000" dirty="0"/>
                    </a:p>
                  </a:txBody>
                  <a:tcPr>
                    <a:solidFill>
                      <a:schemeClr val="accent6"/>
                    </a:solidFill>
                  </a:tcPr>
                </a:tc>
                <a:tc>
                  <a:txBody>
                    <a:bodyPr/>
                    <a:lstStyle/>
                    <a:p>
                      <a:r>
                        <a:rPr lang="en-GB" sz="1000" dirty="0"/>
                        <a:t>Unsecured – Community Centre (CF11) Education (CF2 &amp; 3)continuing to liaise with key stakeholders</a:t>
                      </a:r>
                      <a:endParaRPr lang="en-IE" sz="1000" dirty="0"/>
                    </a:p>
                  </a:txBody>
                  <a:tcPr>
                    <a:solidFill>
                      <a:srgbClr val="FC3514"/>
                    </a:solidFill>
                  </a:tcPr>
                </a:tc>
                <a:extLst>
                  <a:ext uri="{0D108BD9-81ED-4DB2-BD59-A6C34878D82A}">
                    <a16:rowId xmlns:a16="http://schemas.microsoft.com/office/drawing/2014/main" val="2825251188"/>
                  </a:ext>
                </a:extLst>
              </a:tr>
              <a:tr h="365129">
                <a:tc>
                  <a:txBody>
                    <a:bodyPr/>
                    <a:lstStyle/>
                    <a:p>
                      <a:r>
                        <a:rPr lang="en-GB" sz="1000" dirty="0"/>
                        <a:t>Architectural Conservation and Archaeological Heritage - HC1 – HC3</a:t>
                      </a:r>
                    </a:p>
                  </a:txBody>
                  <a:tcPr/>
                </a:tc>
                <a:tc>
                  <a:txBody>
                    <a:bodyPr/>
                    <a:lstStyle/>
                    <a:p>
                      <a:r>
                        <a:rPr lang="en-GB" sz="1000" dirty="0"/>
                        <a:t>Ongoing application of objectives through development management </a:t>
                      </a:r>
                      <a:endParaRPr lang="en-IE" sz="1000" dirty="0"/>
                    </a:p>
                  </a:txBody>
                  <a:tcPr>
                    <a:solidFill>
                      <a:srgbClr val="FFC000"/>
                    </a:solidFill>
                  </a:tcPr>
                </a:tc>
                <a:tc>
                  <a:txBody>
                    <a:bodyPr/>
                    <a:lstStyle/>
                    <a:p>
                      <a:r>
                        <a:rPr lang="en-GB" sz="1000" dirty="0"/>
                        <a:t>Unsecured – These are ongoing Objectives, achieved on a site by site basis or place specific basis</a:t>
                      </a:r>
                      <a:endParaRPr lang="en-IE" sz="1000" dirty="0"/>
                    </a:p>
                  </a:txBody>
                  <a:tcPr>
                    <a:solidFill>
                      <a:srgbClr val="FC3514"/>
                    </a:solidFill>
                  </a:tcPr>
                </a:tc>
                <a:extLst>
                  <a:ext uri="{0D108BD9-81ED-4DB2-BD59-A6C34878D82A}">
                    <a16:rowId xmlns:a16="http://schemas.microsoft.com/office/drawing/2014/main" val="1788433874"/>
                  </a:ext>
                </a:extLst>
              </a:tr>
              <a:tr h="409945">
                <a:tc>
                  <a:txBody>
                    <a:bodyPr/>
                    <a:lstStyle/>
                    <a:p>
                      <a:r>
                        <a:rPr lang="en-IE" sz="1000" dirty="0"/>
                        <a:t>Climate Change: Mitigation and Adaptation - CC1 – CC6</a:t>
                      </a:r>
                    </a:p>
                  </a:txBody>
                  <a:tcPr/>
                </a:tc>
                <a:tc>
                  <a:txBody>
                    <a:bodyPr/>
                    <a:lstStyle/>
                    <a:p>
                      <a:r>
                        <a:rPr lang="en-GB" sz="1000" dirty="0"/>
                        <a:t>Ongoing - CC4 Partially Secured – New Public Space delivery – Public Realm in Tallaght </a:t>
                      </a:r>
                      <a:endParaRPr lang="en-IE" sz="1000" dirty="0"/>
                    </a:p>
                  </a:txBody>
                  <a:tcPr>
                    <a:solidFill>
                      <a:srgbClr val="FFC000"/>
                    </a:solidFill>
                  </a:tcPr>
                </a:tc>
                <a:tc>
                  <a:txBody>
                    <a:bodyPr/>
                    <a:lstStyle/>
                    <a:p>
                      <a:r>
                        <a:rPr lang="en-GB" sz="1000" dirty="0"/>
                        <a:t>Remaining Objectives unsecured, as these require additional Green Infrastructure Provision and Flood Risk Mitigation – Site by Site Basis </a:t>
                      </a:r>
                      <a:endParaRPr lang="en-IE" sz="1000" dirty="0"/>
                    </a:p>
                  </a:txBody>
                  <a:tcPr>
                    <a:solidFill>
                      <a:srgbClr val="FC3514"/>
                    </a:solidFill>
                  </a:tcPr>
                </a:tc>
                <a:extLst>
                  <a:ext uri="{0D108BD9-81ED-4DB2-BD59-A6C34878D82A}">
                    <a16:rowId xmlns:a16="http://schemas.microsoft.com/office/drawing/2014/main" val="3783158761"/>
                  </a:ext>
                </a:extLst>
              </a:tr>
              <a:tr h="546602">
                <a:tc>
                  <a:txBody>
                    <a:bodyPr/>
                    <a:lstStyle/>
                    <a:p>
                      <a:r>
                        <a:rPr lang="en-GB" sz="1000" dirty="0"/>
                        <a:t>Implementation and Sequencing - IS1</a:t>
                      </a:r>
                    </a:p>
                  </a:txBody>
                  <a:tcPr/>
                </a:tc>
                <a:tc>
                  <a:txBody>
                    <a:bodyPr/>
                    <a:lstStyle/>
                    <a:p>
                      <a:r>
                        <a:rPr lang="en-GB" sz="1000" dirty="0"/>
                        <a:t>Sequencing of regeneration ongoing through development management decisions </a:t>
                      </a:r>
                      <a:endParaRPr lang="en-IE" sz="1000" dirty="0"/>
                    </a:p>
                  </a:txBody>
                  <a:tcPr>
                    <a:solidFill>
                      <a:srgbClr val="FFC000"/>
                    </a:solidFill>
                  </a:tcPr>
                </a:tc>
                <a:tc>
                  <a:txBody>
                    <a:bodyPr/>
                    <a:lstStyle/>
                    <a:p>
                      <a:r>
                        <a:rPr lang="en-GB" sz="1000" dirty="0"/>
                        <a:t>Unsecured – as full Plan not implemented</a:t>
                      </a:r>
                      <a:endParaRPr lang="en-IE" sz="1000" dirty="0"/>
                    </a:p>
                  </a:txBody>
                  <a:tcPr>
                    <a:solidFill>
                      <a:srgbClr val="FC3514"/>
                    </a:solidFill>
                  </a:tcPr>
                </a:tc>
                <a:extLst>
                  <a:ext uri="{0D108BD9-81ED-4DB2-BD59-A6C34878D82A}">
                    <a16:rowId xmlns:a16="http://schemas.microsoft.com/office/drawing/2014/main" val="3032647722"/>
                  </a:ext>
                </a:extLst>
              </a:tr>
            </a:tbl>
          </a:graphicData>
        </a:graphic>
      </p:graphicFrame>
    </p:spTree>
    <p:extLst>
      <p:ext uri="{BB962C8B-B14F-4D97-AF65-F5344CB8AC3E}">
        <p14:creationId xmlns:p14="http://schemas.microsoft.com/office/powerpoint/2010/main" val="2816547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5245</TotalTime>
  <Words>2022</Words>
  <Application>Microsoft Office PowerPoint</Application>
  <PresentationFormat>Widescreen</PresentationFormat>
  <Paragraphs>190</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Arial Bold</vt:lpstr>
      <vt:lpstr>Calibri</vt:lpstr>
      <vt:lpstr>Gotham Bold</vt:lpstr>
      <vt:lpstr>Office Theme</vt:lpstr>
      <vt:lpstr>Proposed Extension of Duration to the Tallaght Town Centre Local Area Plan 2020 -2026 (LAP)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Eduardo De Oliveira</dc:creator>
  <cp:lastModifiedBy>Eoin Burke</cp:lastModifiedBy>
  <cp:revision>14</cp:revision>
  <dcterms:created xsi:type="dcterms:W3CDTF">2025-03-06T14:07:58Z</dcterms:created>
  <dcterms:modified xsi:type="dcterms:W3CDTF">2025-04-10T16:04:12Z</dcterms:modified>
</cp:coreProperties>
</file>