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87" r:id="rId3"/>
    <p:sldId id="295" r:id="rId4"/>
    <p:sldId id="300" r:id="rId5"/>
    <p:sldId id="305" r:id="rId6"/>
    <p:sldId id="301" r:id="rId7"/>
    <p:sldId id="302" r:id="rId8"/>
    <p:sldId id="303" r:id="rId9"/>
    <p:sldId id="299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9C517-AED4-48AD-97A3-298D1B9C3435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2ECC3-70E5-4BC3-8B0E-2E986EE779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545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20D0-4C39-448A-AFFD-BC6638D90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B4EBB-FA9A-4BAF-A79C-6AA5D3649A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A8A54-EBCB-4D84-A55E-4CBC39A2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94F9A-AF0C-440E-AA54-C8296AE0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54CAC-4A66-4C6C-AEC7-83F5B92F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698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AEE6-AB9F-464C-8DA4-9B7644AF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7E9B3-7694-4BFD-8281-935925B1D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E959E-79E6-4B7D-8E3C-A5912C8B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5AC93-C825-4181-A803-04A65AE6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EB184-BEA8-4E4E-BD3C-26F0B5F52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738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94D70-08EC-4F7E-8590-4085B45B9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A3509-1904-41C1-96EA-8964DAC8D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2F81D-74CE-401C-A36A-3EB9A8B9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3E807-7C80-4ECB-AD04-8A617CD6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8DD34-812F-486B-95FC-F178F050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964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9799-BEDA-4D9F-8BB1-EABBCB26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B3190-AB8B-4D50-9074-3D77747B2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24AE8-0D6E-470D-AD50-1691F1F0B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9CD7A-B19B-458D-B6EE-8EA955BB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7D492-DC04-45CF-8A69-B64B1BC0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908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7B68A-F814-4DD7-BDD4-31C53EF2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05CAF-9484-4EAF-8361-5462C1A9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F901F-54F2-4513-A5ED-68AA6A16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DFDA7-1B39-4370-BD77-FF9EFF29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3A4A1-62F6-4794-BC33-23380796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92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9F46E-2620-4A2A-B6E1-34653083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AFFD3-8EF2-4AA0-9050-CCFC8289F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3FE66-D56B-4C82-83A9-60822A6A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1330C-82AD-4F8E-A3DB-564BA036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983B0-4FE5-407B-A825-FD2C5F75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610BF-2019-48AB-811F-4AD78FBD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232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423B9-C993-4BB3-BEA8-19DBCE48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F0790-0C54-493E-9638-9A4AFC782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19852-D6CA-49EA-BF00-BEF32CFA3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58970-38B7-4E72-8CE4-89CD0EAEA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0BAC19-146F-41DB-AC92-EB0989430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D4F336-F752-415B-82BF-CF23102F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2B94AB-0F00-4A44-9CD9-B7C9E3FB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C23C7F-8E7F-4D58-8B60-0DFA8980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133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21F6D-A59A-4F2D-9AD7-4B56588B7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8EE72-DB81-47DD-9A07-76CA6324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7A03C-88F1-4AE0-87FB-9DD24006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5437B-3205-4DA5-8394-E0313EF4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423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D03D6F-F363-42C1-8DE1-76002BA1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E206F1-9043-427F-8738-C581DDF6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437A4-82B3-4434-A2CC-B3D4FED6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395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122A-DC0E-4B1E-A839-3028E72E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0B1D-5C4D-4C6B-9A84-A85AB90D5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A3EAF-70ED-401D-BDD6-6C8B6BCFB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3D2D3-0FA3-4D3E-801D-7FBE2A5F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07DD1-89A2-4872-91AC-D72A9F23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08508-4D38-40C8-B972-7308B9C3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96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3911-CC7A-489E-A494-742C7438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E48416-95F5-4FB6-8EAA-5B1E577CA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859F0-15D6-4E66-81F8-E7D0350A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AB6DE-C171-4582-9C0F-A85811D7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D766-68AF-44E7-9398-45D860722AE3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E3163-5387-45BB-8B47-F6EA2D61E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605C-5E4E-4284-901B-B171F25B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862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19BC09-3C59-47F2-AB5B-17D788039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F7070-0E3C-42C1-A92D-ED74D13C7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3571A-0744-4747-AB20-D3F80AD63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D766-68AF-44E7-9398-45D860722AE3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4D636-6CC4-4FFE-8D65-95FBED38F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280F9-9927-4FCC-8EF0-84CE327C3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2269-B177-4220-8766-7D6C150118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102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1">
            <a:extLst>
              <a:ext uri="{FF2B5EF4-FFF2-40B4-BE49-F238E27FC236}">
                <a16:creationId xmlns:a16="http://schemas.microsoft.com/office/drawing/2014/main" id="{0869ECC0-7202-1D3A-5DE4-BA3CF3E69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399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82360E-419F-9B0B-4B70-C51668687718}"/>
              </a:ext>
            </a:extLst>
          </p:cNvPr>
          <p:cNvSpPr txBox="1"/>
          <p:nvPr/>
        </p:nvSpPr>
        <p:spPr>
          <a:xfrm>
            <a:off x="1875453" y="2496905"/>
            <a:ext cx="829491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3600" b="1" dirty="0"/>
              <a:t>Community Development Grants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Clondalkin, Newcastle, Rathcoole, </a:t>
            </a:r>
            <a:r>
              <a:rPr lang="en-US" sz="3600" b="1" dirty="0" err="1"/>
              <a:t>Saggart</a:t>
            </a:r>
            <a:r>
              <a:rPr lang="en-US" sz="3600" b="1" dirty="0"/>
              <a:t> and Brittas ACM </a:t>
            </a:r>
          </a:p>
          <a:p>
            <a:pPr algn="ctr"/>
            <a:endParaRPr lang="en-US" sz="3600" b="1" dirty="0"/>
          </a:p>
          <a:p>
            <a:pPr algn="r"/>
            <a:r>
              <a:rPr lang="en-US" sz="2400" b="1" dirty="0"/>
              <a:t>16</a:t>
            </a:r>
            <a:r>
              <a:rPr lang="en-US" sz="2400" b="1" baseline="30000" dirty="0"/>
              <a:t>th</a:t>
            </a:r>
            <a:r>
              <a:rPr lang="en-US" sz="2400" b="1" dirty="0"/>
              <a:t> April 2025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7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A orange and white wave&#10;&#10;AI-generated content may be incorrect.">
            <a:extLst>
              <a:ext uri="{FF2B5EF4-FFF2-40B4-BE49-F238E27FC236}">
                <a16:creationId xmlns:a16="http://schemas.microsoft.com/office/drawing/2014/main" id="{541A828B-8488-9DA1-6B11-9144182A6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303328-6F07-DF80-9D68-3B0AEDC030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en-GB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pPr marL="0" indent="0" algn="ctr">
              <a:buNone/>
            </a:pPr>
            <a:r>
              <a:rPr lang="en-IE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2480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4E3D9-A2D7-44C2-97E7-2FD7F4DA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7" y="877078"/>
            <a:ext cx="6904483" cy="923828"/>
          </a:xfrm>
        </p:spPr>
        <p:txBody>
          <a:bodyPr>
            <a:normAutofit/>
          </a:bodyPr>
          <a:lstStyle/>
          <a:p>
            <a:r>
              <a:rPr lang="en-GB" sz="2800" dirty="0"/>
              <a:t>Community Development Grants Programme</a:t>
            </a:r>
            <a:endParaRPr lang="en-IE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22F7F-EF62-4193-AF3A-8C43C1AF5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672" y="5186020"/>
            <a:ext cx="2303323" cy="1375412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DF970E36-F1C6-D2C1-91C9-4E5FE4D15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4" y="2560638"/>
            <a:ext cx="8587824" cy="3694112"/>
          </a:xfrm>
          <a:custGeom>
            <a:avLst/>
            <a:gdLst>
              <a:gd name="connsiteX0" fmla="*/ 0 w 11715750"/>
              <a:gd name="connsiteY0" fmla="*/ 0 h 8134350"/>
              <a:gd name="connsiteX1" fmla="*/ 11715750 w 11715750"/>
              <a:gd name="connsiteY1" fmla="*/ 0 h 8134350"/>
              <a:gd name="connsiteX2" fmla="*/ 11715750 w 11715750"/>
              <a:gd name="connsiteY2" fmla="*/ 8134350 h 8134350"/>
              <a:gd name="connsiteX3" fmla="*/ 0 w 11715750"/>
              <a:gd name="connsiteY3" fmla="*/ 8134350 h 8134350"/>
              <a:gd name="connsiteX4" fmla="*/ 0 w 11715750"/>
              <a:gd name="connsiteY4" fmla="*/ 0 h 8134350"/>
              <a:gd name="connsiteX0" fmla="*/ 0 w 11715750"/>
              <a:gd name="connsiteY0" fmla="*/ 0 h 8134350"/>
              <a:gd name="connsiteX1" fmla="*/ 11715750 w 11715750"/>
              <a:gd name="connsiteY1" fmla="*/ 0 h 8134350"/>
              <a:gd name="connsiteX2" fmla="*/ 11715750 w 11715750"/>
              <a:gd name="connsiteY2" fmla="*/ 8134350 h 8134350"/>
              <a:gd name="connsiteX3" fmla="*/ 10696575 w 11715750"/>
              <a:gd name="connsiteY3" fmla="*/ 8124825 h 8134350"/>
              <a:gd name="connsiteX4" fmla="*/ 0 w 11715750"/>
              <a:gd name="connsiteY4" fmla="*/ 8134350 h 8134350"/>
              <a:gd name="connsiteX5" fmla="*/ 0 w 11715750"/>
              <a:gd name="connsiteY5" fmla="*/ 0 h 8134350"/>
              <a:gd name="connsiteX0" fmla="*/ 0 w 11752260"/>
              <a:gd name="connsiteY0" fmla="*/ 0 h 9201157"/>
              <a:gd name="connsiteX1" fmla="*/ 11715750 w 11752260"/>
              <a:gd name="connsiteY1" fmla="*/ 0 h 9201157"/>
              <a:gd name="connsiteX2" fmla="*/ 11715750 w 11752260"/>
              <a:gd name="connsiteY2" fmla="*/ 8134350 h 9201157"/>
              <a:gd name="connsiteX3" fmla="*/ 11706225 w 11752260"/>
              <a:gd name="connsiteY3" fmla="*/ 9201150 h 9201157"/>
              <a:gd name="connsiteX4" fmla="*/ 10696575 w 11752260"/>
              <a:gd name="connsiteY4" fmla="*/ 8124825 h 9201157"/>
              <a:gd name="connsiteX5" fmla="*/ 0 w 11752260"/>
              <a:gd name="connsiteY5" fmla="*/ 8134350 h 9201157"/>
              <a:gd name="connsiteX6" fmla="*/ 0 w 11752260"/>
              <a:gd name="connsiteY6" fmla="*/ 0 h 9201157"/>
              <a:gd name="connsiteX0" fmla="*/ 0 w 11715750"/>
              <a:gd name="connsiteY0" fmla="*/ 0 h 8601090"/>
              <a:gd name="connsiteX1" fmla="*/ 11715750 w 11715750"/>
              <a:gd name="connsiteY1" fmla="*/ 0 h 8601090"/>
              <a:gd name="connsiteX2" fmla="*/ 11715750 w 11715750"/>
              <a:gd name="connsiteY2" fmla="*/ 8134350 h 8601090"/>
              <a:gd name="connsiteX3" fmla="*/ 11096625 w 11715750"/>
              <a:gd name="connsiteY3" fmla="*/ 8601075 h 8601090"/>
              <a:gd name="connsiteX4" fmla="*/ 10696575 w 11715750"/>
              <a:gd name="connsiteY4" fmla="*/ 8124825 h 8601090"/>
              <a:gd name="connsiteX5" fmla="*/ 0 w 11715750"/>
              <a:gd name="connsiteY5" fmla="*/ 8134350 h 8601090"/>
              <a:gd name="connsiteX6" fmla="*/ 0 w 11715750"/>
              <a:gd name="connsiteY6" fmla="*/ 0 h 8601090"/>
              <a:gd name="connsiteX0" fmla="*/ 0 w 11715750"/>
              <a:gd name="connsiteY0" fmla="*/ 0 h 8601104"/>
              <a:gd name="connsiteX1" fmla="*/ 11715750 w 11715750"/>
              <a:gd name="connsiteY1" fmla="*/ 0 h 8601104"/>
              <a:gd name="connsiteX2" fmla="*/ 11715750 w 11715750"/>
              <a:gd name="connsiteY2" fmla="*/ 8353425 h 8601104"/>
              <a:gd name="connsiteX3" fmla="*/ 11096625 w 11715750"/>
              <a:gd name="connsiteY3" fmla="*/ 8601075 h 8601104"/>
              <a:gd name="connsiteX4" fmla="*/ 10696575 w 11715750"/>
              <a:gd name="connsiteY4" fmla="*/ 8124825 h 8601104"/>
              <a:gd name="connsiteX5" fmla="*/ 0 w 11715750"/>
              <a:gd name="connsiteY5" fmla="*/ 8134350 h 8601104"/>
              <a:gd name="connsiteX6" fmla="*/ 0 w 11715750"/>
              <a:gd name="connsiteY6" fmla="*/ 0 h 8601104"/>
              <a:gd name="connsiteX0" fmla="*/ 0 w 11715750"/>
              <a:gd name="connsiteY0" fmla="*/ 0 h 8601175"/>
              <a:gd name="connsiteX1" fmla="*/ 11715750 w 11715750"/>
              <a:gd name="connsiteY1" fmla="*/ 0 h 8601175"/>
              <a:gd name="connsiteX2" fmla="*/ 11715750 w 11715750"/>
              <a:gd name="connsiteY2" fmla="*/ 8534400 h 8601175"/>
              <a:gd name="connsiteX3" fmla="*/ 11096625 w 11715750"/>
              <a:gd name="connsiteY3" fmla="*/ 8601075 h 8601175"/>
              <a:gd name="connsiteX4" fmla="*/ 10696575 w 11715750"/>
              <a:gd name="connsiteY4" fmla="*/ 8124825 h 8601175"/>
              <a:gd name="connsiteX5" fmla="*/ 0 w 11715750"/>
              <a:gd name="connsiteY5" fmla="*/ 8134350 h 8601175"/>
              <a:gd name="connsiteX6" fmla="*/ 0 w 11715750"/>
              <a:gd name="connsiteY6" fmla="*/ 0 h 8601175"/>
              <a:gd name="connsiteX0" fmla="*/ 0 w 11715750"/>
              <a:gd name="connsiteY0" fmla="*/ 0 h 8772525"/>
              <a:gd name="connsiteX1" fmla="*/ 11715750 w 11715750"/>
              <a:gd name="connsiteY1" fmla="*/ 0 h 8772525"/>
              <a:gd name="connsiteX2" fmla="*/ 11715750 w 11715750"/>
              <a:gd name="connsiteY2" fmla="*/ 8772525 h 8772525"/>
              <a:gd name="connsiteX3" fmla="*/ 11096625 w 11715750"/>
              <a:gd name="connsiteY3" fmla="*/ 8601075 h 8772525"/>
              <a:gd name="connsiteX4" fmla="*/ 10696575 w 11715750"/>
              <a:gd name="connsiteY4" fmla="*/ 8124825 h 8772525"/>
              <a:gd name="connsiteX5" fmla="*/ 0 w 11715750"/>
              <a:gd name="connsiteY5" fmla="*/ 8134350 h 8772525"/>
              <a:gd name="connsiteX6" fmla="*/ 0 w 11715750"/>
              <a:gd name="connsiteY6" fmla="*/ 0 h 8772525"/>
              <a:gd name="connsiteX0" fmla="*/ 0 w 11715750"/>
              <a:gd name="connsiteY0" fmla="*/ 0 h 8848725"/>
              <a:gd name="connsiteX1" fmla="*/ 11715750 w 11715750"/>
              <a:gd name="connsiteY1" fmla="*/ 0 h 8848725"/>
              <a:gd name="connsiteX2" fmla="*/ 11715750 w 11715750"/>
              <a:gd name="connsiteY2" fmla="*/ 8848725 h 8848725"/>
              <a:gd name="connsiteX3" fmla="*/ 11096625 w 11715750"/>
              <a:gd name="connsiteY3" fmla="*/ 8601075 h 8848725"/>
              <a:gd name="connsiteX4" fmla="*/ 10696575 w 11715750"/>
              <a:gd name="connsiteY4" fmla="*/ 8124825 h 8848725"/>
              <a:gd name="connsiteX5" fmla="*/ 0 w 11715750"/>
              <a:gd name="connsiteY5" fmla="*/ 8134350 h 8848725"/>
              <a:gd name="connsiteX6" fmla="*/ 0 w 11715750"/>
              <a:gd name="connsiteY6" fmla="*/ 0 h 8848725"/>
              <a:gd name="connsiteX0" fmla="*/ 0 w 11715750"/>
              <a:gd name="connsiteY0" fmla="*/ 0 h 8943975"/>
              <a:gd name="connsiteX1" fmla="*/ 11715750 w 11715750"/>
              <a:gd name="connsiteY1" fmla="*/ 0 h 8943975"/>
              <a:gd name="connsiteX2" fmla="*/ 11715750 w 11715750"/>
              <a:gd name="connsiteY2" fmla="*/ 8943975 h 8943975"/>
              <a:gd name="connsiteX3" fmla="*/ 11096625 w 11715750"/>
              <a:gd name="connsiteY3" fmla="*/ 8601075 h 8943975"/>
              <a:gd name="connsiteX4" fmla="*/ 10696575 w 11715750"/>
              <a:gd name="connsiteY4" fmla="*/ 8124825 h 8943975"/>
              <a:gd name="connsiteX5" fmla="*/ 0 w 11715750"/>
              <a:gd name="connsiteY5" fmla="*/ 8134350 h 8943975"/>
              <a:gd name="connsiteX6" fmla="*/ 0 w 11715750"/>
              <a:gd name="connsiteY6" fmla="*/ 0 h 8943975"/>
              <a:gd name="connsiteX0" fmla="*/ 0 w 11715750"/>
              <a:gd name="connsiteY0" fmla="*/ 0 h 9010650"/>
              <a:gd name="connsiteX1" fmla="*/ 11715750 w 11715750"/>
              <a:gd name="connsiteY1" fmla="*/ 0 h 9010650"/>
              <a:gd name="connsiteX2" fmla="*/ 11715750 w 11715750"/>
              <a:gd name="connsiteY2" fmla="*/ 9010650 h 9010650"/>
              <a:gd name="connsiteX3" fmla="*/ 11096625 w 11715750"/>
              <a:gd name="connsiteY3" fmla="*/ 8601075 h 9010650"/>
              <a:gd name="connsiteX4" fmla="*/ 10696575 w 11715750"/>
              <a:gd name="connsiteY4" fmla="*/ 8124825 h 9010650"/>
              <a:gd name="connsiteX5" fmla="*/ 0 w 11715750"/>
              <a:gd name="connsiteY5" fmla="*/ 8134350 h 9010650"/>
              <a:gd name="connsiteX6" fmla="*/ 0 w 11715750"/>
              <a:gd name="connsiteY6" fmla="*/ 0 h 9010650"/>
              <a:gd name="connsiteX0" fmla="*/ 0 w 11715750"/>
              <a:gd name="connsiteY0" fmla="*/ 0 h 9172575"/>
              <a:gd name="connsiteX1" fmla="*/ 11715750 w 11715750"/>
              <a:gd name="connsiteY1" fmla="*/ 0 h 9172575"/>
              <a:gd name="connsiteX2" fmla="*/ 11715750 w 11715750"/>
              <a:gd name="connsiteY2" fmla="*/ 9172575 h 9172575"/>
              <a:gd name="connsiteX3" fmla="*/ 11096625 w 11715750"/>
              <a:gd name="connsiteY3" fmla="*/ 8601075 h 9172575"/>
              <a:gd name="connsiteX4" fmla="*/ 10696575 w 11715750"/>
              <a:gd name="connsiteY4" fmla="*/ 8124825 h 9172575"/>
              <a:gd name="connsiteX5" fmla="*/ 0 w 11715750"/>
              <a:gd name="connsiteY5" fmla="*/ 8134350 h 9172575"/>
              <a:gd name="connsiteX6" fmla="*/ 0 w 11715750"/>
              <a:gd name="connsiteY6" fmla="*/ 0 h 9172575"/>
              <a:gd name="connsiteX0" fmla="*/ 0 w 11715750"/>
              <a:gd name="connsiteY0" fmla="*/ 0 h 9172575"/>
              <a:gd name="connsiteX1" fmla="*/ 11715750 w 11715750"/>
              <a:gd name="connsiteY1" fmla="*/ 0 h 9172575"/>
              <a:gd name="connsiteX2" fmla="*/ 11715750 w 11715750"/>
              <a:gd name="connsiteY2" fmla="*/ 9172575 h 9172575"/>
              <a:gd name="connsiteX3" fmla="*/ 11096625 w 11715750"/>
              <a:gd name="connsiteY3" fmla="*/ 8601075 h 9172575"/>
              <a:gd name="connsiteX4" fmla="*/ 10696575 w 11715750"/>
              <a:gd name="connsiteY4" fmla="*/ 8124825 h 9172575"/>
              <a:gd name="connsiteX5" fmla="*/ 0 w 11715750"/>
              <a:gd name="connsiteY5" fmla="*/ 8134350 h 9172575"/>
              <a:gd name="connsiteX6" fmla="*/ 0 w 11715750"/>
              <a:gd name="connsiteY6" fmla="*/ 0 h 9172575"/>
              <a:gd name="connsiteX0" fmla="*/ 0 w 11715750"/>
              <a:gd name="connsiteY0" fmla="*/ 0 h 9172575"/>
              <a:gd name="connsiteX1" fmla="*/ 11715750 w 11715750"/>
              <a:gd name="connsiteY1" fmla="*/ 0 h 9172575"/>
              <a:gd name="connsiteX2" fmla="*/ 11715750 w 11715750"/>
              <a:gd name="connsiteY2" fmla="*/ 9172575 h 9172575"/>
              <a:gd name="connsiteX3" fmla="*/ 11096625 w 11715750"/>
              <a:gd name="connsiteY3" fmla="*/ 8601075 h 9172575"/>
              <a:gd name="connsiteX4" fmla="*/ 10696575 w 11715750"/>
              <a:gd name="connsiteY4" fmla="*/ 8124825 h 9172575"/>
              <a:gd name="connsiteX5" fmla="*/ 0 w 11715750"/>
              <a:gd name="connsiteY5" fmla="*/ 8134350 h 9172575"/>
              <a:gd name="connsiteX6" fmla="*/ 0 w 11715750"/>
              <a:gd name="connsiteY6" fmla="*/ 0 h 9172575"/>
              <a:gd name="connsiteX0" fmla="*/ 0 w 11715750"/>
              <a:gd name="connsiteY0" fmla="*/ 0 h 9172575"/>
              <a:gd name="connsiteX1" fmla="*/ 11715750 w 11715750"/>
              <a:gd name="connsiteY1" fmla="*/ 0 h 9172575"/>
              <a:gd name="connsiteX2" fmla="*/ 11715750 w 11715750"/>
              <a:gd name="connsiteY2" fmla="*/ 9172575 h 9172575"/>
              <a:gd name="connsiteX3" fmla="*/ 11096625 w 11715750"/>
              <a:gd name="connsiteY3" fmla="*/ 8601075 h 9172575"/>
              <a:gd name="connsiteX4" fmla="*/ 10696575 w 11715750"/>
              <a:gd name="connsiteY4" fmla="*/ 8124825 h 9172575"/>
              <a:gd name="connsiteX5" fmla="*/ 0 w 11715750"/>
              <a:gd name="connsiteY5" fmla="*/ 8134350 h 9172575"/>
              <a:gd name="connsiteX6" fmla="*/ 0 w 11715750"/>
              <a:gd name="connsiteY6" fmla="*/ 0 h 9172575"/>
              <a:gd name="connsiteX0" fmla="*/ 0 w 11875064"/>
              <a:gd name="connsiteY0" fmla="*/ 0 h 9606922"/>
              <a:gd name="connsiteX1" fmla="*/ 11715750 w 11875064"/>
              <a:gd name="connsiteY1" fmla="*/ 0 h 9606922"/>
              <a:gd name="connsiteX2" fmla="*/ 11715750 w 11875064"/>
              <a:gd name="connsiteY2" fmla="*/ 9172575 h 9606922"/>
              <a:gd name="connsiteX3" fmla="*/ 10696575 w 11875064"/>
              <a:gd name="connsiteY3" fmla="*/ 8124825 h 9606922"/>
              <a:gd name="connsiteX4" fmla="*/ 0 w 11875064"/>
              <a:gd name="connsiteY4" fmla="*/ 8134350 h 9606922"/>
              <a:gd name="connsiteX5" fmla="*/ 0 w 11875064"/>
              <a:gd name="connsiteY5" fmla="*/ 0 h 9606922"/>
              <a:gd name="connsiteX0" fmla="*/ 0 w 11715750"/>
              <a:gd name="connsiteY0" fmla="*/ 0 h 9655660"/>
              <a:gd name="connsiteX1" fmla="*/ 11715750 w 11715750"/>
              <a:gd name="connsiteY1" fmla="*/ 0 h 9655660"/>
              <a:gd name="connsiteX2" fmla="*/ 11715750 w 11715750"/>
              <a:gd name="connsiteY2" fmla="*/ 9172575 h 9655660"/>
              <a:gd name="connsiteX3" fmla="*/ 10696575 w 11715750"/>
              <a:gd name="connsiteY3" fmla="*/ 8124825 h 9655660"/>
              <a:gd name="connsiteX4" fmla="*/ 0 w 11715750"/>
              <a:gd name="connsiteY4" fmla="*/ 8134350 h 9655660"/>
              <a:gd name="connsiteX5" fmla="*/ 0 w 11715750"/>
              <a:gd name="connsiteY5" fmla="*/ 0 h 9655660"/>
              <a:gd name="connsiteX0" fmla="*/ 0 w 11715750"/>
              <a:gd name="connsiteY0" fmla="*/ 0 h 9172575"/>
              <a:gd name="connsiteX1" fmla="*/ 11715750 w 11715750"/>
              <a:gd name="connsiteY1" fmla="*/ 0 h 9172575"/>
              <a:gd name="connsiteX2" fmla="*/ 11715750 w 11715750"/>
              <a:gd name="connsiteY2" fmla="*/ 9172575 h 9172575"/>
              <a:gd name="connsiteX3" fmla="*/ 10696575 w 11715750"/>
              <a:gd name="connsiteY3" fmla="*/ 8124825 h 9172575"/>
              <a:gd name="connsiteX4" fmla="*/ 0 w 11715750"/>
              <a:gd name="connsiteY4" fmla="*/ 8134350 h 9172575"/>
              <a:gd name="connsiteX5" fmla="*/ 0 w 11715750"/>
              <a:gd name="connsiteY5" fmla="*/ 0 h 917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5750" h="9172575">
                <a:moveTo>
                  <a:pt x="0" y="0"/>
                </a:moveTo>
                <a:lnTo>
                  <a:pt x="11715750" y="0"/>
                </a:lnTo>
                <a:lnTo>
                  <a:pt x="11715750" y="9172575"/>
                </a:lnTo>
                <a:cubicBezTo>
                  <a:pt x="11279188" y="8716962"/>
                  <a:pt x="11201400" y="8659813"/>
                  <a:pt x="10696575" y="8124825"/>
                </a:cubicBezTo>
                <a:lnTo>
                  <a:pt x="0" y="8134350"/>
                </a:lnTo>
                <a:lnTo>
                  <a:pt x="0" y="0"/>
                </a:lnTo>
                <a:close/>
              </a:path>
            </a:pathLst>
          </a:custGeom>
          <a:solidFill>
            <a:srgbClr val="F46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dirty="0"/>
              <a:t>The Community Grants Programme is run on an annual basis and offers a range of funding and supports to community groups throughout the county.</a:t>
            </a:r>
          </a:p>
          <a:p>
            <a:r>
              <a:rPr lang="en-US" sz="2800" dirty="0"/>
              <a:t>The programme is aimed at providing financial assistance to Community and Voluntary Groups who are responding to locally identified needs within their communities.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018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4E3D9-A2D7-44C2-97E7-2FD7F4DAD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428" y="439323"/>
            <a:ext cx="10343008" cy="791256"/>
          </a:xfrm>
        </p:spPr>
        <p:txBody>
          <a:bodyPr>
            <a:normAutofit/>
          </a:bodyPr>
          <a:lstStyle/>
          <a:p>
            <a:r>
              <a:rPr lang="en-GB" sz="3200" b="1" dirty="0"/>
              <a:t>Community Development Grants Administered in 2024</a:t>
            </a:r>
            <a:endParaRPr lang="en-IE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Content Placeholder 2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3D7B45B-C0FB-9FDC-9B2F-1264A95E9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875" y="1578634"/>
            <a:ext cx="9795009" cy="4630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B969BC-EF31-2C64-040E-D7DC0510C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933"/>
            <a:ext cx="12192000" cy="66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4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D3FB75-2B9C-333A-0BFD-A3BD62213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3A53117-4A3C-A343-C00C-577041615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BB6388-6671-CC67-72B7-45F8DB26E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52CF6D-B651-5E3C-872A-C04D99E40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2C4A7-A78D-ADA2-5117-37748ECB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7" y="1009650"/>
            <a:ext cx="10362058" cy="791256"/>
          </a:xfrm>
        </p:spPr>
        <p:txBody>
          <a:bodyPr>
            <a:normAutofit/>
          </a:bodyPr>
          <a:lstStyle/>
          <a:p>
            <a:r>
              <a:rPr lang="en-GB" sz="3200" b="1" dirty="0"/>
              <a:t>Community Development grant figures for 2024</a:t>
            </a:r>
            <a:endParaRPr lang="en-IE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669D78-E3C2-F7BE-0515-8446B082D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97D13-F48D-590A-80FF-1E6FE7326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672" y="5186020"/>
            <a:ext cx="2303323" cy="137541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3E6AA4-3B7E-18F3-5F42-5896A8B29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776041"/>
            <a:ext cx="10515600" cy="2450505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C05E8F-548C-A396-E444-C3C27CA94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36" y="2454200"/>
            <a:ext cx="11895927" cy="273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0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55B6C-E0C4-392E-1F91-7589E3F24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11D205-9AB4-7024-C6B1-8993E3059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105109-E248-1B89-EF9C-22A078746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3808DC-DD2B-30D6-D95A-D2AB00BD5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55C62-14BA-463D-E3AC-B29704AB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7" y="1009650"/>
            <a:ext cx="10362058" cy="791256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Community Development – Breakdown of Funding Category Applied For </a:t>
            </a:r>
            <a:endParaRPr lang="en-IE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9FE5FC-9F1A-455F-D15C-03CFE0068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24881-6FCC-FC94-E6D9-AEF732060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322" y="5401589"/>
            <a:ext cx="2303323" cy="13754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ABE41A-7771-F945-E9F3-2BC4DE978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6704" y="2358002"/>
            <a:ext cx="9078592" cy="3286584"/>
          </a:xfrm>
        </p:spPr>
      </p:pic>
    </p:spTree>
    <p:extLst>
      <p:ext uri="{BB962C8B-B14F-4D97-AF65-F5344CB8AC3E}">
        <p14:creationId xmlns:p14="http://schemas.microsoft.com/office/powerpoint/2010/main" val="140002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AECBE0-3BA1-5465-C84F-2048C007E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0654E-6DD5-DE43-134E-95A33C3C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45595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dirty="0"/>
              <a:t>Community Grants Administered in 2024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1B13329-CE78-FBAB-4C55-3588CADA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455954"/>
          </a:xfrm>
        </p:spPr>
        <p:txBody>
          <a:bodyPr anchor="ctr">
            <a:normAutofit/>
          </a:bodyPr>
          <a:lstStyle/>
          <a:p>
            <a:r>
              <a:rPr lang="en-US" sz="1800" dirty="0"/>
              <a:t>Figures on approved applications and drawdowns.</a:t>
            </a:r>
          </a:p>
          <a:p>
            <a:r>
              <a:rPr lang="en-US" sz="1800" dirty="0"/>
              <a:t>Figures on unsuccessful applications, along with reasons for refusal.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2537F-ADBA-D017-9516-D7377A016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639" y="5425765"/>
            <a:ext cx="1915599" cy="11438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B45540-2DF8-E76A-44DE-D74B89F32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166" y="2398107"/>
            <a:ext cx="6922302" cy="44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4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1817E9-4839-E3DD-D83F-661C2B59E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5D833C-A473-CEEE-04D8-B90682205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D91BB-DB43-4868-3BEB-5CC08A60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6E6838-656B-D15D-93A2-16A603A5F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45F4A-039B-B4DC-02C2-C206EE0B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099" y="492406"/>
            <a:ext cx="10419208" cy="791256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Grant applications broken down into group type, with notes on new applicants and repeat applicants. </a:t>
            </a:r>
            <a:endParaRPr lang="en-IE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CEBA4D-4781-9FDD-27CD-14361F5A4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D0645-DAD5-CCDC-92B3-737C13CEC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508" y="5482588"/>
            <a:ext cx="2303323" cy="13754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A37639-4BF3-5A26-20C2-CAFB46A32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8905" y="2018806"/>
            <a:ext cx="7337767" cy="4762568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95005A-9E74-F154-1317-BC434147C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488" y="1733887"/>
            <a:ext cx="7846031" cy="36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2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03BAE-080C-8CD2-FBA1-93F350AC8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00F5F8-D82F-E4A4-6CCD-761C3B95B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C28FC27-00C3-0A37-2166-D90F74431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4F8A2F-990B-AC5F-21DB-0864ECC31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E8CBC-0629-0250-5694-75A6DDA8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86" y="502418"/>
            <a:ext cx="10331686" cy="1047790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/>
              <a:t>2024 Community Infrastructure Fund (CIF) </a:t>
            </a:r>
            <a:br>
              <a:rPr lang="en-GB" sz="2400" b="1" dirty="0"/>
            </a:br>
            <a:r>
              <a:rPr lang="en-GB" sz="2400" b="1" dirty="0"/>
              <a:t>&amp; </a:t>
            </a:r>
            <a:br>
              <a:rPr lang="en-GB" sz="2400" b="1" dirty="0"/>
            </a:br>
            <a:r>
              <a:rPr lang="en-GB" sz="2400" b="1" dirty="0"/>
              <a:t>Management Support Fund (MSF) Grant Figures</a:t>
            </a:r>
            <a:endParaRPr lang="en-IE" sz="24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4B7B7-E1AC-D8CC-27B1-C019CC88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1AB92-63EF-8442-0A8E-E649E7111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677" y="5459309"/>
            <a:ext cx="2303323" cy="13754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94B87A-F6F8-ADF8-6516-91CDAB72A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696" y="2847975"/>
            <a:ext cx="11722608" cy="2176349"/>
          </a:xfrm>
        </p:spPr>
      </p:pic>
    </p:spTree>
    <p:extLst>
      <p:ext uri="{BB962C8B-B14F-4D97-AF65-F5344CB8AC3E}">
        <p14:creationId xmlns:p14="http://schemas.microsoft.com/office/powerpoint/2010/main" val="24545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82F5-8510-EB9F-4F87-1BCBC27B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/>
              <a:t>2025 Community Grants Report - February to date</a:t>
            </a:r>
            <a:endParaRPr lang="en-IE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E84312-6CEA-9C4B-3268-E5E1C938E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514" y="1825625"/>
            <a:ext cx="9002972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CB118C-350E-746B-B997-581053C30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8466"/>
            <a:ext cx="12192000" cy="54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4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158</Words>
  <Application>Microsoft Office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Community Development Grants Programme</vt:lpstr>
      <vt:lpstr>Community Development Grants Administered in 2024</vt:lpstr>
      <vt:lpstr>Community Development grant figures for 2024</vt:lpstr>
      <vt:lpstr>Community Development – Breakdown of Funding Category Applied For </vt:lpstr>
      <vt:lpstr>Community Grants Administered in 2024</vt:lpstr>
      <vt:lpstr>Grant applications broken down into group type, with notes on new applicants and repeat applicants. </vt:lpstr>
      <vt:lpstr>2024 Community Infrastructure Fund (CIF)  &amp;  Management Support Fund (MSF) Grant Figures</vt:lpstr>
      <vt:lpstr>2025 Community Grants Report - February to date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Moroney Ward</dc:creator>
  <cp:lastModifiedBy>Kelly Fitzgerald</cp:lastModifiedBy>
  <cp:revision>24</cp:revision>
  <dcterms:created xsi:type="dcterms:W3CDTF">2021-11-12T16:15:57Z</dcterms:created>
  <dcterms:modified xsi:type="dcterms:W3CDTF">2025-04-09T11:54:30Z</dcterms:modified>
</cp:coreProperties>
</file>