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98" r:id="rId2"/>
    <p:sldId id="287" r:id="rId3"/>
    <p:sldId id="295" r:id="rId4"/>
    <p:sldId id="300" r:id="rId5"/>
    <p:sldId id="305" r:id="rId6"/>
    <p:sldId id="301" r:id="rId7"/>
    <p:sldId id="302" r:id="rId8"/>
    <p:sldId id="303" r:id="rId9"/>
    <p:sldId id="299" r:id="rId10"/>
    <p:sldId id="297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70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29C517-AED4-48AD-97A3-298D1B9C3435}" type="datetimeFigureOut">
              <a:rPr lang="en-IE" smtClean="0"/>
              <a:t>08/04/2025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72ECC3-70E5-4BC3-8B0E-2E986EE7790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1454510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F320D0-4C39-448A-AFFD-BC6638D90B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5B4EBB-FA9A-4BAF-A79C-6AA5D3649A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6A8A54-EBCB-4D84-A55E-4CBC39A203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1D766-68AF-44E7-9398-45D860722AE3}" type="datetimeFigureOut">
              <a:rPr lang="en-IE" smtClean="0"/>
              <a:t>08/04/2025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D94F9A-AF0C-440E-AA54-C8296AE043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A54CAC-4A66-4C6C-AEC7-83F5B92F2E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62269-B177-4220-8766-7D6C150118B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76698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A0AEE6-AB9F-464C-8DA4-9B7644AF64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B47E9B3-7694-4BFD-8281-935925B1D1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6E959E-79E6-4B7D-8E3C-A5912C8B52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1D766-68AF-44E7-9398-45D860722AE3}" type="datetimeFigureOut">
              <a:rPr lang="en-IE" smtClean="0"/>
              <a:t>08/04/2025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F5AC93-C825-4181-A803-04A65AE662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9EB184-BEA8-4E4E-BD3C-26F0B5F52E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62269-B177-4220-8766-7D6C150118B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667389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ED94D70-08EC-4F7E-8590-4085B45B9F0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1A3509-1904-41C1-96EA-8964DAC8D8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72F81D-74CE-401C-A36A-3EB9A8B9A2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1D766-68AF-44E7-9398-45D860722AE3}" type="datetimeFigureOut">
              <a:rPr lang="en-IE" smtClean="0"/>
              <a:t>08/04/2025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33E807-7C80-4ECB-AD04-8A617CD61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68DD34-812F-486B-95FC-F178F05093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62269-B177-4220-8766-7D6C150118B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719641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769799-BEDA-4D9F-8BB1-EABBCB2691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2B3190-AB8B-4D50-9074-3D77747B2D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224AE8-0D6E-470D-AD50-1691F1F0B9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1D766-68AF-44E7-9398-45D860722AE3}" type="datetimeFigureOut">
              <a:rPr lang="en-IE" smtClean="0"/>
              <a:t>08/04/2025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C9CD7A-B19B-458D-B6EE-8EA955BBA7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A7D492-DC04-45CF-8A69-B64B1BC0B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62269-B177-4220-8766-7D6C150118B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669082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97B68A-F814-4DD7-BDD4-31C53EF2D7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705CAF-9484-4EAF-8361-5462C1A93B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0F901F-54F2-4513-A5ED-68AA6A1647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1D766-68AF-44E7-9398-45D860722AE3}" type="datetimeFigureOut">
              <a:rPr lang="en-IE" smtClean="0"/>
              <a:t>08/04/2025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9DFDA7-1B39-4370-BD77-FF9EFF29B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13A4A1-62F6-4794-BC33-233807961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62269-B177-4220-8766-7D6C150118B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58921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59F46E-2620-4A2A-B6E1-34653083E9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EAFFD3-8EF2-4AA0-9050-CCFC8289F8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73FE66-D56B-4C82-83A9-60822A6AEE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71330C-82AD-4F8E-A3DB-564BA0368A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1D766-68AF-44E7-9398-45D860722AE3}" type="datetimeFigureOut">
              <a:rPr lang="en-IE" smtClean="0"/>
              <a:t>08/04/2025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3983B0-4FE5-407B-A825-FD2C5F757E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B610BF-2019-48AB-811F-4AD78FBDB0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62269-B177-4220-8766-7D6C150118B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9023204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E423B9-C993-4BB3-BEA8-19DBCE48E7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1F0790-0C54-493E-9638-9A4AFC7827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619852-D6CA-49EA-BF00-BEF32CFA35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7358970-38B7-4E72-8CE4-89CD0EAEA4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60BAC19-146F-41DB-AC92-EB0989430A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FD4F336-F752-415B-82BF-CF23102FF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1D766-68AF-44E7-9398-45D860722AE3}" type="datetimeFigureOut">
              <a:rPr lang="en-IE" smtClean="0"/>
              <a:t>08/04/2025</a:t>
            </a:fld>
            <a:endParaRPr lang="en-I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92B94AB-0F00-4A44-9CD9-B7C9E3FB6E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9C23C7F-8E7F-4D58-8B60-0DFA8980B0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62269-B177-4220-8766-7D6C150118B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961336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021F6D-A59A-4F2D-9AD7-4B56588B7F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2A8EE72-DB81-47DD-9A07-76CA63248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1D766-68AF-44E7-9398-45D860722AE3}" type="datetimeFigureOut">
              <a:rPr lang="en-IE" smtClean="0"/>
              <a:t>08/04/2025</a:t>
            </a:fld>
            <a:endParaRPr lang="en-I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3B7A03C-88F1-4AE0-87FB-9DD24006D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F75437B-3205-4DA5-8394-E0313EF4FE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62269-B177-4220-8766-7D6C150118B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2842315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7D03D6F-F363-42C1-8DE1-76002BA10F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1D766-68AF-44E7-9398-45D860722AE3}" type="datetimeFigureOut">
              <a:rPr lang="en-IE" smtClean="0"/>
              <a:t>08/04/2025</a:t>
            </a:fld>
            <a:endParaRPr lang="en-I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7E206F1-9043-427F-8738-C581DDF617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0437A4-82B3-4434-A2CC-B3D4FED660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62269-B177-4220-8766-7D6C150118B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753953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79122A-DC0E-4B1E-A839-3028E72EEA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C70B1D-5C4D-4C6B-9A84-A85AB90D54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76A3EAF-70ED-401D-BDD6-6C8B6BCFB6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13D2D3-0FA3-4D3E-801D-7FBE2A5F51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1D766-68AF-44E7-9398-45D860722AE3}" type="datetimeFigureOut">
              <a:rPr lang="en-IE" smtClean="0"/>
              <a:t>08/04/2025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007DD1-89A2-4872-91AC-D72A9F2393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408508-4D38-40C8-B972-7308B9C365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62269-B177-4220-8766-7D6C150118B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96964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53911-CC7A-489E-A494-742C7438DE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9E48416-95F5-4FB6-8EAA-5B1E577CA9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0859F0-15D6-4E66-81F8-E7D0350AB4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0AB6DE-C171-4582-9C0F-A85811D78D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1D766-68AF-44E7-9398-45D860722AE3}" type="datetimeFigureOut">
              <a:rPr lang="en-IE" smtClean="0"/>
              <a:t>08/04/2025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EE3163-5387-45BB-8B47-F6EA2D61E4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90605C-5E4E-4284-901B-B171F25BA8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62269-B177-4220-8766-7D6C150118B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1186289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319BC09-3C59-47F2-AB5B-17D788039D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4F7070-0E3C-42C1-A92D-ED74D13C78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F3571A-0744-4747-AB20-D3F80AD635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31D766-68AF-44E7-9398-45D860722AE3}" type="datetimeFigureOut">
              <a:rPr lang="en-IE" smtClean="0"/>
              <a:t>08/04/2025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24D636-6CC4-4FFE-8D65-95FBED38FE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C280F9-9927-4FCC-8EF0-84CE327C3B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362269-B177-4220-8766-7D6C150118B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871028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2" name="Picture 31">
            <a:extLst>
              <a:ext uri="{FF2B5EF4-FFF2-40B4-BE49-F238E27FC236}">
                <a16:creationId xmlns:a16="http://schemas.microsoft.com/office/drawing/2014/main" id="{0869ECC0-7202-1D3A-5DE4-BA3CF3E692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" b="26399"/>
          <a:stretch/>
        </p:blipFill>
        <p:spPr bwMode="auto">
          <a:xfrm>
            <a:off x="196850" y="173518"/>
            <a:ext cx="11798300" cy="6512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B82360E-419F-9B0B-4B70-C51668687718}"/>
              </a:ext>
            </a:extLst>
          </p:cNvPr>
          <p:cNvSpPr txBox="1"/>
          <p:nvPr/>
        </p:nvSpPr>
        <p:spPr>
          <a:xfrm>
            <a:off x="1875453" y="2496905"/>
            <a:ext cx="8294914" cy="40626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dirty="0"/>
          </a:p>
          <a:p>
            <a:endParaRPr lang="en-US" dirty="0"/>
          </a:p>
          <a:p>
            <a:pPr algn="ctr"/>
            <a:r>
              <a:rPr lang="en-US" sz="3600" b="1" dirty="0"/>
              <a:t>Community Development Grants </a:t>
            </a:r>
          </a:p>
          <a:p>
            <a:pPr algn="ctr"/>
            <a:endParaRPr lang="en-US" sz="3600" b="1" dirty="0"/>
          </a:p>
          <a:p>
            <a:pPr algn="ctr"/>
            <a:r>
              <a:rPr lang="en-US" sz="3600" b="1" dirty="0"/>
              <a:t>Rathfarnham, Templeogue, </a:t>
            </a:r>
            <a:r>
              <a:rPr lang="en-US" sz="3600" b="1" dirty="0" err="1"/>
              <a:t>Firhouse</a:t>
            </a:r>
            <a:r>
              <a:rPr lang="en-US" sz="3600" b="1" dirty="0"/>
              <a:t>, </a:t>
            </a:r>
            <a:r>
              <a:rPr lang="en-US" sz="3600" b="1" dirty="0" err="1"/>
              <a:t>Boherbreena</a:t>
            </a:r>
            <a:r>
              <a:rPr lang="en-US" sz="3600" b="1" dirty="0"/>
              <a:t> ACM </a:t>
            </a:r>
          </a:p>
          <a:p>
            <a:pPr algn="ctr"/>
            <a:endParaRPr lang="en-US" sz="3600" b="1" dirty="0"/>
          </a:p>
          <a:p>
            <a:pPr algn="r"/>
            <a:r>
              <a:rPr lang="en-US" sz="2400" b="1" dirty="0"/>
              <a:t>8</a:t>
            </a:r>
            <a:r>
              <a:rPr lang="en-US" sz="2400" b="1" baseline="30000" dirty="0"/>
              <a:t>th</a:t>
            </a:r>
            <a:r>
              <a:rPr lang="en-US" sz="2400" b="1" dirty="0"/>
              <a:t> April 2025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13795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1" descr="A orange and white wave&#10;&#10;AI-generated content may be incorrect.">
            <a:extLst>
              <a:ext uri="{FF2B5EF4-FFF2-40B4-BE49-F238E27FC236}">
                <a16:creationId xmlns:a16="http://schemas.microsoft.com/office/drawing/2014/main" id="{541A828B-8488-9DA1-6B11-9144182A64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014"/>
          <a:stretch/>
        </p:blipFill>
        <p:spPr bwMode="auto">
          <a:xfrm>
            <a:off x="20" y="1282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E6303328-6F07-DF80-9D68-3B0AEDC0306C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0" y="1825625"/>
            <a:ext cx="10515600" cy="4351338"/>
          </a:xfrm>
        </p:spPr>
        <p:txBody>
          <a:bodyPr/>
          <a:lstStyle/>
          <a:p>
            <a:endParaRPr lang="en-GB" dirty="0"/>
          </a:p>
          <a:p>
            <a:endParaRPr lang="en-IE" dirty="0"/>
          </a:p>
          <a:p>
            <a:endParaRPr lang="en-IE" dirty="0"/>
          </a:p>
          <a:p>
            <a:endParaRPr lang="en-IE" dirty="0"/>
          </a:p>
          <a:p>
            <a:pPr marL="0" indent="0" algn="ctr">
              <a:buNone/>
            </a:pPr>
            <a:r>
              <a:rPr lang="en-IE" sz="6000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36248062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3C4E3D9-A2D7-44C2-97E7-2FD7F4DADE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7" y="877078"/>
            <a:ext cx="6904483" cy="923828"/>
          </a:xfrm>
        </p:spPr>
        <p:txBody>
          <a:bodyPr>
            <a:normAutofit/>
          </a:bodyPr>
          <a:lstStyle/>
          <a:p>
            <a:r>
              <a:rPr lang="en-GB" sz="2800" dirty="0"/>
              <a:t>Community Development Grants Programme</a:t>
            </a:r>
            <a:endParaRPr lang="en-IE" sz="280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5322F7F-EF62-4193-AF3A-8C43C1AF52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46672" y="5186020"/>
            <a:ext cx="2303323" cy="1375412"/>
          </a:xfrm>
          <a:prstGeom prst="rect">
            <a:avLst/>
          </a:prstGeom>
        </p:spPr>
      </p:pic>
      <p:sp>
        <p:nvSpPr>
          <p:cNvPr id="6" name="Rectangle 8">
            <a:extLst>
              <a:ext uri="{FF2B5EF4-FFF2-40B4-BE49-F238E27FC236}">
                <a16:creationId xmlns:a16="http://schemas.microsoft.com/office/drawing/2014/main" id="{DF970E36-F1C6-D2C1-91C9-4E5FE4D15F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6014" y="2560638"/>
            <a:ext cx="8587824" cy="3694112"/>
          </a:xfrm>
          <a:custGeom>
            <a:avLst/>
            <a:gdLst>
              <a:gd name="connsiteX0" fmla="*/ 0 w 11715750"/>
              <a:gd name="connsiteY0" fmla="*/ 0 h 8134350"/>
              <a:gd name="connsiteX1" fmla="*/ 11715750 w 11715750"/>
              <a:gd name="connsiteY1" fmla="*/ 0 h 8134350"/>
              <a:gd name="connsiteX2" fmla="*/ 11715750 w 11715750"/>
              <a:gd name="connsiteY2" fmla="*/ 8134350 h 8134350"/>
              <a:gd name="connsiteX3" fmla="*/ 0 w 11715750"/>
              <a:gd name="connsiteY3" fmla="*/ 8134350 h 8134350"/>
              <a:gd name="connsiteX4" fmla="*/ 0 w 11715750"/>
              <a:gd name="connsiteY4" fmla="*/ 0 h 8134350"/>
              <a:gd name="connsiteX0" fmla="*/ 0 w 11715750"/>
              <a:gd name="connsiteY0" fmla="*/ 0 h 8134350"/>
              <a:gd name="connsiteX1" fmla="*/ 11715750 w 11715750"/>
              <a:gd name="connsiteY1" fmla="*/ 0 h 8134350"/>
              <a:gd name="connsiteX2" fmla="*/ 11715750 w 11715750"/>
              <a:gd name="connsiteY2" fmla="*/ 8134350 h 8134350"/>
              <a:gd name="connsiteX3" fmla="*/ 10696575 w 11715750"/>
              <a:gd name="connsiteY3" fmla="*/ 8124825 h 8134350"/>
              <a:gd name="connsiteX4" fmla="*/ 0 w 11715750"/>
              <a:gd name="connsiteY4" fmla="*/ 8134350 h 8134350"/>
              <a:gd name="connsiteX5" fmla="*/ 0 w 11715750"/>
              <a:gd name="connsiteY5" fmla="*/ 0 h 8134350"/>
              <a:gd name="connsiteX0" fmla="*/ 0 w 11752260"/>
              <a:gd name="connsiteY0" fmla="*/ 0 h 9201157"/>
              <a:gd name="connsiteX1" fmla="*/ 11715750 w 11752260"/>
              <a:gd name="connsiteY1" fmla="*/ 0 h 9201157"/>
              <a:gd name="connsiteX2" fmla="*/ 11715750 w 11752260"/>
              <a:gd name="connsiteY2" fmla="*/ 8134350 h 9201157"/>
              <a:gd name="connsiteX3" fmla="*/ 11706225 w 11752260"/>
              <a:gd name="connsiteY3" fmla="*/ 9201150 h 9201157"/>
              <a:gd name="connsiteX4" fmla="*/ 10696575 w 11752260"/>
              <a:gd name="connsiteY4" fmla="*/ 8124825 h 9201157"/>
              <a:gd name="connsiteX5" fmla="*/ 0 w 11752260"/>
              <a:gd name="connsiteY5" fmla="*/ 8134350 h 9201157"/>
              <a:gd name="connsiteX6" fmla="*/ 0 w 11752260"/>
              <a:gd name="connsiteY6" fmla="*/ 0 h 9201157"/>
              <a:gd name="connsiteX0" fmla="*/ 0 w 11715750"/>
              <a:gd name="connsiteY0" fmla="*/ 0 h 8601090"/>
              <a:gd name="connsiteX1" fmla="*/ 11715750 w 11715750"/>
              <a:gd name="connsiteY1" fmla="*/ 0 h 8601090"/>
              <a:gd name="connsiteX2" fmla="*/ 11715750 w 11715750"/>
              <a:gd name="connsiteY2" fmla="*/ 8134350 h 8601090"/>
              <a:gd name="connsiteX3" fmla="*/ 11096625 w 11715750"/>
              <a:gd name="connsiteY3" fmla="*/ 8601075 h 8601090"/>
              <a:gd name="connsiteX4" fmla="*/ 10696575 w 11715750"/>
              <a:gd name="connsiteY4" fmla="*/ 8124825 h 8601090"/>
              <a:gd name="connsiteX5" fmla="*/ 0 w 11715750"/>
              <a:gd name="connsiteY5" fmla="*/ 8134350 h 8601090"/>
              <a:gd name="connsiteX6" fmla="*/ 0 w 11715750"/>
              <a:gd name="connsiteY6" fmla="*/ 0 h 8601090"/>
              <a:gd name="connsiteX0" fmla="*/ 0 w 11715750"/>
              <a:gd name="connsiteY0" fmla="*/ 0 h 8601104"/>
              <a:gd name="connsiteX1" fmla="*/ 11715750 w 11715750"/>
              <a:gd name="connsiteY1" fmla="*/ 0 h 8601104"/>
              <a:gd name="connsiteX2" fmla="*/ 11715750 w 11715750"/>
              <a:gd name="connsiteY2" fmla="*/ 8353425 h 8601104"/>
              <a:gd name="connsiteX3" fmla="*/ 11096625 w 11715750"/>
              <a:gd name="connsiteY3" fmla="*/ 8601075 h 8601104"/>
              <a:gd name="connsiteX4" fmla="*/ 10696575 w 11715750"/>
              <a:gd name="connsiteY4" fmla="*/ 8124825 h 8601104"/>
              <a:gd name="connsiteX5" fmla="*/ 0 w 11715750"/>
              <a:gd name="connsiteY5" fmla="*/ 8134350 h 8601104"/>
              <a:gd name="connsiteX6" fmla="*/ 0 w 11715750"/>
              <a:gd name="connsiteY6" fmla="*/ 0 h 8601104"/>
              <a:gd name="connsiteX0" fmla="*/ 0 w 11715750"/>
              <a:gd name="connsiteY0" fmla="*/ 0 h 8601175"/>
              <a:gd name="connsiteX1" fmla="*/ 11715750 w 11715750"/>
              <a:gd name="connsiteY1" fmla="*/ 0 h 8601175"/>
              <a:gd name="connsiteX2" fmla="*/ 11715750 w 11715750"/>
              <a:gd name="connsiteY2" fmla="*/ 8534400 h 8601175"/>
              <a:gd name="connsiteX3" fmla="*/ 11096625 w 11715750"/>
              <a:gd name="connsiteY3" fmla="*/ 8601075 h 8601175"/>
              <a:gd name="connsiteX4" fmla="*/ 10696575 w 11715750"/>
              <a:gd name="connsiteY4" fmla="*/ 8124825 h 8601175"/>
              <a:gd name="connsiteX5" fmla="*/ 0 w 11715750"/>
              <a:gd name="connsiteY5" fmla="*/ 8134350 h 8601175"/>
              <a:gd name="connsiteX6" fmla="*/ 0 w 11715750"/>
              <a:gd name="connsiteY6" fmla="*/ 0 h 8601175"/>
              <a:gd name="connsiteX0" fmla="*/ 0 w 11715750"/>
              <a:gd name="connsiteY0" fmla="*/ 0 h 8772525"/>
              <a:gd name="connsiteX1" fmla="*/ 11715750 w 11715750"/>
              <a:gd name="connsiteY1" fmla="*/ 0 h 8772525"/>
              <a:gd name="connsiteX2" fmla="*/ 11715750 w 11715750"/>
              <a:gd name="connsiteY2" fmla="*/ 8772525 h 8772525"/>
              <a:gd name="connsiteX3" fmla="*/ 11096625 w 11715750"/>
              <a:gd name="connsiteY3" fmla="*/ 8601075 h 8772525"/>
              <a:gd name="connsiteX4" fmla="*/ 10696575 w 11715750"/>
              <a:gd name="connsiteY4" fmla="*/ 8124825 h 8772525"/>
              <a:gd name="connsiteX5" fmla="*/ 0 w 11715750"/>
              <a:gd name="connsiteY5" fmla="*/ 8134350 h 8772525"/>
              <a:gd name="connsiteX6" fmla="*/ 0 w 11715750"/>
              <a:gd name="connsiteY6" fmla="*/ 0 h 8772525"/>
              <a:gd name="connsiteX0" fmla="*/ 0 w 11715750"/>
              <a:gd name="connsiteY0" fmla="*/ 0 h 8848725"/>
              <a:gd name="connsiteX1" fmla="*/ 11715750 w 11715750"/>
              <a:gd name="connsiteY1" fmla="*/ 0 h 8848725"/>
              <a:gd name="connsiteX2" fmla="*/ 11715750 w 11715750"/>
              <a:gd name="connsiteY2" fmla="*/ 8848725 h 8848725"/>
              <a:gd name="connsiteX3" fmla="*/ 11096625 w 11715750"/>
              <a:gd name="connsiteY3" fmla="*/ 8601075 h 8848725"/>
              <a:gd name="connsiteX4" fmla="*/ 10696575 w 11715750"/>
              <a:gd name="connsiteY4" fmla="*/ 8124825 h 8848725"/>
              <a:gd name="connsiteX5" fmla="*/ 0 w 11715750"/>
              <a:gd name="connsiteY5" fmla="*/ 8134350 h 8848725"/>
              <a:gd name="connsiteX6" fmla="*/ 0 w 11715750"/>
              <a:gd name="connsiteY6" fmla="*/ 0 h 8848725"/>
              <a:gd name="connsiteX0" fmla="*/ 0 w 11715750"/>
              <a:gd name="connsiteY0" fmla="*/ 0 h 8943975"/>
              <a:gd name="connsiteX1" fmla="*/ 11715750 w 11715750"/>
              <a:gd name="connsiteY1" fmla="*/ 0 h 8943975"/>
              <a:gd name="connsiteX2" fmla="*/ 11715750 w 11715750"/>
              <a:gd name="connsiteY2" fmla="*/ 8943975 h 8943975"/>
              <a:gd name="connsiteX3" fmla="*/ 11096625 w 11715750"/>
              <a:gd name="connsiteY3" fmla="*/ 8601075 h 8943975"/>
              <a:gd name="connsiteX4" fmla="*/ 10696575 w 11715750"/>
              <a:gd name="connsiteY4" fmla="*/ 8124825 h 8943975"/>
              <a:gd name="connsiteX5" fmla="*/ 0 w 11715750"/>
              <a:gd name="connsiteY5" fmla="*/ 8134350 h 8943975"/>
              <a:gd name="connsiteX6" fmla="*/ 0 w 11715750"/>
              <a:gd name="connsiteY6" fmla="*/ 0 h 8943975"/>
              <a:gd name="connsiteX0" fmla="*/ 0 w 11715750"/>
              <a:gd name="connsiteY0" fmla="*/ 0 h 9010650"/>
              <a:gd name="connsiteX1" fmla="*/ 11715750 w 11715750"/>
              <a:gd name="connsiteY1" fmla="*/ 0 h 9010650"/>
              <a:gd name="connsiteX2" fmla="*/ 11715750 w 11715750"/>
              <a:gd name="connsiteY2" fmla="*/ 9010650 h 9010650"/>
              <a:gd name="connsiteX3" fmla="*/ 11096625 w 11715750"/>
              <a:gd name="connsiteY3" fmla="*/ 8601075 h 9010650"/>
              <a:gd name="connsiteX4" fmla="*/ 10696575 w 11715750"/>
              <a:gd name="connsiteY4" fmla="*/ 8124825 h 9010650"/>
              <a:gd name="connsiteX5" fmla="*/ 0 w 11715750"/>
              <a:gd name="connsiteY5" fmla="*/ 8134350 h 9010650"/>
              <a:gd name="connsiteX6" fmla="*/ 0 w 11715750"/>
              <a:gd name="connsiteY6" fmla="*/ 0 h 9010650"/>
              <a:gd name="connsiteX0" fmla="*/ 0 w 11715750"/>
              <a:gd name="connsiteY0" fmla="*/ 0 h 9172575"/>
              <a:gd name="connsiteX1" fmla="*/ 11715750 w 11715750"/>
              <a:gd name="connsiteY1" fmla="*/ 0 h 9172575"/>
              <a:gd name="connsiteX2" fmla="*/ 11715750 w 11715750"/>
              <a:gd name="connsiteY2" fmla="*/ 9172575 h 9172575"/>
              <a:gd name="connsiteX3" fmla="*/ 11096625 w 11715750"/>
              <a:gd name="connsiteY3" fmla="*/ 8601075 h 9172575"/>
              <a:gd name="connsiteX4" fmla="*/ 10696575 w 11715750"/>
              <a:gd name="connsiteY4" fmla="*/ 8124825 h 9172575"/>
              <a:gd name="connsiteX5" fmla="*/ 0 w 11715750"/>
              <a:gd name="connsiteY5" fmla="*/ 8134350 h 9172575"/>
              <a:gd name="connsiteX6" fmla="*/ 0 w 11715750"/>
              <a:gd name="connsiteY6" fmla="*/ 0 h 9172575"/>
              <a:gd name="connsiteX0" fmla="*/ 0 w 11715750"/>
              <a:gd name="connsiteY0" fmla="*/ 0 h 9172575"/>
              <a:gd name="connsiteX1" fmla="*/ 11715750 w 11715750"/>
              <a:gd name="connsiteY1" fmla="*/ 0 h 9172575"/>
              <a:gd name="connsiteX2" fmla="*/ 11715750 w 11715750"/>
              <a:gd name="connsiteY2" fmla="*/ 9172575 h 9172575"/>
              <a:gd name="connsiteX3" fmla="*/ 11096625 w 11715750"/>
              <a:gd name="connsiteY3" fmla="*/ 8601075 h 9172575"/>
              <a:gd name="connsiteX4" fmla="*/ 10696575 w 11715750"/>
              <a:gd name="connsiteY4" fmla="*/ 8124825 h 9172575"/>
              <a:gd name="connsiteX5" fmla="*/ 0 w 11715750"/>
              <a:gd name="connsiteY5" fmla="*/ 8134350 h 9172575"/>
              <a:gd name="connsiteX6" fmla="*/ 0 w 11715750"/>
              <a:gd name="connsiteY6" fmla="*/ 0 h 9172575"/>
              <a:gd name="connsiteX0" fmla="*/ 0 w 11715750"/>
              <a:gd name="connsiteY0" fmla="*/ 0 h 9172575"/>
              <a:gd name="connsiteX1" fmla="*/ 11715750 w 11715750"/>
              <a:gd name="connsiteY1" fmla="*/ 0 h 9172575"/>
              <a:gd name="connsiteX2" fmla="*/ 11715750 w 11715750"/>
              <a:gd name="connsiteY2" fmla="*/ 9172575 h 9172575"/>
              <a:gd name="connsiteX3" fmla="*/ 11096625 w 11715750"/>
              <a:gd name="connsiteY3" fmla="*/ 8601075 h 9172575"/>
              <a:gd name="connsiteX4" fmla="*/ 10696575 w 11715750"/>
              <a:gd name="connsiteY4" fmla="*/ 8124825 h 9172575"/>
              <a:gd name="connsiteX5" fmla="*/ 0 w 11715750"/>
              <a:gd name="connsiteY5" fmla="*/ 8134350 h 9172575"/>
              <a:gd name="connsiteX6" fmla="*/ 0 w 11715750"/>
              <a:gd name="connsiteY6" fmla="*/ 0 h 9172575"/>
              <a:gd name="connsiteX0" fmla="*/ 0 w 11715750"/>
              <a:gd name="connsiteY0" fmla="*/ 0 h 9172575"/>
              <a:gd name="connsiteX1" fmla="*/ 11715750 w 11715750"/>
              <a:gd name="connsiteY1" fmla="*/ 0 h 9172575"/>
              <a:gd name="connsiteX2" fmla="*/ 11715750 w 11715750"/>
              <a:gd name="connsiteY2" fmla="*/ 9172575 h 9172575"/>
              <a:gd name="connsiteX3" fmla="*/ 11096625 w 11715750"/>
              <a:gd name="connsiteY3" fmla="*/ 8601075 h 9172575"/>
              <a:gd name="connsiteX4" fmla="*/ 10696575 w 11715750"/>
              <a:gd name="connsiteY4" fmla="*/ 8124825 h 9172575"/>
              <a:gd name="connsiteX5" fmla="*/ 0 w 11715750"/>
              <a:gd name="connsiteY5" fmla="*/ 8134350 h 9172575"/>
              <a:gd name="connsiteX6" fmla="*/ 0 w 11715750"/>
              <a:gd name="connsiteY6" fmla="*/ 0 h 9172575"/>
              <a:gd name="connsiteX0" fmla="*/ 0 w 11875064"/>
              <a:gd name="connsiteY0" fmla="*/ 0 h 9606922"/>
              <a:gd name="connsiteX1" fmla="*/ 11715750 w 11875064"/>
              <a:gd name="connsiteY1" fmla="*/ 0 h 9606922"/>
              <a:gd name="connsiteX2" fmla="*/ 11715750 w 11875064"/>
              <a:gd name="connsiteY2" fmla="*/ 9172575 h 9606922"/>
              <a:gd name="connsiteX3" fmla="*/ 10696575 w 11875064"/>
              <a:gd name="connsiteY3" fmla="*/ 8124825 h 9606922"/>
              <a:gd name="connsiteX4" fmla="*/ 0 w 11875064"/>
              <a:gd name="connsiteY4" fmla="*/ 8134350 h 9606922"/>
              <a:gd name="connsiteX5" fmla="*/ 0 w 11875064"/>
              <a:gd name="connsiteY5" fmla="*/ 0 h 9606922"/>
              <a:gd name="connsiteX0" fmla="*/ 0 w 11715750"/>
              <a:gd name="connsiteY0" fmla="*/ 0 h 9655660"/>
              <a:gd name="connsiteX1" fmla="*/ 11715750 w 11715750"/>
              <a:gd name="connsiteY1" fmla="*/ 0 h 9655660"/>
              <a:gd name="connsiteX2" fmla="*/ 11715750 w 11715750"/>
              <a:gd name="connsiteY2" fmla="*/ 9172575 h 9655660"/>
              <a:gd name="connsiteX3" fmla="*/ 10696575 w 11715750"/>
              <a:gd name="connsiteY3" fmla="*/ 8124825 h 9655660"/>
              <a:gd name="connsiteX4" fmla="*/ 0 w 11715750"/>
              <a:gd name="connsiteY4" fmla="*/ 8134350 h 9655660"/>
              <a:gd name="connsiteX5" fmla="*/ 0 w 11715750"/>
              <a:gd name="connsiteY5" fmla="*/ 0 h 9655660"/>
              <a:gd name="connsiteX0" fmla="*/ 0 w 11715750"/>
              <a:gd name="connsiteY0" fmla="*/ 0 h 9172575"/>
              <a:gd name="connsiteX1" fmla="*/ 11715750 w 11715750"/>
              <a:gd name="connsiteY1" fmla="*/ 0 h 9172575"/>
              <a:gd name="connsiteX2" fmla="*/ 11715750 w 11715750"/>
              <a:gd name="connsiteY2" fmla="*/ 9172575 h 9172575"/>
              <a:gd name="connsiteX3" fmla="*/ 10696575 w 11715750"/>
              <a:gd name="connsiteY3" fmla="*/ 8124825 h 9172575"/>
              <a:gd name="connsiteX4" fmla="*/ 0 w 11715750"/>
              <a:gd name="connsiteY4" fmla="*/ 8134350 h 9172575"/>
              <a:gd name="connsiteX5" fmla="*/ 0 w 11715750"/>
              <a:gd name="connsiteY5" fmla="*/ 0 h 9172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715750" h="9172575">
                <a:moveTo>
                  <a:pt x="0" y="0"/>
                </a:moveTo>
                <a:lnTo>
                  <a:pt x="11715750" y="0"/>
                </a:lnTo>
                <a:lnTo>
                  <a:pt x="11715750" y="9172575"/>
                </a:lnTo>
                <a:cubicBezTo>
                  <a:pt x="11279188" y="8716962"/>
                  <a:pt x="11201400" y="8659813"/>
                  <a:pt x="10696575" y="8124825"/>
                </a:cubicBezTo>
                <a:lnTo>
                  <a:pt x="0" y="8134350"/>
                </a:lnTo>
                <a:lnTo>
                  <a:pt x="0" y="0"/>
                </a:lnTo>
                <a:close/>
              </a:path>
            </a:pathLst>
          </a:custGeom>
          <a:solidFill>
            <a:srgbClr val="F46E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r>
              <a:rPr lang="en-GB" dirty="0"/>
              <a:t>The Community Grants Programme is run on an annual basis and offers a range of funding and supports to community groups throughout the county.</a:t>
            </a:r>
          </a:p>
          <a:p>
            <a:r>
              <a:rPr lang="en-US" sz="2800" dirty="0"/>
              <a:t>The programme is aimed at providing financial assistance to Community and Voluntary Groups who are responding to locally identified needs within their communities. 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2101889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3C4E3D9-A2D7-44C2-97E7-2FD7F4DADE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0428" y="439323"/>
            <a:ext cx="10343008" cy="791256"/>
          </a:xfrm>
        </p:spPr>
        <p:txBody>
          <a:bodyPr>
            <a:normAutofit/>
          </a:bodyPr>
          <a:lstStyle/>
          <a:p>
            <a:r>
              <a:rPr lang="en-GB" sz="3200" b="1" dirty="0"/>
              <a:t>Community Development Grants Administered in 2024</a:t>
            </a:r>
            <a:endParaRPr lang="en-IE" sz="3200" b="1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pic>
        <p:nvPicPr>
          <p:cNvPr id="21" name="Content Placeholder 20" descr="A screenshot of a computer&#10;&#10;AI-generated content may be incorrect.">
            <a:extLst>
              <a:ext uri="{FF2B5EF4-FFF2-40B4-BE49-F238E27FC236}">
                <a16:creationId xmlns:a16="http://schemas.microsoft.com/office/drawing/2014/main" id="{83D7B45B-C0FB-9FDC-9B2F-1264A95E9E3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71875" y="1578634"/>
            <a:ext cx="9795009" cy="4630832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EFB969BC-EF31-2C64-040E-D7DC0510CA3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27933"/>
            <a:ext cx="12192000" cy="6602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79418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3D3FB75-2B9C-333A-0BFD-A3BD62213A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3A53117-4A3C-A343-C00C-5770416151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3BB6388-6671-CC67-72B7-45F8DB26EC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752CF6D-B651-5E3C-872A-C04D99E40D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DF2C4A7-A78D-ADA2-5117-37748ECBD6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7" y="1009650"/>
            <a:ext cx="10362058" cy="791256"/>
          </a:xfrm>
        </p:spPr>
        <p:txBody>
          <a:bodyPr>
            <a:normAutofit/>
          </a:bodyPr>
          <a:lstStyle/>
          <a:p>
            <a:r>
              <a:rPr lang="en-GB" sz="3200" b="1" dirty="0"/>
              <a:t>Community Development grant figures for 2024</a:t>
            </a:r>
            <a:endParaRPr lang="en-IE" sz="3200" b="1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F669D78-E3C2-F7BE-0515-8446B082D8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3F97D13-F48D-590A-80FF-1E6FE7326E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46672" y="5186020"/>
            <a:ext cx="2303323" cy="1375412"/>
          </a:xfrm>
          <a:prstGeom prst="rect">
            <a:avLst/>
          </a:prstGeom>
        </p:spPr>
      </p:pic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BF222000-FCF8-6A16-D155-63A71C82305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50176" y="2426488"/>
            <a:ext cx="11891647" cy="2752406"/>
          </a:xfrm>
        </p:spPr>
      </p:pic>
    </p:spTree>
    <p:extLst>
      <p:ext uri="{BB962C8B-B14F-4D97-AF65-F5344CB8AC3E}">
        <p14:creationId xmlns:p14="http://schemas.microsoft.com/office/powerpoint/2010/main" val="39428023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8555B6C-E0C4-392E-1F91-7589E3F240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611D205-9AB4-7024-C6B1-8993E30594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F105109-E248-1B89-EF9C-22A078746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943808DC-DD2B-30D6-D95A-D2AB00BD55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3955C62-14BA-463D-E3AC-B29704ABA0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7" y="1009650"/>
            <a:ext cx="10362058" cy="791256"/>
          </a:xfrm>
        </p:spPr>
        <p:txBody>
          <a:bodyPr>
            <a:normAutofit fontScale="90000"/>
          </a:bodyPr>
          <a:lstStyle/>
          <a:p>
            <a:r>
              <a:rPr lang="en-GB" sz="3200" b="1" dirty="0"/>
              <a:t>Community Development – Breakdown of Funding Category Applied For </a:t>
            </a:r>
            <a:endParaRPr lang="en-IE" sz="3200" b="1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F9FE5FC-9F1A-455F-D15C-03CFE00684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A624881-6FCC-FC94-E6D9-AEF7320603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46672" y="5186020"/>
            <a:ext cx="2303323" cy="1375412"/>
          </a:xfrm>
          <a:prstGeom prst="rect">
            <a:avLst/>
          </a:prstGeom>
        </p:spPr>
      </p:pic>
      <p:pic>
        <p:nvPicPr>
          <p:cNvPr id="16" name="Content Placeholder 15">
            <a:extLst>
              <a:ext uri="{FF2B5EF4-FFF2-40B4-BE49-F238E27FC236}">
                <a16:creationId xmlns:a16="http://schemas.microsoft.com/office/drawing/2014/main" id="{72B38CEE-435D-C8BB-13A4-BD97C03A684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561467" y="2319897"/>
            <a:ext cx="9069066" cy="3362794"/>
          </a:xfrm>
        </p:spPr>
      </p:pic>
    </p:spTree>
    <p:extLst>
      <p:ext uri="{BB962C8B-B14F-4D97-AF65-F5344CB8AC3E}">
        <p14:creationId xmlns:p14="http://schemas.microsoft.com/office/powerpoint/2010/main" val="14000213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8AECBE0-3BA1-5465-C84F-2048C007EF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0550F5B9-399F-4FAD-AE6C-ED65F9A43A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C062E60F-5CD4-4268-8359-8076634680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4416" y="288350"/>
            <a:ext cx="11167447" cy="2089317"/>
          </a:xfrm>
          <a:prstGeom prst="rect">
            <a:avLst/>
          </a:prstGeom>
          <a:ln w="12700">
            <a:solidFill>
              <a:srgbClr val="DEDEDE"/>
            </a:solidFill>
          </a:ln>
          <a:effectLst>
            <a:outerShdw blurRad="50800" dist="38100" dir="2700000" algn="tl" rotWithShape="0">
              <a:schemeClr val="bg2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D50654E-6DD5-DE43-134E-95A33C3C97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510047"/>
            <a:ext cx="3300984" cy="1645920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2800" b="1" dirty="0"/>
              <a:t>Community Grants Administered in 2024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BB341EC3-1810-4D33-BA3F-E2D0AA0ECF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408" y="980964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10127CDE-2B99-47A8-BB3C-7D17519105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610864" y="1323863"/>
            <a:ext cx="14630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51B13329-CE78-FBAB-4C55-3588CADA4C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81144" y="510047"/>
            <a:ext cx="6858000" cy="1645920"/>
          </a:xfrm>
        </p:spPr>
        <p:txBody>
          <a:bodyPr anchor="ctr">
            <a:normAutofit/>
          </a:bodyPr>
          <a:lstStyle/>
          <a:p>
            <a:r>
              <a:rPr lang="en-US" sz="1800" dirty="0"/>
              <a:t>Figures on approved applications and drawdowns.</a:t>
            </a:r>
          </a:p>
          <a:p>
            <a:r>
              <a:rPr lang="en-US" sz="1800" dirty="0"/>
              <a:t>Figures on unsuccessful applications, along with reasons for refusal.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592537F-ADBA-D017-9516-D7377A0164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29639" y="5425765"/>
            <a:ext cx="1915599" cy="1143885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6789F25B-25C0-2110-F447-08D0E0DC1B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1144" y="2402246"/>
            <a:ext cx="7392109" cy="171005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02C7ED5B-2EBC-0DCC-D852-A685A2FED40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731" y="4226786"/>
            <a:ext cx="7239598" cy="2516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63469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61817E9-4839-E3DD-D83F-661C2B59E7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F5D833C-A473-CEEE-04D8-B906822055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1AD91BB-DB43-4868-3BEB-5CC08A60ED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266E6838-656B-D15D-93A2-16A603A5FF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5E45F4A-039B-B4DC-02C2-C206EE0B4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9099" y="492406"/>
            <a:ext cx="10419208" cy="791256"/>
          </a:xfrm>
        </p:spPr>
        <p:txBody>
          <a:bodyPr>
            <a:normAutofit fontScale="90000"/>
          </a:bodyPr>
          <a:lstStyle/>
          <a:p>
            <a:r>
              <a:rPr lang="en-GB" sz="3200" b="1" dirty="0"/>
              <a:t>Grant applications broken down into group type, with notes on new applicants and repeat applicants. </a:t>
            </a:r>
            <a:endParaRPr lang="en-IE" sz="3200" b="1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ECEBA4D-4781-9FDD-27CD-14361F5A4C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34D0645-DAD5-CCDC-92B3-737C13CEC7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46672" y="5186020"/>
            <a:ext cx="2303323" cy="1375412"/>
          </a:xfrm>
          <a:prstGeom prst="rect">
            <a:avLst/>
          </a:prstGeom>
        </p:spPr>
      </p:pic>
      <p:pic>
        <p:nvPicPr>
          <p:cNvPr id="13" name="Content Placeholder 12">
            <a:extLst>
              <a:ext uri="{FF2B5EF4-FFF2-40B4-BE49-F238E27FC236}">
                <a16:creationId xmlns:a16="http://schemas.microsoft.com/office/drawing/2014/main" id="{C14F173E-238A-45CD-1B52-32A8B7A3E50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096518" y="4888723"/>
            <a:ext cx="7171041" cy="1653683"/>
          </a:xfr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F9EF820-84E6-EED9-004D-72D9E48E5F8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80425" y="1705334"/>
            <a:ext cx="7603229" cy="3133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78270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3E03BAE-080C-8CD2-FBA1-93F350AC84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E00F5F8-D82F-E4A4-6CCD-761C3B95BC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C28FC27-00C3-0A37-2166-D90F74431F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1D4F8A2F-990B-AC5F-21DB-0864ECC31B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C3E8CBC-0629-0250-5694-75A6DDA855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8886" y="502418"/>
            <a:ext cx="10331686" cy="1047790"/>
          </a:xfrm>
        </p:spPr>
        <p:txBody>
          <a:bodyPr>
            <a:noAutofit/>
          </a:bodyPr>
          <a:lstStyle/>
          <a:p>
            <a:pPr algn="ctr"/>
            <a:r>
              <a:rPr lang="en-GB" sz="2400" b="1" dirty="0"/>
              <a:t>2024 Community Infrastructure Fund (CIF) </a:t>
            </a:r>
            <a:br>
              <a:rPr lang="en-GB" sz="2400" b="1" dirty="0"/>
            </a:br>
            <a:r>
              <a:rPr lang="en-GB" sz="2400" b="1" dirty="0"/>
              <a:t>&amp; </a:t>
            </a:r>
            <a:br>
              <a:rPr lang="en-GB" sz="2400" b="1" dirty="0"/>
            </a:br>
            <a:r>
              <a:rPr lang="en-GB" sz="2400" b="1" dirty="0"/>
              <a:t>Management Support Fund (MSF) Grant Figures</a:t>
            </a:r>
            <a:endParaRPr lang="en-IE" sz="2400" b="1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1B4B7B7-E1AC-D8CC-27B1-C019CC883C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4E1AB92-63EF-8442-0A8E-E649E71114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46672" y="5186020"/>
            <a:ext cx="2303323" cy="1375412"/>
          </a:xfrm>
          <a:prstGeom prst="rect">
            <a:avLst/>
          </a:prstGeom>
        </p:spPr>
      </p:pic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E9E9616F-0F51-8394-0BA4-A32B9FEC236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06335" y="2824509"/>
            <a:ext cx="11779330" cy="2150737"/>
          </a:xfrm>
        </p:spPr>
      </p:pic>
    </p:spTree>
    <p:extLst>
      <p:ext uri="{BB962C8B-B14F-4D97-AF65-F5344CB8AC3E}">
        <p14:creationId xmlns:p14="http://schemas.microsoft.com/office/powerpoint/2010/main" val="2454523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F082F5-8510-EB9F-4F87-1BCBC27B52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3200" b="1" dirty="0"/>
              <a:t>2025 Community Grants Report - February to date</a:t>
            </a:r>
            <a:endParaRPr lang="en-IE" sz="3200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CE84312-6CEA-9C4B-3268-E5E1C938E66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94514" y="1825625"/>
            <a:ext cx="9002972" cy="4351338"/>
          </a:xfr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C3CB118C-350E-746B-B997-581053C300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328466"/>
            <a:ext cx="12192000" cy="5434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76418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314</TotalTime>
  <Words>156</Words>
  <Application>Microsoft Office PowerPoint</Application>
  <PresentationFormat>Widescreen</PresentationFormat>
  <Paragraphs>24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PowerPoint Presentation</vt:lpstr>
      <vt:lpstr>Community Development Grants Programme</vt:lpstr>
      <vt:lpstr>Community Development Grants Administered in 2024</vt:lpstr>
      <vt:lpstr>Community Development grant figures for 2024</vt:lpstr>
      <vt:lpstr>Community Development – Breakdown of Funding Category Applied For </vt:lpstr>
      <vt:lpstr>Community Grants Administered in 2024</vt:lpstr>
      <vt:lpstr>Grant applications broken down into group type, with notes on new applicants and repeat applicants. </vt:lpstr>
      <vt:lpstr>2024 Community Infrastructure Fund (CIF)  &amp;  Management Support Fund (MSF) Grant Figures</vt:lpstr>
      <vt:lpstr>2025 Community Grants Report - February to date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Jennifer Moroney Ward</dc:creator>
  <cp:lastModifiedBy>Edel Clancy</cp:lastModifiedBy>
  <cp:revision>21</cp:revision>
  <dcterms:created xsi:type="dcterms:W3CDTF">2021-11-12T16:15:57Z</dcterms:created>
  <dcterms:modified xsi:type="dcterms:W3CDTF">2025-04-08T09:49:54Z</dcterms:modified>
</cp:coreProperties>
</file>