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2" r:id="rId2"/>
    <p:sldId id="259" r:id="rId3"/>
    <p:sldId id="279" r:id="rId4"/>
    <p:sldId id="276" r:id="rId5"/>
    <p:sldId id="273" r:id="rId6"/>
    <p:sldId id="264" r:id="rId7"/>
    <p:sldId id="274" r:id="rId8"/>
    <p:sldId id="281" r:id="rId9"/>
    <p:sldId id="275" r:id="rId10"/>
    <p:sldId id="282" r:id="rId11"/>
    <p:sldId id="285" r:id="rId12"/>
    <p:sldId id="267" r:id="rId13"/>
    <p:sldId id="277" r:id="rId14"/>
    <p:sldId id="283" r:id="rId15"/>
    <p:sldId id="278" r:id="rId16"/>
    <p:sldId id="271" r:id="rId17"/>
    <p:sldId id="284" r:id="rId18"/>
    <p:sldId id="287" r:id="rId19"/>
  </p:sldIdLst>
  <p:sldSz cx="18288000" cy="10287000"/>
  <p:notesSz cx="6808788" cy="9940925"/>
  <p:embeddedFontLst>
    <p:embeddedFont>
      <p:font typeface="Arial Bold" panose="020B070402020202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114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FEF3EF2-BA0A-4D27-BEDB-AA148325BBB1}" type="datetimeFigureOut">
              <a:rPr lang="en-IE" smtClean="0"/>
              <a:t>07/04/2025</a:t>
            </a:fld>
            <a:endParaRPr lang="en-I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5947B93-1E5F-4126-97AC-2D874D2E8767}" type="slidenum">
              <a:rPr lang="en-IE" smtClean="0"/>
              <a:t>‹#›</a:t>
            </a:fld>
            <a:endParaRPr lang="en-IE"/>
          </a:p>
        </p:txBody>
      </p:sp>
    </p:spTree>
    <p:extLst>
      <p:ext uri="{BB962C8B-B14F-4D97-AF65-F5344CB8AC3E}">
        <p14:creationId xmlns:p14="http://schemas.microsoft.com/office/powerpoint/2010/main" val="136340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5947B93-1E5F-4126-97AC-2D874D2E8767}" type="slidenum">
              <a:rPr lang="en-IE" smtClean="0"/>
              <a:t>16</a:t>
            </a:fld>
            <a:endParaRPr lang="en-IE"/>
          </a:p>
        </p:txBody>
      </p:sp>
    </p:spTree>
    <p:extLst>
      <p:ext uri="{BB962C8B-B14F-4D97-AF65-F5344CB8AC3E}">
        <p14:creationId xmlns:p14="http://schemas.microsoft.com/office/powerpoint/2010/main" val="406064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50" y="9310892"/>
            <a:ext cx="18285460" cy="976313"/>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sz="2700"/>
          </a:p>
        </p:txBody>
      </p:sp>
      <p:sp>
        <p:nvSpPr>
          <p:cNvPr id="17" name="bg object 17"/>
          <p:cNvSpPr/>
          <p:nvPr/>
        </p:nvSpPr>
        <p:spPr>
          <a:xfrm>
            <a:off x="38971" y="9487220"/>
            <a:ext cx="18210530" cy="8001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sz="2700"/>
          </a:p>
        </p:txBody>
      </p:sp>
      <p:pic>
        <p:nvPicPr>
          <p:cNvPr id="18" name="bg object 18"/>
          <p:cNvPicPr/>
          <p:nvPr/>
        </p:nvPicPr>
        <p:blipFill>
          <a:blip r:embed="rId2" cstate="print"/>
          <a:stretch>
            <a:fillRect/>
          </a:stretch>
        </p:blipFill>
        <p:spPr>
          <a:xfrm>
            <a:off x="14812865" y="9915220"/>
            <a:ext cx="365302" cy="216275"/>
          </a:xfrm>
          <a:prstGeom prst="rect">
            <a:avLst/>
          </a:prstGeom>
        </p:spPr>
      </p:pic>
      <p:sp>
        <p:nvSpPr>
          <p:cNvPr id="19" name="bg object 19"/>
          <p:cNvSpPr/>
          <p:nvPr/>
        </p:nvSpPr>
        <p:spPr>
          <a:xfrm>
            <a:off x="13465891" y="9575131"/>
            <a:ext cx="1979930" cy="608648"/>
          </a:xfrm>
          <a:custGeom>
            <a:avLst/>
            <a:gdLst/>
            <a:ahLst/>
            <a:cxnLst/>
            <a:rect l="l" t="t" r="r" b="b"/>
            <a:pathLst>
              <a:path w="989965" h="405765">
                <a:moveTo>
                  <a:pt x="923226" y="139115"/>
                </a:moveTo>
                <a:lnTo>
                  <a:pt x="897456" y="155117"/>
                </a:lnTo>
                <a:lnTo>
                  <a:pt x="876412" y="194494"/>
                </a:lnTo>
                <a:lnTo>
                  <a:pt x="862224" y="244300"/>
                </a:lnTo>
                <a:lnTo>
                  <a:pt x="857021" y="291591"/>
                </a:lnTo>
                <a:lnTo>
                  <a:pt x="861192" y="322958"/>
                </a:lnTo>
                <a:lnTo>
                  <a:pt x="872696" y="343828"/>
                </a:lnTo>
                <a:lnTo>
                  <a:pt x="890014" y="355976"/>
                </a:lnTo>
                <a:lnTo>
                  <a:pt x="911631" y="361175"/>
                </a:lnTo>
                <a:lnTo>
                  <a:pt x="911631" y="394804"/>
                </a:lnTo>
                <a:lnTo>
                  <a:pt x="911631" y="400735"/>
                </a:lnTo>
                <a:lnTo>
                  <a:pt x="916825" y="405549"/>
                </a:lnTo>
                <a:lnTo>
                  <a:pt x="923226" y="405549"/>
                </a:lnTo>
                <a:lnTo>
                  <a:pt x="929627" y="405549"/>
                </a:lnTo>
                <a:lnTo>
                  <a:pt x="934821" y="400735"/>
                </a:lnTo>
                <a:lnTo>
                  <a:pt x="934821" y="394804"/>
                </a:lnTo>
                <a:lnTo>
                  <a:pt x="934821" y="361175"/>
                </a:lnTo>
                <a:lnTo>
                  <a:pt x="956443" y="355969"/>
                </a:lnTo>
                <a:lnTo>
                  <a:pt x="973761" y="343819"/>
                </a:lnTo>
                <a:lnTo>
                  <a:pt x="985261" y="322950"/>
                </a:lnTo>
                <a:lnTo>
                  <a:pt x="989431" y="291591"/>
                </a:lnTo>
                <a:lnTo>
                  <a:pt x="984228" y="244300"/>
                </a:lnTo>
                <a:lnTo>
                  <a:pt x="970040" y="194494"/>
                </a:lnTo>
                <a:lnTo>
                  <a:pt x="948996" y="155117"/>
                </a:lnTo>
                <a:lnTo>
                  <a:pt x="923226" y="139115"/>
                </a:lnTo>
                <a:close/>
              </a:path>
              <a:path w="989965" h="405765">
                <a:moveTo>
                  <a:pt x="522008" y="213017"/>
                </a:moveTo>
                <a:lnTo>
                  <a:pt x="513143" y="213017"/>
                </a:lnTo>
                <a:lnTo>
                  <a:pt x="513143" y="232168"/>
                </a:lnTo>
                <a:lnTo>
                  <a:pt x="522008" y="232168"/>
                </a:lnTo>
                <a:lnTo>
                  <a:pt x="522008" y="213017"/>
                </a:lnTo>
                <a:close/>
              </a:path>
              <a:path w="989965" h="405765">
                <a:moveTo>
                  <a:pt x="510197" y="52273"/>
                </a:moveTo>
                <a:lnTo>
                  <a:pt x="501332" y="52273"/>
                </a:lnTo>
                <a:lnTo>
                  <a:pt x="501332" y="71424"/>
                </a:lnTo>
                <a:lnTo>
                  <a:pt x="510197" y="71424"/>
                </a:lnTo>
                <a:lnTo>
                  <a:pt x="510197" y="52273"/>
                </a:lnTo>
                <a:close/>
              </a:path>
              <a:path w="989965" h="405765">
                <a:moveTo>
                  <a:pt x="440817" y="253314"/>
                </a:moveTo>
                <a:lnTo>
                  <a:pt x="440817" y="251891"/>
                </a:lnTo>
                <a:lnTo>
                  <a:pt x="439407" y="250736"/>
                </a:lnTo>
                <a:lnTo>
                  <a:pt x="437680" y="250736"/>
                </a:lnTo>
                <a:lnTo>
                  <a:pt x="415721" y="250736"/>
                </a:lnTo>
                <a:lnTo>
                  <a:pt x="415721" y="267017"/>
                </a:lnTo>
                <a:lnTo>
                  <a:pt x="440817" y="267017"/>
                </a:lnTo>
                <a:lnTo>
                  <a:pt x="440817" y="253314"/>
                </a:lnTo>
                <a:close/>
              </a:path>
              <a:path w="989965" h="405765">
                <a:moveTo>
                  <a:pt x="440817" y="277621"/>
                </a:moveTo>
                <a:lnTo>
                  <a:pt x="415721" y="277621"/>
                </a:lnTo>
                <a:lnTo>
                  <a:pt x="415721" y="293903"/>
                </a:lnTo>
                <a:lnTo>
                  <a:pt x="437680" y="293903"/>
                </a:lnTo>
                <a:lnTo>
                  <a:pt x="439407" y="293903"/>
                </a:lnTo>
                <a:lnTo>
                  <a:pt x="440817" y="292747"/>
                </a:lnTo>
                <a:lnTo>
                  <a:pt x="440817" y="291325"/>
                </a:lnTo>
                <a:lnTo>
                  <a:pt x="440817" y="277621"/>
                </a:lnTo>
                <a:close/>
              </a:path>
              <a:path w="989965" h="405765">
                <a:moveTo>
                  <a:pt x="404279" y="250736"/>
                </a:moveTo>
                <a:lnTo>
                  <a:pt x="382333" y="250736"/>
                </a:lnTo>
                <a:lnTo>
                  <a:pt x="380606" y="250736"/>
                </a:lnTo>
                <a:lnTo>
                  <a:pt x="379196" y="251891"/>
                </a:lnTo>
                <a:lnTo>
                  <a:pt x="379196" y="253314"/>
                </a:lnTo>
                <a:lnTo>
                  <a:pt x="379196" y="267017"/>
                </a:lnTo>
                <a:lnTo>
                  <a:pt x="404279" y="267017"/>
                </a:lnTo>
                <a:lnTo>
                  <a:pt x="404279" y="250736"/>
                </a:lnTo>
                <a:close/>
              </a:path>
              <a:path w="989965" h="405765">
                <a:moveTo>
                  <a:pt x="404279" y="277621"/>
                </a:moveTo>
                <a:lnTo>
                  <a:pt x="379196" y="277621"/>
                </a:lnTo>
                <a:lnTo>
                  <a:pt x="379196" y="291325"/>
                </a:lnTo>
                <a:lnTo>
                  <a:pt x="379196" y="292747"/>
                </a:lnTo>
                <a:lnTo>
                  <a:pt x="380606" y="293903"/>
                </a:lnTo>
                <a:lnTo>
                  <a:pt x="382333" y="293903"/>
                </a:lnTo>
                <a:lnTo>
                  <a:pt x="404279" y="293903"/>
                </a:lnTo>
                <a:lnTo>
                  <a:pt x="404279" y="277621"/>
                </a:lnTo>
                <a:close/>
              </a:path>
              <a:path w="989965" h="405765">
                <a:moveTo>
                  <a:pt x="309702" y="300469"/>
                </a:moveTo>
                <a:lnTo>
                  <a:pt x="309702" y="299046"/>
                </a:lnTo>
                <a:lnTo>
                  <a:pt x="308292" y="297891"/>
                </a:lnTo>
                <a:lnTo>
                  <a:pt x="306552" y="297891"/>
                </a:lnTo>
                <a:lnTo>
                  <a:pt x="284607" y="297891"/>
                </a:lnTo>
                <a:lnTo>
                  <a:pt x="284607" y="314172"/>
                </a:lnTo>
                <a:lnTo>
                  <a:pt x="309702" y="314172"/>
                </a:lnTo>
                <a:lnTo>
                  <a:pt x="309702" y="300469"/>
                </a:lnTo>
                <a:close/>
              </a:path>
              <a:path w="989965" h="405765">
                <a:moveTo>
                  <a:pt x="309702" y="324777"/>
                </a:moveTo>
                <a:lnTo>
                  <a:pt x="284607" y="324777"/>
                </a:lnTo>
                <a:lnTo>
                  <a:pt x="284607" y="341058"/>
                </a:lnTo>
                <a:lnTo>
                  <a:pt x="306552" y="341058"/>
                </a:lnTo>
                <a:lnTo>
                  <a:pt x="308292" y="341058"/>
                </a:lnTo>
                <a:lnTo>
                  <a:pt x="309702" y="339902"/>
                </a:lnTo>
                <a:lnTo>
                  <a:pt x="309702" y="338480"/>
                </a:lnTo>
                <a:lnTo>
                  <a:pt x="309702" y="324777"/>
                </a:lnTo>
                <a:close/>
              </a:path>
              <a:path w="989965" h="405765">
                <a:moveTo>
                  <a:pt x="273164" y="297891"/>
                </a:moveTo>
                <a:lnTo>
                  <a:pt x="251218" y="297891"/>
                </a:lnTo>
                <a:lnTo>
                  <a:pt x="249491" y="297891"/>
                </a:lnTo>
                <a:lnTo>
                  <a:pt x="248081" y="299046"/>
                </a:lnTo>
                <a:lnTo>
                  <a:pt x="248081" y="300469"/>
                </a:lnTo>
                <a:lnTo>
                  <a:pt x="248081" y="314172"/>
                </a:lnTo>
                <a:lnTo>
                  <a:pt x="273164" y="314172"/>
                </a:lnTo>
                <a:lnTo>
                  <a:pt x="273164" y="297891"/>
                </a:lnTo>
                <a:close/>
              </a:path>
              <a:path w="989965" h="405765">
                <a:moveTo>
                  <a:pt x="273164" y="324777"/>
                </a:moveTo>
                <a:lnTo>
                  <a:pt x="248081" y="324777"/>
                </a:lnTo>
                <a:lnTo>
                  <a:pt x="248081" y="338480"/>
                </a:lnTo>
                <a:lnTo>
                  <a:pt x="248081" y="339902"/>
                </a:lnTo>
                <a:lnTo>
                  <a:pt x="249491" y="341058"/>
                </a:lnTo>
                <a:lnTo>
                  <a:pt x="251218" y="341058"/>
                </a:lnTo>
                <a:lnTo>
                  <a:pt x="273164" y="341058"/>
                </a:lnTo>
                <a:lnTo>
                  <a:pt x="273164" y="324777"/>
                </a:lnTo>
                <a:close/>
              </a:path>
              <a:path w="989965" h="405765">
                <a:moveTo>
                  <a:pt x="182130" y="211975"/>
                </a:moveTo>
                <a:lnTo>
                  <a:pt x="173050" y="211975"/>
                </a:lnTo>
                <a:lnTo>
                  <a:pt x="173050" y="224129"/>
                </a:lnTo>
                <a:lnTo>
                  <a:pt x="182130" y="224129"/>
                </a:lnTo>
                <a:lnTo>
                  <a:pt x="182130" y="211975"/>
                </a:lnTo>
                <a:close/>
              </a:path>
              <a:path w="989965" h="405765">
                <a:moveTo>
                  <a:pt x="182130" y="238290"/>
                </a:moveTo>
                <a:lnTo>
                  <a:pt x="173050" y="238290"/>
                </a:lnTo>
                <a:lnTo>
                  <a:pt x="173050" y="250456"/>
                </a:lnTo>
                <a:lnTo>
                  <a:pt x="182130" y="250456"/>
                </a:lnTo>
                <a:lnTo>
                  <a:pt x="182130" y="238290"/>
                </a:lnTo>
                <a:close/>
              </a:path>
              <a:path w="989965" h="405765">
                <a:moveTo>
                  <a:pt x="182130" y="264604"/>
                </a:moveTo>
                <a:lnTo>
                  <a:pt x="173050" y="264604"/>
                </a:lnTo>
                <a:lnTo>
                  <a:pt x="173050" y="276758"/>
                </a:lnTo>
                <a:lnTo>
                  <a:pt x="182130" y="276758"/>
                </a:lnTo>
                <a:lnTo>
                  <a:pt x="182130" y="264604"/>
                </a:lnTo>
                <a:close/>
              </a:path>
              <a:path w="989965" h="405765">
                <a:moveTo>
                  <a:pt x="182130" y="290918"/>
                </a:moveTo>
                <a:lnTo>
                  <a:pt x="173050" y="290918"/>
                </a:lnTo>
                <a:lnTo>
                  <a:pt x="173050" y="303072"/>
                </a:lnTo>
                <a:lnTo>
                  <a:pt x="182130" y="303072"/>
                </a:lnTo>
                <a:lnTo>
                  <a:pt x="182130" y="290918"/>
                </a:lnTo>
                <a:close/>
              </a:path>
              <a:path w="989965" h="405765">
                <a:moveTo>
                  <a:pt x="182130" y="317220"/>
                </a:moveTo>
                <a:lnTo>
                  <a:pt x="173050" y="317220"/>
                </a:lnTo>
                <a:lnTo>
                  <a:pt x="173050" y="329387"/>
                </a:lnTo>
                <a:lnTo>
                  <a:pt x="182130" y="329387"/>
                </a:lnTo>
                <a:lnTo>
                  <a:pt x="182130" y="317220"/>
                </a:lnTo>
                <a:close/>
              </a:path>
              <a:path w="989965" h="405765">
                <a:moveTo>
                  <a:pt x="182130" y="343522"/>
                </a:moveTo>
                <a:lnTo>
                  <a:pt x="173037" y="343522"/>
                </a:lnTo>
                <a:lnTo>
                  <a:pt x="173037" y="355688"/>
                </a:lnTo>
                <a:lnTo>
                  <a:pt x="182130" y="355688"/>
                </a:lnTo>
                <a:lnTo>
                  <a:pt x="182130" y="343522"/>
                </a:lnTo>
                <a:close/>
              </a:path>
              <a:path w="989965" h="405765">
                <a:moveTo>
                  <a:pt x="160616" y="211975"/>
                </a:moveTo>
                <a:lnTo>
                  <a:pt x="151523" y="211975"/>
                </a:lnTo>
                <a:lnTo>
                  <a:pt x="151523" y="224129"/>
                </a:lnTo>
                <a:lnTo>
                  <a:pt x="160616" y="224129"/>
                </a:lnTo>
                <a:lnTo>
                  <a:pt x="160616" y="211975"/>
                </a:lnTo>
                <a:close/>
              </a:path>
              <a:path w="989965" h="405765">
                <a:moveTo>
                  <a:pt x="160616" y="238290"/>
                </a:moveTo>
                <a:lnTo>
                  <a:pt x="151523" y="238290"/>
                </a:lnTo>
                <a:lnTo>
                  <a:pt x="151523" y="250456"/>
                </a:lnTo>
                <a:lnTo>
                  <a:pt x="160616" y="250456"/>
                </a:lnTo>
                <a:lnTo>
                  <a:pt x="160616" y="238290"/>
                </a:lnTo>
                <a:close/>
              </a:path>
              <a:path w="989965" h="405765">
                <a:moveTo>
                  <a:pt x="160616" y="264604"/>
                </a:moveTo>
                <a:lnTo>
                  <a:pt x="151523" y="264604"/>
                </a:lnTo>
                <a:lnTo>
                  <a:pt x="151523" y="276758"/>
                </a:lnTo>
                <a:lnTo>
                  <a:pt x="160616" y="276758"/>
                </a:lnTo>
                <a:lnTo>
                  <a:pt x="160616" y="264604"/>
                </a:lnTo>
                <a:close/>
              </a:path>
              <a:path w="989965" h="405765">
                <a:moveTo>
                  <a:pt x="160616" y="290918"/>
                </a:moveTo>
                <a:lnTo>
                  <a:pt x="151523" y="290918"/>
                </a:lnTo>
                <a:lnTo>
                  <a:pt x="151523" y="303072"/>
                </a:lnTo>
                <a:lnTo>
                  <a:pt x="160616" y="303072"/>
                </a:lnTo>
                <a:lnTo>
                  <a:pt x="160616" y="290918"/>
                </a:lnTo>
                <a:close/>
              </a:path>
              <a:path w="989965" h="405765">
                <a:moveTo>
                  <a:pt x="160616" y="317220"/>
                </a:moveTo>
                <a:lnTo>
                  <a:pt x="151523" y="317220"/>
                </a:lnTo>
                <a:lnTo>
                  <a:pt x="151523" y="329387"/>
                </a:lnTo>
                <a:lnTo>
                  <a:pt x="160616" y="329387"/>
                </a:lnTo>
                <a:lnTo>
                  <a:pt x="160616" y="317220"/>
                </a:lnTo>
                <a:close/>
              </a:path>
              <a:path w="989965" h="405765">
                <a:moveTo>
                  <a:pt x="160616" y="343522"/>
                </a:moveTo>
                <a:lnTo>
                  <a:pt x="151523" y="343522"/>
                </a:lnTo>
                <a:lnTo>
                  <a:pt x="151523" y="355688"/>
                </a:lnTo>
                <a:lnTo>
                  <a:pt x="160616" y="355688"/>
                </a:lnTo>
                <a:lnTo>
                  <a:pt x="160616" y="343522"/>
                </a:lnTo>
                <a:close/>
              </a:path>
              <a:path w="989965" h="405765">
                <a:moveTo>
                  <a:pt x="139103" y="211975"/>
                </a:moveTo>
                <a:lnTo>
                  <a:pt x="130022" y="211975"/>
                </a:lnTo>
                <a:lnTo>
                  <a:pt x="130022" y="224129"/>
                </a:lnTo>
                <a:lnTo>
                  <a:pt x="139103" y="224129"/>
                </a:lnTo>
                <a:lnTo>
                  <a:pt x="139103" y="211975"/>
                </a:lnTo>
                <a:close/>
              </a:path>
              <a:path w="989965" h="405765">
                <a:moveTo>
                  <a:pt x="139103" y="238290"/>
                </a:moveTo>
                <a:lnTo>
                  <a:pt x="130022" y="238290"/>
                </a:lnTo>
                <a:lnTo>
                  <a:pt x="130022" y="250456"/>
                </a:lnTo>
                <a:lnTo>
                  <a:pt x="139103" y="250456"/>
                </a:lnTo>
                <a:lnTo>
                  <a:pt x="139103" y="238290"/>
                </a:lnTo>
                <a:close/>
              </a:path>
              <a:path w="989965" h="405765">
                <a:moveTo>
                  <a:pt x="139103" y="264604"/>
                </a:moveTo>
                <a:lnTo>
                  <a:pt x="130022" y="264604"/>
                </a:lnTo>
                <a:lnTo>
                  <a:pt x="130022" y="276758"/>
                </a:lnTo>
                <a:lnTo>
                  <a:pt x="139103" y="276758"/>
                </a:lnTo>
                <a:lnTo>
                  <a:pt x="139103" y="264604"/>
                </a:lnTo>
                <a:close/>
              </a:path>
              <a:path w="989965" h="405765">
                <a:moveTo>
                  <a:pt x="139103" y="290918"/>
                </a:moveTo>
                <a:lnTo>
                  <a:pt x="130022" y="290918"/>
                </a:lnTo>
                <a:lnTo>
                  <a:pt x="130022" y="303072"/>
                </a:lnTo>
                <a:lnTo>
                  <a:pt x="139103" y="303072"/>
                </a:lnTo>
                <a:lnTo>
                  <a:pt x="139103" y="290918"/>
                </a:lnTo>
                <a:close/>
              </a:path>
              <a:path w="989965" h="405765">
                <a:moveTo>
                  <a:pt x="139103" y="317220"/>
                </a:moveTo>
                <a:lnTo>
                  <a:pt x="130022" y="317220"/>
                </a:lnTo>
                <a:lnTo>
                  <a:pt x="130022" y="329387"/>
                </a:lnTo>
                <a:lnTo>
                  <a:pt x="139103" y="329387"/>
                </a:lnTo>
                <a:lnTo>
                  <a:pt x="139103" y="317220"/>
                </a:lnTo>
                <a:close/>
              </a:path>
              <a:path w="989965" h="405765">
                <a:moveTo>
                  <a:pt x="139103" y="343522"/>
                </a:moveTo>
                <a:lnTo>
                  <a:pt x="130022" y="343522"/>
                </a:lnTo>
                <a:lnTo>
                  <a:pt x="130022" y="355688"/>
                </a:lnTo>
                <a:lnTo>
                  <a:pt x="139103" y="355688"/>
                </a:lnTo>
                <a:lnTo>
                  <a:pt x="139103" y="343522"/>
                </a:lnTo>
                <a:close/>
              </a:path>
              <a:path w="989965" h="405765">
                <a:moveTo>
                  <a:pt x="92735" y="0"/>
                </a:moveTo>
                <a:lnTo>
                  <a:pt x="0" y="0"/>
                </a:lnTo>
                <a:lnTo>
                  <a:pt x="0" y="6642"/>
                </a:lnTo>
                <a:lnTo>
                  <a:pt x="92735" y="6642"/>
                </a:lnTo>
                <a:lnTo>
                  <a:pt x="92735" y="0"/>
                </a:lnTo>
                <a:close/>
              </a:path>
              <a:path w="989965" h="405765">
                <a:moveTo>
                  <a:pt x="92735" y="19405"/>
                </a:moveTo>
                <a:lnTo>
                  <a:pt x="0" y="19405"/>
                </a:lnTo>
                <a:lnTo>
                  <a:pt x="0" y="26047"/>
                </a:lnTo>
                <a:lnTo>
                  <a:pt x="92735" y="26047"/>
                </a:lnTo>
                <a:lnTo>
                  <a:pt x="92735" y="19405"/>
                </a:lnTo>
                <a:close/>
              </a:path>
              <a:path w="989965" h="405765">
                <a:moveTo>
                  <a:pt x="92735" y="38811"/>
                </a:moveTo>
                <a:lnTo>
                  <a:pt x="0" y="38811"/>
                </a:lnTo>
                <a:lnTo>
                  <a:pt x="0" y="45453"/>
                </a:lnTo>
                <a:lnTo>
                  <a:pt x="92735" y="45453"/>
                </a:lnTo>
                <a:lnTo>
                  <a:pt x="92735" y="38811"/>
                </a:lnTo>
                <a:close/>
              </a:path>
              <a:path w="989965" h="405765">
                <a:moveTo>
                  <a:pt x="92735" y="58216"/>
                </a:moveTo>
                <a:lnTo>
                  <a:pt x="0" y="58216"/>
                </a:lnTo>
                <a:lnTo>
                  <a:pt x="0" y="64858"/>
                </a:lnTo>
                <a:lnTo>
                  <a:pt x="92735" y="64858"/>
                </a:lnTo>
                <a:lnTo>
                  <a:pt x="92735" y="58216"/>
                </a:lnTo>
                <a:close/>
              </a:path>
              <a:path w="989965" h="405765">
                <a:moveTo>
                  <a:pt x="92735" y="77622"/>
                </a:moveTo>
                <a:lnTo>
                  <a:pt x="0" y="77622"/>
                </a:lnTo>
                <a:lnTo>
                  <a:pt x="0" y="84264"/>
                </a:lnTo>
                <a:lnTo>
                  <a:pt x="92735" y="84264"/>
                </a:lnTo>
                <a:lnTo>
                  <a:pt x="92735" y="77622"/>
                </a:lnTo>
                <a:close/>
              </a:path>
              <a:path w="989965" h="405765">
                <a:moveTo>
                  <a:pt x="92735" y="97027"/>
                </a:moveTo>
                <a:lnTo>
                  <a:pt x="0" y="97027"/>
                </a:lnTo>
                <a:lnTo>
                  <a:pt x="0" y="103670"/>
                </a:lnTo>
                <a:lnTo>
                  <a:pt x="92735" y="103670"/>
                </a:lnTo>
                <a:lnTo>
                  <a:pt x="92735" y="97027"/>
                </a:lnTo>
                <a:close/>
              </a:path>
              <a:path w="989965" h="405765">
                <a:moveTo>
                  <a:pt x="92735" y="116433"/>
                </a:moveTo>
                <a:lnTo>
                  <a:pt x="0" y="116433"/>
                </a:lnTo>
                <a:lnTo>
                  <a:pt x="0" y="123075"/>
                </a:lnTo>
                <a:lnTo>
                  <a:pt x="92735" y="123075"/>
                </a:lnTo>
                <a:lnTo>
                  <a:pt x="92735" y="116433"/>
                </a:lnTo>
                <a:close/>
              </a:path>
              <a:path w="989965" h="405765">
                <a:moveTo>
                  <a:pt x="92735" y="135839"/>
                </a:moveTo>
                <a:lnTo>
                  <a:pt x="0" y="135839"/>
                </a:lnTo>
                <a:lnTo>
                  <a:pt x="0" y="142481"/>
                </a:lnTo>
                <a:lnTo>
                  <a:pt x="92735" y="142481"/>
                </a:lnTo>
                <a:lnTo>
                  <a:pt x="92735" y="135839"/>
                </a:lnTo>
                <a:close/>
              </a:path>
              <a:path w="989965" h="405765">
                <a:moveTo>
                  <a:pt x="92735" y="155244"/>
                </a:moveTo>
                <a:lnTo>
                  <a:pt x="0" y="155244"/>
                </a:lnTo>
                <a:lnTo>
                  <a:pt x="0" y="161886"/>
                </a:lnTo>
                <a:lnTo>
                  <a:pt x="92735" y="161886"/>
                </a:lnTo>
                <a:lnTo>
                  <a:pt x="92735" y="155244"/>
                </a:lnTo>
                <a:close/>
              </a:path>
              <a:path w="989965" h="405765">
                <a:moveTo>
                  <a:pt x="92735" y="174650"/>
                </a:moveTo>
                <a:lnTo>
                  <a:pt x="0" y="174650"/>
                </a:lnTo>
                <a:lnTo>
                  <a:pt x="0" y="181292"/>
                </a:lnTo>
                <a:lnTo>
                  <a:pt x="92735" y="181292"/>
                </a:lnTo>
                <a:lnTo>
                  <a:pt x="92735" y="174650"/>
                </a:lnTo>
                <a:close/>
              </a:path>
              <a:path w="989965" h="405765">
                <a:moveTo>
                  <a:pt x="92735" y="194055"/>
                </a:moveTo>
                <a:lnTo>
                  <a:pt x="0" y="194055"/>
                </a:lnTo>
                <a:lnTo>
                  <a:pt x="0" y="200698"/>
                </a:lnTo>
                <a:lnTo>
                  <a:pt x="92735" y="200698"/>
                </a:lnTo>
                <a:lnTo>
                  <a:pt x="92735" y="194055"/>
                </a:lnTo>
                <a:close/>
              </a:path>
              <a:path w="989965" h="405765">
                <a:moveTo>
                  <a:pt x="92735" y="213461"/>
                </a:moveTo>
                <a:lnTo>
                  <a:pt x="0" y="213461"/>
                </a:lnTo>
                <a:lnTo>
                  <a:pt x="0" y="220103"/>
                </a:lnTo>
                <a:lnTo>
                  <a:pt x="92735" y="220103"/>
                </a:lnTo>
                <a:lnTo>
                  <a:pt x="92735" y="213461"/>
                </a:lnTo>
                <a:close/>
              </a:path>
              <a:path w="989965" h="405765">
                <a:moveTo>
                  <a:pt x="92735" y="232867"/>
                </a:moveTo>
                <a:lnTo>
                  <a:pt x="0" y="232867"/>
                </a:lnTo>
                <a:lnTo>
                  <a:pt x="0" y="239509"/>
                </a:lnTo>
                <a:lnTo>
                  <a:pt x="92735" y="239509"/>
                </a:lnTo>
                <a:lnTo>
                  <a:pt x="92735" y="232867"/>
                </a:lnTo>
                <a:close/>
              </a:path>
              <a:path w="989965" h="405765">
                <a:moveTo>
                  <a:pt x="92735" y="252272"/>
                </a:moveTo>
                <a:lnTo>
                  <a:pt x="0" y="252272"/>
                </a:lnTo>
                <a:lnTo>
                  <a:pt x="0" y="258914"/>
                </a:lnTo>
                <a:lnTo>
                  <a:pt x="92735" y="258914"/>
                </a:lnTo>
                <a:lnTo>
                  <a:pt x="92735" y="252272"/>
                </a:lnTo>
                <a:close/>
              </a:path>
              <a:path w="989965" h="405765">
                <a:moveTo>
                  <a:pt x="92735" y="271678"/>
                </a:moveTo>
                <a:lnTo>
                  <a:pt x="0" y="271678"/>
                </a:lnTo>
                <a:lnTo>
                  <a:pt x="0" y="278320"/>
                </a:lnTo>
                <a:lnTo>
                  <a:pt x="92735" y="278320"/>
                </a:lnTo>
                <a:lnTo>
                  <a:pt x="92735" y="271678"/>
                </a:lnTo>
                <a:close/>
              </a:path>
              <a:path w="989965" h="405765">
                <a:moveTo>
                  <a:pt x="92735" y="291083"/>
                </a:moveTo>
                <a:lnTo>
                  <a:pt x="0" y="291083"/>
                </a:lnTo>
                <a:lnTo>
                  <a:pt x="0" y="297726"/>
                </a:lnTo>
                <a:lnTo>
                  <a:pt x="92735" y="297726"/>
                </a:lnTo>
                <a:lnTo>
                  <a:pt x="92735" y="291083"/>
                </a:lnTo>
                <a:close/>
              </a:path>
              <a:path w="989965" h="405765">
                <a:moveTo>
                  <a:pt x="92735" y="310489"/>
                </a:moveTo>
                <a:lnTo>
                  <a:pt x="0" y="310489"/>
                </a:lnTo>
                <a:lnTo>
                  <a:pt x="0" y="317131"/>
                </a:lnTo>
                <a:lnTo>
                  <a:pt x="92735" y="317131"/>
                </a:lnTo>
                <a:lnTo>
                  <a:pt x="92735" y="310489"/>
                </a:lnTo>
                <a:close/>
              </a:path>
              <a:path w="989965" h="405765">
                <a:moveTo>
                  <a:pt x="92735" y="329895"/>
                </a:moveTo>
                <a:lnTo>
                  <a:pt x="0" y="329895"/>
                </a:lnTo>
                <a:lnTo>
                  <a:pt x="0" y="336537"/>
                </a:lnTo>
                <a:lnTo>
                  <a:pt x="92735" y="336537"/>
                </a:lnTo>
                <a:lnTo>
                  <a:pt x="92735" y="329895"/>
                </a:lnTo>
                <a:close/>
              </a:path>
            </a:pathLst>
          </a:custGeom>
          <a:ln w="4711">
            <a:solidFill>
              <a:srgbClr val="FFFFFF"/>
            </a:solidFill>
          </a:ln>
        </p:spPr>
        <p:txBody>
          <a:bodyPr wrap="square" lIns="0" tIns="0" rIns="0" bIns="0" rtlCol="0"/>
          <a:lstStyle/>
          <a:p>
            <a:endParaRPr sz="2700"/>
          </a:p>
        </p:txBody>
      </p:sp>
      <p:sp>
        <p:nvSpPr>
          <p:cNvPr id="20" name="bg object 20"/>
          <p:cNvSpPr/>
          <p:nvPr/>
        </p:nvSpPr>
        <p:spPr>
          <a:xfrm>
            <a:off x="13271338" y="9740303"/>
            <a:ext cx="86360" cy="372428"/>
          </a:xfrm>
          <a:custGeom>
            <a:avLst/>
            <a:gdLst/>
            <a:ahLst/>
            <a:cxnLst/>
            <a:rect l="l" t="t" r="r" b="b"/>
            <a:pathLst>
              <a:path w="43179" h="248284">
                <a:moveTo>
                  <a:pt x="0" y="0"/>
                </a:moveTo>
                <a:lnTo>
                  <a:pt x="0" y="247929"/>
                </a:lnTo>
              </a:path>
              <a:path w="43179" h="248284">
                <a:moveTo>
                  <a:pt x="21513" y="0"/>
                </a:moveTo>
                <a:lnTo>
                  <a:pt x="21513" y="247929"/>
                </a:lnTo>
              </a:path>
              <a:path w="43179" h="248284">
                <a:moveTo>
                  <a:pt x="43027" y="0"/>
                </a:moveTo>
                <a:lnTo>
                  <a:pt x="43027" y="247929"/>
                </a:lnTo>
              </a:path>
            </a:pathLst>
          </a:custGeom>
          <a:ln w="13792">
            <a:solidFill>
              <a:srgbClr val="FFFFFF"/>
            </a:solidFill>
            <a:prstDash val="sysDot"/>
          </a:ln>
        </p:spPr>
        <p:txBody>
          <a:bodyPr wrap="square" lIns="0" tIns="0" rIns="0" bIns="0" rtlCol="0"/>
          <a:lstStyle/>
          <a:p>
            <a:endParaRPr sz="2700"/>
          </a:p>
        </p:txBody>
      </p:sp>
      <p:sp>
        <p:nvSpPr>
          <p:cNvPr id="21" name="bg object 21"/>
          <p:cNvSpPr/>
          <p:nvPr/>
        </p:nvSpPr>
        <p:spPr>
          <a:xfrm>
            <a:off x="13232161" y="9549565"/>
            <a:ext cx="3178810" cy="602933"/>
          </a:xfrm>
          <a:custGeom>
            <a:avLst/>
            <a:gdLst/>
            <a:ahLst/>
            <a:cxnLst/>
            <a:rect l="l" t="t" r="r" b="b"/>
            <a:pathLst>
              <a:path w="1589404" h="401954">
                <a:moveTo>
                  <a:pt x="784720" y="347764"/>
                </a:moveTo>
                <a:lnTo>
                  <a:pt x="784720" y="376796"/>
                </a:lnTo>
                <a:lnTo>
                  <a:pt x="784720" y="381914"/>
                </a:lnTo>
                <a:lnTo>
                  <a:pt x="780237" y="386054"/>
                </a:lnTo>
                <a:lnTo>
                  <a:pt x="774712" y="386054"/>
                </a:lnTo>
                <a:lnTo>
                  <a:pt x="769188" y="386054"/>
                </a:lnTo>
                <a:lnTo>
                  <a:pt x="764705" y="381914"/>
                </a:lnTo>
                <a:lnTo>
                  <a:pt x="764705" y="376796"/>
                </a:lnTo>
                <a:lnTo>
                  <a:pt x="764705" y="347764"/>
                </a:lnTo>
                <a:lnTo>
                  <a:pt x="753123" y="345691"/>
                </a:lnTo>
                <a:lnTo>
                  <a:pt x="742700" y="341658"/>
                </a:lnTo>
                <a:lnTo>
                  <a:pt x="733713" y="335344"/>
                </a:lnTo>
                <a:lnTo>
                  <a:pt x="726440" y="326428"/>
                </a:lnTo>
                <a:lnTo>
                  <a:pt x="723790" y="337826"/>
                </a:lnTo>
                <a:lnTo>
                  <a:pt x="718683" y="345673"/>
                </a:lnTo>
                <a:lnTo>
                  <a:pt x="711581" y="350507"/>
                </a:lnTo>
                <a:lnTo>
                  <a:pt x="702945" y="352869"/>
                </a:lnTo>
                <a:lnTo>
                  <a:pt x="702945" y="368909"/>
                </a:lnTo>
                <a:lnTo>
                  <a:pt x="702945" y="372618"/>
                </a:lnTo>
                <a:lnTo>
                  <a:pt x="699693" y="375627"/>
                </a:lnTo>
                <a:lnTo>
                  <a:pt x="695693" y="375627"/>
                </a:lnTo>
                <a:lnTo>
                  <a:pt x="691692" y="375627"/>
                </a:lnTo>
                <a:lnTo>
                  <a:pt x="688441" y="372618"/>
                </a:lnTo>
                <a:lnTo>
                  <a:pt x="688441" y="368909"/>
                </a:lnTo>
                <a:lnTo>
                  <a:pt x="688441" y="352869"/>
                </a:lnTo>
                <a:lnTo>
                  <a:pt x="681391" y="351149"/>
                </a:lnTo>
                <a:lnTo>
                  <a:pt x="675278" y="347897"/>
                </a:lnTo>
                <a:lnTo>
                  <a:pt x="670335" y="342836"/>
                </a:lnTo>
                <a:lnTo>
                  <a:pt x="666800" y="335686"/>
                </a:lnTo>
                <a:lnTo>
                  <a:pt x="668134" y="390753"/>
                </a:lnTo>
                <a:lnTo>
                  <a:pt x="625773" y="397500"/>
                </a:lnTo>
                <a:lnTo>
                  <a:pt x="611718" y="396429"/>
                </a:lnTo>
                <a:lnTo>
                  <a:pt x="602386" y="395046"/>
                </a:lnTo>
                <a:lnTo>
                  <a:pt x="600227" y="394652"/>
                </a:lnTo>
                <a:lnTo>
                  <a:pt x="598690" y="392887"/>
                </a:lnTo>
                <a:lnTo>
                  <a:pt x="598741" y="390842"/>
                </a:lnTo>
                <a:lnTo>
                  <a:pt x="601980" y="256971"/>
                </a:lnTo>
                <a:lnTo>
                  <a:pt x="601599" y="257556"/>
                </a:lnTo>
                <a:lnTo>
                  <a:pt x="601116" y="258114"/>
                </a:lnTo>
                <a:lnTo>
                  <a:pt x="600468" y="258597"/>
                </a:lnTo>
                <a:lnTo>
                  <a:pt x="586689" y="258597"/>
                </a:lnTo>
                <a:lnTo>
                  <a:pt x="586689" y="379437"/>
                </a:lnTo>
                <a:lnTo>
                  <a:pt x="586689" y="382689"/>
                </a:lnTo>
                <a:lnTo>
                  <a:pt x="583476" y="385330"/>
                </a:lnTo>
                <a:lnTo>
                  <a:pt x="579513" y="385330"/>
                </a:lnTo>
                <a:lnTo>
                  <a:pt x="474230" y="385330"/>
                </a:lnTo>
                <a:lnTo>
                  <a:pt x="470268" y="385330"/>
                </a:lnTo>
                <a:lnTo>
                  <a:pt x="467055" y="382689"/>
                </a:lnTo>
                <a:lnTo>
                  <a:pt x="467055" y="379437"/>
                </a:lnTo>
                <a:lnTo>
                  <a:pt x="467055" y="305752"/>
                </a:lnTo>
                <a:lnTo>
                  <a:pt x="455574" y="305752"/>
                </a:lnTo>
                <a:lnTo>
                  <a:pt x="455574" y="379323"/>
                </a:lnTo>
                <a:lnTo>
                  <a:pt x="455574" y="382574"/>
                </a:lnTo>
                <a:lnTo>
                  <a:pt x="452361" y="385216"/>
                </a:lnTo>
                <a:lnTo>
                  <a:pt x="448398" y="385216"/>
                </a:lnTo>
                <a:lnTo>
                  <a:pt x="343115" y="385216"/>
                </a:lnTo>
                <a:lnTo>
                  <a:pt x="339140" y="385216"/>
                </a:lnTo>
                <a:lnTo>
                  <a:pt x="335927" y="382574"/>
                </a:lnTo>
                <a:lnTo>
                  <a:pt x="335927" y="379323"/>
                </a:lnTo>
                <a:lnTo>
                  <a:pt x="335927" y="305752"/>
                </a:lnTo>
                <a:lnTo>
                  <a:pt x="324091" y="305752"/>
                </a:lnTo>
                <a:lnTo>
                  <a:pt x="324091" y="384911"/>
                </a:lnTo>
                <a:lnTo>
                  <a:pt x="161937" y="384911"/>
                </a:lnTo>
                <a:lnTo>
                  <a:pt x="161937" y="401358"/>
                </a:lnTo>
                <a:lnTo>
                  <a:pt x="16573" y="401358"/>
                </a:lnTo>
                <a:lnTo>
                  <a:pt x="16573" y="384911"/>
                </a:lnTo>
                <a:lnTo>
                  <a:pt x="0" y="384911"/>
                </a:lnTo>
                <a:lnTo>
                  <a:pt x="0" y="119113"/>
                </a:lnTo>
                <a:lnTo>
                  <a:pt x="76962" y="119113"/>
                </a:lnTo>
                <a:lnTo>
                  <a:pt x="76962" y="0"/>
                </a:lnTo>
                <a:lnTo>
                  <a:pt x="224180" y="0"/>
                </a:lnTo>
                <a:lnTo>
                  <a:pt x="224180" y="210324"/>
                </a:lnTo>
                <a:lnTo>
                  <a:pt x="324091" y="210324"/>
                </a:lnTo>
                <a:lnTo>
                  <a:pt x="324091" y="295617"/>
                </a:lnTo>
                <a:lnTo>
                  <a:pt x="389978" y="246113"/>
                </a:lnTo>
                <a:lnTo>
                  <a:pt x="393179" y="243713"/>
                </a:lnTo>
                <a:lnTo>
                  <a:pt x="398386" y="243713"/>
                </a:lnTo>
                <a:lnTo>
                  <a:pt x="401586" y="246113"/>
                </a:lnTo>
                <a:lnTo>
                  <a:pt x="432028" y="268986"/>
                </a:lnTo>
                <a:lnTo>
                  <a:pt x="432028" y="254381"/>
                </a:lnTo>
                <a:lnTo>
                  <a:pt x="432028" y="252336"/>
                </a:lnTo>
                <a:lnTo>
                  <a:pt x="433819" y="250672"/>
                </a:lnTo>
                <a:lnTo>
                  <a:pt x="436029" y="250672"/>
                </a:lnTo>
                <a:lnTo>
                  <a:pt x="442734" y="250672"/>
                </a:lnTo>
                <a:lnTo>
                  <a:pt x="444944" y="250672"/>
                </a:lnTo>
                <a:lnTo>
                  <a:pt x="446735" y="252336"/>
                </a:lnTo>
                <a:lnTo>
                  <a:pt x="446735" y="254381"/>
                </a:lnTo>
                <a:lnTo>
                  <a:pt x="446735" y="280035"/>
                </a:lnTo>
                <a:lnTo>
                  <a:pt x="467055" y="295300"/>
                </a:lnTo>
                <a:lnTo>
                  <a:pt x="467055" y="258597"/>
                </a:lnTo>
                <a:lnTo>
                  <a:pt x="453326" y="258597"/>
                </a:lnTo>
                <a:lnTo>
                  <a:pt x="450113" y="256184"/>
                </a:lnTo>
                <a:lnTo>
                  <a:pt x="450113" y="252272"/>
                </a:lnTo>
                <a:lnTo>
                  <a:pt x="453326" y="249872"/>
                </a:lnTo>
                <a:lnTo>
                  <a:pt x="521093" y="198958"/>
                </a:lnTo>
                <a:lnTo>
                  <a:pt x="524294" y="196545"/>
                </a:lnTo>
                <a:lnTo>
                  <a:pt x="529501" y="196545"/>
                </a:lnTo>
                <a:lnTo>
                  <a:pt x="532701" y="198958"/>
                </a:lnTo>
                <a:lnTo>
                  <a:pt x="563143" y="221818"/>
                </a:lnTo>
                <a:lnTo>
                  <a:pt x="563143" y="207213"/>
                </a:lnTo>
                <a:lnTo>
                  <a:pt x="563143" y="205168"/>
                </a:lnTo>
                <a:lnTo>
                  <a:pt x="564934" y="203504"/>
                </a:lnTo>
                <a:lnTo>
                  <a:pt x="567143" y="203504"/>
                </a:lnTo>
                <a:lnTo>
                  <a:pt x="573849" y="203504"/>
                </a:lnTo>
                <a:lnTo>
                  <a:pt x="576059" y="203504"/>
                </a:lnTo>
                <a:lnTo>
                  <a:pt x="577850" y="205168"/>
                </a:lnTo>
                <a:lnTo>
                  <a:pt x="577850" y="207213"/>
                </a:lnTo>
                <a:lnTo>
                  <a:pt x="577850" y="232867"/>
                </a:lnTo>
                <a:lnTo>
                  <a:pt x="600468" y="249872"/>
                </a:lnTo>
                <a:lnTo>
                  <a:pt x="601179" y="250405"/>
                </a:lnTo>
                <a:lnTo>
                  <a:pt x="601713" y="251015"/>
                </a:lnTo>
                <a:lnTo>
                  <a:pt x="602107" y="251675"/>
                </a:lnTo>
                <a:lnTo>
                  <a:pt x="607009" y="49098"/>
                </a:lnTo>
                <a:lnTo>
                  <a:pt x="607021" y="48399"/>
                </a:lnTo>
                <a:lnTo>
                  <a:pt x="607225" y="47713"/>
                </a:lnTo>
                <a:lnTo>
                  <a:pt x="607606" y="47117"/>
                </a:lnTo>
                <a:lnTo>
                  <a:pt x="625970" y="17335"/>
                </a:lnTo>
                <a:lnTo>
                  <a:pt x="628891" y="12598"/>
                </a:lnTo>
                <a:lnTo>
                  <a:pt x="636231" y="12484"/>
                </a:lnTo>
                <a:lnTo>
                  <a:pt x="639330" y="17132"/>
                </a:lnTo>
                <a:lnTo>
                  <a:pt x="666038" y="304266"/>
                </a:lnTo>
                <a:lnTo>
                  <a:pt x="670368" y="284981"/>
                </a:lnTo>
                <a:lnTo>
                  <a:pt x="677113" y="267169"/>
                </a:lnTo>
                <a:lnTo>
                  <a:pt x="685734" y="254092"/>
                </a:lnTo>
                <a:lnTo>
                  <a:pt x="695693" y="249008"/>
                </a:lnTo>
                <a:lnTo>
                  <a:pt x="702098" y="251106"/>
                </a:lnTo>
                <a:lnTo>
                  <a:pt x="708045" y="256855"/>
                </a:lnTo>
                <a:lnTo>
                  <a:pt x="713404" y="265441"/>
                </a:lnTo>
                <a:lnTo>
                  <a:pt x="718045" y="276047"/>
                </a:lnTo>
                <a:lnTo>
                  <a:pt x="724293" y="236767"/>
                </a:lnTo>
                <a:lnTo>
                  <a:pt x="736782" y="197839"/>
                </a:lnTo>
                <a:lnTo>
                  <a:pt x="754069" y="168042"/>
                </a:lnTo>
                <a:lnTo>
                  <a:pt x="774712" y="156159"/>
                </a:lnTo>
                <a:lnTo>
                  <a:pt x="796947" y="169966"/>
                </a:lnTo>
                <a:lnTo>
                  <a:pt x="815105" y="203942"/>
                </a:lnTo>
                <a:lnTo>
                  <a:pt x="827347" y="246920"/>
                </a:lnTo>
                <a:lnTo>
                  <a:pt x="831837" y="287731"/>
                </a:lnTo>
                <a:lnTo>
                  <a:pt x="828238" y="314793"/>
                </a:lnTo>
                <a:lnTo>
                  <a:pt x="818313" y="332801"/>
                </a:lnTo>
                <a:lnTo>
                  <a:pt x="803371" y="343282"/>
                </a:lnTo>
                <a:lnTo>
                  <a:pt x="784720" y="347764"/>
                </a:lnTo>
                <a:close/>
              </a:path>
              <a:path w="1589404" h="401954">
                <a:moveTo>
                  <a:pt x="1589074" y="215607"/>
                </a:moveTo>
                <a:lnTo>
                  <a:pt x="1559737" y="215607"/>
                </a:lnTo>
                <a:lnTo>
                  <a:pt x="1559737" y="306578"/>
                </a:lnTo>
                <a:lnTo>
                  <a:pt x="1589074" y="306578"/>
                </a:lnTo>
                <a:lnTo>
                  <a:pt x="1589074" y="215607"/>
                </a:lnTo>
                <a:close/>
              </a:path>
              <a:path w="1589404" h="401954">
                <a:moveTo>
                  <a:pt x="1491246" y="268871"/>
                </a:moveTo>
                <a:lnTo>
                  <a:pt x="1454035" y="268871"/>
                </a:lnTo>
                <a:lnTo>
                  <a:pt x="1454035" y="306578"/>
                </a:lnTo>
                <a:lnTo>
                  <a:pt x="1491246" y="306578"/>
                </a:lnTo>
                <a:lnTo>
                  <a:pt x="1491246" y="268871"/>
                </a:lnTo>
                <a:close/>
              </a:path>
              <a:path w="1589404" h="401954">
                <a:moveTo>
                  <a:pt x="1441894" y="268871"/>
                </a:moveTo>
                <a:lnTo>
                  <a:pt x="1404683" y="268871"/>
                </a:lnTo>
                <a:lnTo>
                  <a:pt x="1404683" y="306578"/>
                </a:lnTo>
                <a:lnTo>
                  <a:pt x="1441894" y="306578"/>
                </a:lnTo>
                <a:lnTo>
                  <a:pt x="1441894" y="268871"/>
                </a:lnTo>
                <a:close/>
              </a:path>
              <a:path w="1589404" h="401954">
                <a:moveTo>
                  <a:pt x="1391259" y="268871"/>
                </a:moveTo>
                <a:lnTo>
                  <a:pt x="1354048" y="268871"/>
                </a:lnTo>
                <a:lnTo>
                  <a:pt x="1354048" y="306578"/>
                </a:lnTo>
                <a:lnTo>
                  <a:pt x="1391259" y="306578"/>
                </a:lnTo>
                <a:lnTo>
                  <a:pt x="1391259" y="268871"/>
                </a:lnTo>
                <a:close/>
              </a:path>
            </a:pathLst>
          </a:custGeom>
          <a:ln w="4711">
            <a:solidFill>
              <a:srgbClr val="FFFFFF"/>
            </a:solidFill>
          </a:ln>
        </p:spPr>
        <p:txBody>
          <a:bodyPr wrap="square" lIns="0" tIns="0" rIns="0" bIns="0" rtlCol="0"/>
          <a:lstStyle/>
          <a:p>
            <a:endParaRPr sz="2700"/>
          </a:p>
        </p:txBody>
      </p:sp>
      <p:pic>
        <p:nvPicPr>
          <p:cNvPr id="22" name="bg object 22"/>
          <p:cNvPicPr/>
          <p:nvPr/>
        </p:nvPicPr>
        <p:blipFill>
          <a:blip r:embed="rId3" cstate="print"/>
          <a:stretch>
            <a:fillRect/>
          </a:stretch>
        </p:blipFill>
        <p:spPr>
          <a:xfrm>
            <a:off x="15565746" y="9814826"/>
            <a:ext cx="266140" cy="272928"/>
          </a:xfrm>
          <a:prstGeom prst="rect">
            <a:avLst/>
          </a:prstGeom>
        </p:spPr>
      </p:pic>
      <p:sp>
        <p:nvSpPr>
          <p:cNvPr id="23" name="bg object 23"/>
          <p:cNvSpPr/>
          <p:nvPr/>
        </p:nvSpPr>
        <p:spPr>
          <a:xfrm>
            <a:off x="15238633" y="9654050"/>
            <a:ext cx="1446530" cy="541973"/>
          </a:xfrm>
          <a:custGeom>
            <a:avLst/>
            <a:gdLst/>
            <a:ahLst/>
            <a:cxnLst/>
            <a:rect l="l" t="t" r="r" b="b"/>
            <a:pathLst>
              <a:path w="723265" h="361315">
                <a:moveTo>
                  <a:pt x="37553" y="6619"/>
                </a:moveTo>
                <a:lnTo>
                  <a:pt x="29078" y="6833"/>
                </a:lnTo>
                <a:lnTo>
                  <a:pt x="20588" y="7035"/>
                </a:lnTo>
                <a:lnTo>
                  <a:pt x="12081" y="7223"/>
                </a:lnTo>
                <a:lnTo>
                  <a:pt x="3556" y="7394"/>
                </a:lnTo>
                <a:lnTo>
                  <a:pt x="3492" y="10480"/>
                </a:lnTo>
                <a:lnTo>
                  <a:pt x="4305" y="13528"/>
                </a:lnTo>
                <a:lnTo>
                  <a:pt x="6794" y="14417"/>
                </a:lnTo>
                <a:lnTo>
                  <a:pt x="7924" y="14836"/>
                </a:lnTo>
                <a:lnTo>
                  <a:pt x="9461" y="14595"/>
                </a:lnTo>
                <a:lnTo>
                  <a:pt x="11010" y="14557"/>
                </a:lnTo>
                <a:lnTo>
                  <a:pt x="16548" y="14404"/>
                </a:lnTo>
                <a:lnTo>
                  <a:pt x="21920" y="14112"/>
                </a:lnTo>
                <a:lnTo>
                  <a:pt x="27444" y="14036"/>
                </a:lnTo>
                <a:lnTo>
                  <a:pt x="29781" y="13998"/>
                </a:lnTo>
                <a:lnTo>
                  <a:pt x="32639" y="14112"/>
                </a:lnTo>
                <a:lnTo>
                  <a:pt x="33896" y="13642"/>
                </a:lnTo>
                <a:lnTo>
                  <a:pt x="36461" y="12677"/>
                </a:lnTo>
                <a:lnTo>
                  <a:pt x="37236" y="9261"/>
                </a:lnTo>
                <a:lnTo>
                  <a:pt x="37553" y="6619"/>
                </a:lnTo>
                <a:close/>
              </a:path>
              <a:path w="723265" h="361315">
                <a:moveTo>
                  <a:pt x="723214" y="342420"/>
                </a:moveTo>
                <a:lnTo>
                  <a:pt x="701291" y="342468"/>
                </a:lnTo>
                <a:lnTo>
                  <a:pt x="675670" y="342557"/>
                </a:lnTo>
                <a:lnTo>
                  <a:pt x="646874" y="342602"/>
                </a:lnTo>
                <a:lnTo>
                  <a:pt x="615429" y="342522"/>
                </a:lnTo>
                <a:lnTo>
                  <a:pt x="615429" y="361000"/>
                </a:lnTo>
                <a:lnTo>
                  <a:pt x="488543" y="361000"/>
                </a:lnTo>
                <a:lnTo>
                  <a:pt x="488543" y="342865"/>
                </a:lnTo>
                <a:lnTo>
                  <a:pt x="444900" y="342806"/>
                </a:lnTo>
                <a:lnTo>
                  <a:pt x="396000" y="342652"/>
                </a:lnTo>
                <a:lnTo>
                  <a:pt x="356160" y="342493"/>
                </a:lnTo>
                <a:lnTo>
                  <a:pt x="339699" y="342420"/>
                </a:lnTo>
                <a:lnTo>
                  <a:pt x="339699" y="333098"/>
                </a:lnTo>
                <a:lnTo>
                  <a:pt x="295033" y="298516"/>
                </a:lnTo>
                <a:lnTo>
                  <a:pt x="165138" y="298516"/>
                </a:lnTo>
                <a:lnTo>
                  <a:pt x="129501" y="325935"/>
                </a:lnTo>
                <a:lnTo>
                  <a:pt x="129184" y="331384"/>
                </a:lnTo>
                <a:lnTo>
                  <a:pt x="128701" y="336769"/>
                </a:lnTo>
                <a:lnTo>
                  <a:pt x="128003" y="342052"/>
                </a:lnTo>
                <a:lnTo>
                  <a:pt x="115646" y="342052"/>
                </a:lnTo>
                <a:lnTo>
                  <a:pt x="113794" y="323904"/>
                </a:lnTo>
                <a:lnTo>
                  <a:pt x="113282" y="304992"/>
                </a:lnTo>
                <a:lnTo>
                  <a:pt x="113987" y="285972"/>
                </a:lnTo>
                <a:lnTo>
                  <a:pt x="115785" y="267503"/>
                </a:lnTo>
                <a:lnTo>
                  <a:pt x="116586" y="261305"/>
                </a:lnTo>
                <a:lnTo>
                  <a:pt x="116243" y="254892"/>
                </a:lnTo>
                <a:lnTo>
                  <a:pt x="116484" y="248364"/>
                </a:lnTo>
                <a:lnTo>
                  <a:pt x="116725" y="241925"/>
                </a:lnTo>
                <a:lnTo>
                  <a:pt x="116573" y="235308"/>
                </a:lnTo>
                <a:lnTo>
                  <a:pt x="116763" y="228857"/>
                </a:lnTo>
                <a:lnTo>
                  <a:pt x="116988" y="219117"/>
                </a:lnTo>
                <a:lnTo>
                  <a:pt x="117116" y="209337"/>
                </a:lnTo>
                <a:lnTo>
                  <a:pt x="117210" y="199557"/>
                </a:lnTo>
                <a:lnTo>
                  <a:pt x="117335" y="189817"/>
                </a:lnTo>
                <a:lnTo>
                  <a:pt x="117508" y="180120"/>
                </a:lnTo>
                <a:lnTo>
                  <a:pt x="117690" y="170375"/>
                </a:lnTo>
                <a:lnTo>
                  <a:pt x="117835" y="160594"/>
                </a:lnTo>
                <a:lnTo>
                  <a:pt x="117894" y="150790"/>
                </a:lnTo>
                <a:lnTo>
                  <a:pt x="118068" y="131298"/>
                </a:lnTo>
                <a:lnTo>
                  <a:pt x="118452" y="111879"/>
                </a:lnTo>
                <a:lnTo>
                  <a:pt x="118837" y="92395"/>
                </a:lnTo>
                <a:lnTo>
                  <a:pt x="119011" y="72710"/>
                </a:lnTo>
                <a:lnTo>
                  <a:pt x="119036" y="64271"/>
                </a:lnTo>
                <a:lnTo>
                  <a:pt x="119113" y="55765"/>
                </a:lnTo>
                <a:lnTo>
                  <a:pt x="119247" y="47178"/>
                </a:lnTo>
                <a:lnTo>
                  <a:pt x="119443" y="38496"/>
                </a:lnTo>
                <a:lnTo>
                  <a:pt x="119481" y="36807"/>
                </a:lnTo>
                <a:lnTo>
                  <a:pt x="119862" y="34991"/>
                </a:lnTo>
                <a:lnTo>
                  <a:pt x="119583" y="33683"/>
                </a:lnTo>
                <a:lnTo>
                  <a:pt x="119380" y="32743"/>
                </a:lnTo>
                <a:lnTo>
                  <a:pt x="76972" y="9693"/>
                </a:lnTo>
                <a:lnTo>
                  <a:pt x="52833" y="6845"/>
                </a:lnTo>
                <a:lnTo>
                  <a:pt x="39662" y="6873"/>
                </a:lnTo>
                <a:lnTo>
                  <a:pt x="39662" y="10569"/>
                </a:lnTo>
                <a:lnTo>
                  <a:pt x="39598" y="14392"/>
                </a:lnTo>
                <a:lnTo>
                  <a:pt x="35864" y="15332"/>
                </a:lnTo>
                <a:lnTo>
                  <a:pt x="33693" y="15878"/>
                </a:lnTo>
                <a:lnTo>
                  <a:pt x="30886" y="15636"/>
                </a:lnTo>
                <a:lnTo>
                  <a:pt x="28282" y="15725"/>
                </a:lnTo>
                <a:lnTo>
                  <a:pt x="23507" y="15878"/>
                </a:lnTo>
                <a:lnTo>
                  <a:pt x="18034" y="16030"/>
                </a:lnTo>
                <a:lnTo>
                  <a:pt x="13119" y="16246"/>
                </a:lnTo>
                <a:lnTo>
                  <a:pt x="9652" y="16398"/>
                </a:lnTo>
                <a:lnTo>
                  <a:pt x="5791" y="17071"/>
                </a:lnTo>
                <a:lnTo>
                  <a:pt x="3987" y="15459"/>
                </a:lnTo>
                <a:lnTo>
                  <a:pt x="3187" y="14760"/>
                </a:lnTo>
                <a:lnTo>
                  <a:pt x="2489" y="13554"/>
                </a:lnTo>
                <a:lnTo>
                  <a:pt x="2159" y="12474"/>
                </a:lnTo>
                <a:lnTo>
                  <a:pt x="1739" y="11115"/>
                </a:lnTo>
                <a:lnTo>
                  <a:pt x="1905" y="9629"/>
                </a:lnTo>
                <a:lnTo>
                  <a:pt x="1600" y="8308"/>
                </a:lnTo>
                <a:lnTo>
                  <a:pt x="1498" y="7877"/>
                </a:lnTo>
                <a:lnTo>
                  <a:pt x="1714" y="7585"/>
                </a:lnTo>
                <a:lnTo>
                  <a:pt x="1600" y="7394"/>
                </a:lnTo>
                <a:lnTo>
                  <a:pt x="1270" y="6873"/>
                </a:lnTo>
                <a:lnTo>
                  <a:pt x="0" y="7254"/>
                </a:lnTo>
                <a:lnTo>
                  <a:pt x="50" y="6099"/>
                </a:lnTo>
                <a:lnTo>
                  <a:pt x="101" y="5019"/>
                </a:lnTo>
                <a:lnTo>
                  <a:pt x="4432" y="3330"/>
                </a:lnTo>
                <a:lnTo>
                  <a:pt x="5524" y="2974"/>
                </a:lnTo>
                <a:lnTo>
                  <a:pt x="12471" y="676"/>
                </a:lnTo>
                <a:lnTo>
                  <a:pt x="20320" y="485"/>
                </a:lnTo>
                <a:lnTo>
                  <a:pt x="28981" y="104"/>
                </a:lnTo>
                <a:lnTo>
                  <a:pt x="36343" y="0"/>
                </a:lnTo>
                <a:lnTo>
                  <a:pt x="78309" y="4448"/>
                </a:lnTo>
                <a:lnTo>
                  <a:pt x="117335" y="17808"/>
                </a:lnTo>
                <a:lnTo>
                  <a:pt x="126604" y="73733"/>
                </a:lnTo>
                <a:lnTo>
                  <a:pt x="127080" y="124044"/>
                </a:lnTo>
                <a:lnTo>
                  <a:pt x="127526" y="174421"/>
                </a:lnTo>
                <a:lnTo>
                  <a:pt x="127723" y="224691"/>
                </a:lnTo>
                <a:lnTo>
                  <a:pt x="127723" y="231397"/>
                </a:lnTo>
                <a:lnTo>
                  <a:pt x="127863" y="238115"/>
                </a:lnTo>
                <a:lnTo>
                  <a:pt x="127863" y="244859"/>
                </a:lnTo>
                <a:lnTo>
                  <a:pt x="127863" y="251501"/>
                </a:lnTo>
                <a:lnTo>
                  <a:pt x="127698" y="258270"/>
                </a:lnTo>
                <a:lnTo>
                  <a:pt x="128003" y="264899"/>
                </a:lnTo>
                <a:lnTo>
                  <a:pt x="128295" y="271186"/>
                </a:lnTo>
                <a:lnTo>
                  <a:pt x="129095" y="277523"/>
                </a:lnTo>
                <a:lnTo>
                  <a:pt x="129413" y="283886"/>
                </a:lnTo>
                <a:lnTo>
                  <a:pt x="129699" y="290473"/>
                </a:lnTo>
                <a:lnTo>
                  <a:pt x="129901" y="297079"/>
                </a:lnTo>
                <a:lnTo>
                  <a:pt x="130009" y="303694"/>
                </a:lnTo>
                <a:lnTo>
                  <a:pt x="130009" y="310302"/>
                </a:lnTo>
                <a:lnTo>
                  <a:pt x="157949" y="288788"/>
                </a:lnTo>
                <a:lnTo>
                  <a:pt x="158394" y="288331"/>
                </a:lnTo>
                <a:lnTo>
                  <a:pt x="158902" y="287937"/>
                </a:lnTo>
                <a:lnTo>
                  <a:pt x="159473" y="287620"/>
                </a:lnTo>
                <a:lnTo>
                  <a:pt x="174523" y="276037"/>
                </a:lnTo>
                <a:lnTo>
                  <a:pt x="165504" y="273239"/>
                </a:lnTo>
                <a:lnTo>
                  <a:pt x="158256" y="267833"/>
                </a:lnTo>
                <a:lnTo>
                  <a:pt x="153429" y="260417"/>
                </a:lnTo>
                <a:lnTo>
                  <a:pt x="151676" y="251590"/>
                </a:lnTo>
                <a:lnTo>
                  <a:pt x="151676" y="136680"/>
                </a:lnTo>
                <a:lnTo>
                  <a:pt x="151676" y="136096"/>
                </a:lnTo>
                <a:lnTo>
                  <a:pt x="151676" y="116233"/>
                </a:lnTo>
                <a:lnTo>
                  <a:pt x="155657" y="108812"/>
                </a:lnTo>
                <a:lnTo>
                  <a:pt x="166747" y="102368"/>
                </a:lnTo>
                <a:lnTo>
                  <a:pt x="183662" y="97281"/>
                </a:lnTo>
                <a:lnTo>
                  <a:pt x="205117" y="93932"/>
                </a:lnTo>
                <a:lnTo>
                  <a:pt x="205117" y="93703"/>
                </a:lnTo>
                <a:lnTo>
                  <a:pt x="205117" y="91468"/>
                </a:lnTo>
                <a:lnTo>
                  <a:pt x="207060" y="89665"/>
                </a:lnTo>
                <a:lnTo>
                  <a:pt x="209473" y="89665"/>
                </a:lnTo>
                <a:lnTo>
                  <a:pt x="250710" y="89665"/>
                </a:lnTo>
                <a:lnTo>
                  <a:pt x="253111" y="89665"/>
                </a:lnTo>
                <a:lnTo>
                  <a:pt x="255066" y="91468"/>
                </a:lnTo>
                <a:lnTo>
                  <a:pt x="255066" y="93703"/>
                </a:lnTo>
                <a:lnTo>
                  <a:pt x="255066" y="93932"/>
                </a:lnTo>
                <a:lnTo>
                  <a:pt x="276516" y="97281"/>
                </a:lnTo>
                <a:lnTo>
                  <a:pt x="293431" y="102368"/>
                </a:lnTo>
                <a:lnTo>
                  <a:pt x="304524" y="108812"/>
                </a:lnTo>
                <a:lnTo>
                  <a:pt x="308508" y="116233"/>
                </a:lnTo>
                <a:lnTo>
                  <a:pt x="308508" y="136096"/>
                </a:lnTo>
                <a:lnTo>
                  <a:pt x="308508" y="136680"/>
                </a:lnTo>
                <a:lnTo>
                  <a:pt x="308508" y="251590"/>
                </a:lnTo>
                <a:lnTo>
                  <a:pt x="306752" y="260417"/>
                </a:lnTo>
                <a:lnTo>
                  <a:pt x="301921" y="267833"/>
                </a:lnTo>
                <a:lnTo>
                  <a:pt x="294669" y="273239"/>
                </a:lnTo>
                <a:lnTo>
                  <a:pt x="285648" y="276037"/>
                </a:lnTo>
                <a:lnTo>
                  <a:pt x="300710" y="287620"/>
                </a:lnTo>
                <a:lnTo>
                  <a:pt x="301282" y="287937"/>
                </a:lnTo>
                <a:lnTo>
                  <a:pt x="301790" y="288331"/>
                </a:lnTo>
                <a:lnTo>
                  <a:pt x="302221" y="288788"/>
                </a:lnTo>
                <a:lnTo>
                  <a:pt x="339699" y="317807"/>
                </a:lnTo>
                <a:lnTo>
                  <a:pt x="339699" y="39627"/>
                </a:lnTo>
                <a:lnTo>
                  <a:pt x="380758" y="39665"/>
                </a:lnTo>
                <a:lnTo>
                  <a:pt x="488543" y="96688"/>
                </a:lnTo>
                <a:lnTo>
                  <a:pt x="488543" y="58245"/>
                </a:lnTo>
                <a:lnTo>
                  <a:pt x="615429" y="125364"/>
                </a:lnTo>
                <a:lnTo>
                  <a:pt x="615429" y="149621"/>
                </a:lnTo>
                <a:lnTo>
                  <a:pt x="723214" y="206644"/>
                </a:lnTo>
                <a:lnTo>
                  <a:pt x="723214" y="342420"/>
                </a:lnTo>
                <a:close/>
              </a:path>
              <a:path w="723265" h="361315">
                <a:moveTo>
                  <a:pt x="370662" y="10912"/>
                </a:moveTo>
                <a:lnTo>
                  <a:pt x="345198" y="10912"/>
                </a:lnTo>
                <a:lnTo>
                  <a:pt x="345198" y="34420"/>
                </a:lnTo>
                <a:lnTo>
                  <a:pt x="370662" y="34420"/>
                </a:lnTo>
                <a:lnTo>
                  <a:pt x="370662" y="10912"/>
                </a:lnTo>
                <a:close/>
              </a:path>
              <a:path w="723265" h="361315">
                <a:moveTo>
                  <a:pt x="293573" y="306530"/>
                </a:moveTo>
                <a:lnTo>
                  <a:pt x="166598" y="306530"/>
                </a:lnTo>
                <a:lnTo>
                  <a:pt x="163106" y="306530"/>
                </a:lnTo>
                <a:lnTo>
                  <a:pt x="160274" y="309159"/>
                </a:lnTo>
                <a:lnTo>
                  <a:pt x="160274" y="312397"/>
                </a:lnTo>
                <a:lnTo>
                  <a:pt x="160274" y="315636"/>
                </a:lnTo>
                <a:lnTo>
                  <a:pt x="163106" y="318265"/>
                </a:lnTo>
                <a:lnTo>
                  <a:pt x="166598" y="318265"/>
                </a:lnTo>
                <a:lnTo>
                  <a:pt x="293573" y="318265"/>
                </a:lnTo>
                <a:lnTo>
                  <a:pt x="297078" y="318265"/>
                </a:lnTo>
                <a:lnTo>
                  <a:pt x="299910" y="315636"/>
                </a:lnTo>
                <a:lnTo>
                  <a:pt x="299910" y="312397"/>
                </a:lnTo>
                <a:lnTo>
                  <a:pt x="299910" y="309159"/>
                </a:lnTo>
                <a:lnTo>
                  <a:pt x="297078" y="306530"/>
                </a:lnTo>
                <a:lnTo>
                  <a:pt x="293573" y="306530"/>
                </a:lnTo>
                <a:close/>
              </a:path>
            </a:pathLst>
          </a:custGeom>
          <a:ln w="4711">
            <a:solidFill>
              <a:srgbClr val="FFFFFF"/>
            </a:solidFill>
          </a:ln>
        </p:spPr>
        <p:txBody>
          <a:bodyPr wrap="square" lIns="0" tIns="0" rIns="0" bIns="0" rtlCol="0"/>
          <a:lstStyle/>
          <a:p>
            <a:endParaRPr sz="2700"/>
          </a:p>
        </p:txBody>
      </p:sp>
      <p:sp>
        <p:nvSpPr>
          <p:cNvPr id="24" name="bg object 24"/>
          <p:cNvSpPr/>
          <p:nvPr/>
        </p:nvSpPr>
        <p:spPr>
          <a:xfrm>
            <a:off x="0" y="1"/>
            <a:ext cx="18288000" cy="2283143"/>
          </a:xfrm>
          <a:custGeom>
            <a:avLst/>
            <a:gdLst/>
            <a:ahLst/>
            <a:cxnLst/>
            <a:rect l="l" t="t" r="r" b="b"/>
            <a:pathLst>
              <a:path w="9144000" h="1522095">
                <a:moveTo>
                  <a:pt x="9144000" y="485091"/>
                </a:moveTo>
                <a:lnTo>
                  <a:pt x="2391137" y="485091"/>
                </a:lnTo>
                <a:lnTo>
                  <a:pt x="2544857" y="486450"/>
                </a:lnTo>
                <a:lnTo>
                  <a:pt x="2697180" y="490727"/>
                </a:lnTo>
                <a:lnTo>
                  <a:pt x="2848223" y="497843"/>
                </a:lnTo>
                <a:lnTo>
                  <a:pt x="2998106" y="507716"/>
                </a:lnTo>
                <a:lnTo>
                  <a:pt x="3146944" y="520267"/>
                </a:lnTo>
                <a:lnTo>
                  <a:pt x="3294857" y="535414"/>
                </a:lnTo>
                <a:lnTo>
                  <a:pt x="3441962" y="553077"/>
                </a:lnTo>
                <a:lnTo>
                  <a:pt x="3588375" y="573176"/>
                </a:lnTo>
                <a:lnTo>
                  <a:pt x="3734216" y="595629"/>
                </a:lnTo>
                <a:lnTo>
                  <a:pt x="3879602" y="620357"/>
                </a:lnTo>
                <a:lnTo>
                  <a:pt x="4024650" y="647279"/>
                </a:lnTo>
                <a:lnTo>
                  <a:pt x="4217727" y="686448"/>
                </a:lnTo>
                <a:lnTo>
                  <a:pt x="4410691" y="729184"/>
                </a:lnTo>
                <a:lnTo>
                  <a:pt x="4603823" y="775294"/>
                </a:lnTo>
                <a:lnTo>
                  <a:pt x="4845897" y="837388"/>
                </a:lnTo>
                <a:lnTo>
                  <a:pt x="5138075" y="917943"/>
                </a:lnTo>
                <a:lnTo>
                  <a:pt x="5482465" y="1019440"/>
                </a:lnTo>
                <a:lnTo>
                  <a:pt x="6041123" y="1180410"/>
                </a:lnTo>
                <a:lnTo>
                  <a:pt x="6335700" y="1259503"/>
                </a:lnTo>
                <a:lnTo>
                  <a:pt x="6529453" y="1307938"/>
                </a:lnTo>
                <a:lnTo>
                  <a:pt x="6721819" y="1352470"/>
                </a:lnTo>
                <a:lnTo>
                  <a:pt x="6865554" y="1383066"/>
                </a:lnTo>
                <a:lnTo>
                  <a:pt x="7009114" y="1411072"/>
                </a:lnTo>
                <a:lnTo>
                  <a:pt x="7152760" y="1436318"/>
                </a:lnTo>
                <a:lnTo>
                  <a:pt x="7248699" y="1451532"/>
                </a:lnTo>
                <a:lnTo>
                  <a:pt x="7344869" y="1465394"/>
                </a:lnTo>
                <a:lnTo>
                  <a:pt x="7441346" y="1477853"/>
                </a:lnTo>
                <a:lnTo>
                  <a:pt x="7538207" y="1488861"/>
                </a:lnTo>
                <a:lnTo>
                  <a:pt x="7635529" y="1498366"/>
                </a:lnTo>
                <a:lnTo>
                  <a:pt x="7733390" y="1506318"/>
                </a:lnTo>
                <a:lnTo>
                  <a:pt x="7831865" y="1512667"/>
                </a:lnTo>
                <a:lnTo>
                  <a:pt x="7931033" y="1517363"/>
                </a:lnTo>
                <a:lnTo>
                  <a:pt x="8030969" y="1520356"/>
                </a:lnTo>
                <a:lnTo>
                  <a:pt x="8131752" y="1521596"/>
                </a:lnTo>
                <a:lnTo>
                  <a:pt x="8233457" y="1521032"/>
                </a:lnTo>
                <a:lnTo>
                  <a:pt x="8336162" y="1518614"/>
                </a:lnTo>
                <a:lnTo>
                  <a:pt x="8439944" y="1514293"/>
                </a:lnTo>
                <a:lnTo>
                  <a:pt x="8544879" y="1508017"/>
                </a:lnTo>
                <a:lnTo>
                  <a:pt x="8651046" y="1499738"/>
                </a:lnTo>
                <a:lnTo>
                  <a:pt x="8758519" y="1489404"/>
                </a:lnTo>
                <a:lnTo>
                  <a:pt x="8859615" y="1477881"/>
                </a:lnTo>
                <a:lnTo>
                  <a:pt x="8960237" y="1464635"/>
                </a:lnTo>
                <a:lnTo>
                  <a:pt x="9010398" y="1457387"/>
                </a:lnTo>
                <a:lnTo>
                  <a:pt x="9144000" y="1436585"/>
                </a:lnTo>
                <a:lnTo>
                  <a:pt x="9144000" y="485091"/>
                </a:lnTo>
                <a:close/>
              </a:path>
              <a:path w="9144000" h="1522095">
                <a:moveTo>
                  <a:pt x="9144000" y="0"/>
                </a:moveTo>
                <a:lnTo>
                  <a:pt x="0" y="0"/>
                </a:lnTo>
                <a:lnTo>
                  <a:pt x="0" y="845399"/>
                </a:lnTo>
                <a:lnTo>
                  <a:pt x="87933" y="818354"/>
                </a:lnTo>
                <a:lnTo>
                  <a:pt x="183243" y="790439"/>
                </a:lnTo>
                <a:lnTo>
                  <a:pt x="279355" y="763702"/>
                </a:lnTo>
                <a:lnTo>
                  <a:pt x="376253" y="738147"/>
                </a:lnTo>
                <a:lnTo>
                  <a:pt x="473926" y="713779"/>
                </a:lnTo>
                <a:lnTo>
                  <a:pt x="572359" y="690600"/>
                </a:lnTo>
                <a:lnTo>
                  <a:pt x="671539" y="668615"/>
                </a:lnTo>
                <a:lnTo>
                  <a:pt x="771453" y="647827"/>
                </a:lnTo>
                <a:lnTo>
                  <a:pt x="922671" y="618899"/>
                </a:lnTo>
                <a:lnTo>
                  <a:pt x="1075465" y="592686"/>
                </a:lnTo>
                <a:lnTo>
                  <a:pt x="1229789" y="569201"/>
                </a:lnTo>
                <a:lnTo>
                  <a:pt x="1385599" y="548456"/>
                </a:lnTo>
                <a:lnTo>
                  <a:pt x="1542849" y="530465"/>
                </a:lnTo>
                <a:lnTo>
                  <a:pt x="1706006" y="514896"/>
                </a:lnTo>
                <a:lnTo>
                  <a:pt x="1867139" y="502676"/>
                </a:lnTo>
                <a:lnTo>
                  <a:pt x="2026365" y="493724"/>
                </a:lnTo>
                <a:lnTo>
                  <a:pt x="2183801" y="487959"/>
                </a:lnTo>
                <a:lnTo>
                  <a:pt x="2339566" y="485301"/>
                </a:lnTo>
                <a:lnTo>
                  <a:pt x="9144000" y="485091"/>
                </a:lnTo>
                <a:lnTo>
                  <a:pt x="9144000" y="0"/>
                </a:lnTo>
                <a:close/>
              </a:path>
            </a:pathLst>
          </a:custGeom>
          <a:solidFill>
            <a:srgbClr val="F36E20"/>
          </a:solidFill>
        </p:spPr>
        <p:txBody>
          <a:bodyPr wrap="square" lIns="0" tIns="0" rIns="0" bIns="0" rtlCol="0"/>
          <a:lstStyle/>
          <a:p>
            <a:endParaRPr sz="2700"/>
          </a:p>
        </p:txBody>
      </p:sp>
      <p:sp>
        <p:nvSpPr>
          <p:cNvPr id="2" name="Holder 2"/>
          <p:cNvSpPr>
            <a:spLocks noGrp="1"/>
          </p:cNvSpPr>
          <p:nvPr>
            <p:ph type="ctrTitle"/>
          </p:nvPr>
        </p:nvSpPr>
        <p:spPr>
          <a:xfrm>
            <a:off x="1521060" y="4132157"/>
            <a:ext cx="10487660" cy="830997"/>
          </a:xfrm>
          <a:prstGeom prst="rect">
            <a:avLst/>
          </a:prstGeom>
        </p:spPr>
        <p:txBody>
          <a:bodyPr wrap="square" lIns="0" tIns="0" rIns="0" bIns="0">
            <a:spAutoFit/>
          </a:bodyPr>
          <a:lstStyle>
            <a:lvl1pPr>
              <a:defRPr sz="5400" b="1" i="0">
                <a:solidFill>
                  <a:srgbClr val="4C6072"/>
                </a:solidFill>
                <a:latin typeface="Arial"/>
                <a:cs typeface="Arial"/>
              </a:defRPr>
            </a:lvl1pPr>
          </a:lstStyle>
          <a:p>
            <a:endParaRPr/>
          </a:p>
        </p:txBody>
      </p:sp>
      <p:sp>
        <p:nvSpPr>
          <p:cNvPr id="3" name="Holder 3"/>
          <p:cNvSpPr>
            <a:spLocks noGrp="1"/>
          </p:cNvSpPr>
          <p:nvPr>
            <p:ph type="subTitle" idx="4"/>
          </p:nvPr>
        </p:nvSpPr>
        <p:spPr>
          <a:xfrm>
            <a:off x="2743200" y="5760720"/>
            <a:ext cx="128016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700" b="0" i="0">
                <a:solidFill>
                  <a:schemeClr val="bg1"/>
                </a:solidFill>
                <a:latin typeface="Arial"/>
                <a:cs typeface="Arial"/>
              </a:defRPr>
            </a:lvl1pPr>
          </a:lstStyle>
          <a:p>
            <a:pPr marL="19050">
              <a:lnSpc>
                <a:spcPts val="3059"/>
              </a:lnSpc>
            </a:pPr>
            <a:r>
              <a:rPr lang="en-IE" spc="-45"/>
              <a:t>Insert</a:t>
            </a:r>
            <a:r>
              <a:rPr lang="en-IE" spc="-105"/>
              <a:t> </a:t>
            </a:r>
            <a:r>
              <a:rPr lang="en-IE" spc="-113"/>
              <a:t>Date</a:t>
            </a:r>
            <a:r>
              <a:rPr lang="en-IE" spc="-105"/>
              <a:t> </a:t>
            </a:r>
            <a:r>
              <a:rPr lang="en-IE" spc="-60"/>
              <a:t>Here</a:t>
            </a:r>
            <a:endParaRPr lang="en-IE" spc="-6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512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southdublinclimate.ie/"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EDB40-6031-D80A-6557-C9067BFE53BE}"/>
              </a:ext>
            </a:extLst>
          </p:cNvPr>
          <p:cNvPicPr>
            <a:picLocks noChangeAspect="1"/>
          </p:cNvPicPr>
          <p:nvPr/>
        </p:nvPicPr>
        <p:blipFill>
          <a:blip r:embed="rId2"/>
          <a:stretch>
            <a:fillRect/>
          </a:stretch>
        </p:blipFill>
        <p:spPr>
          <a:xfrm>
            <a:off x="14006512" y="0"/>
            <a:ext cx="3900488" cy="1943100"/>
          </a:xfrm>
          <a:prstGeom prst="rect">
            <a:avLst/>
          </a:prstGeom>
        </p:spPr>
      </p:pic>
      <p:pic>
        <p:nvPicPr>
          <p:cNvPr id="8" name="Picture 7">
            <a:extLst>
              <a:ext uri="{FF2B5EF4-FFF2-40B4-BE49-F238E27FC236}">
                <a16:creationId xmlns:a16="http://schemas.microsoft.com/office/drawing/2014/main" id="{12592FA5-8EFC-F6FD-BC1C-4014303D2656}"/>
              </a:ext>
            </a:extLst>
          </p:cNvPr>
          <p:cNvPicPr>
            <a:picLocks noChangeAspect="1"/>
          </p:cNvPicPr>
          <p:nvPr/>
        </p:nvPicPr>
        <p:blipFill>
          <a:blip r:embed="rId3"/>
          <a:stretch>
            <a:fillRect/>
          </a:stretch>
        </p:blipFill>
        <p:spPr>
          <a:xfrm>
            <a:off x="6743701" y="492005"/>
            <a:ext cx="5529263" cy="257175"/>
          </a:xfrm>
          <a:prstGeom prst="rect">
            <a:avLst/>
          </a:prstGeom>
        </p:spPr>
      </p:pic>
      <p:pic>
        <p:nvPicPr>
          <p:cNvPr id="10" name="Picture 9">
            <a:extLst>
              <a:ext uri="{FF2B5EF4-FFF2-40B4-BE49-F238E27FC236}">
                <a16:creationId xmlns:a16="http://schemas.microsoft.com/office/drawing/2014/main" id="{51EEBA3E-AD80-7D60-8274-DF3A4C83036A}"/>
              </a:ext>
            </a:extLst>
          </p:cNvPr>
          <p:cNvPicPr>
            <a:picLocks noChangeAspect="1"/>
          </p:cNvPicPr>
          <p:nvPr/>
        </p:nvPicPr>
        <p:blipFill>
          <a:blip r:embed="rId4"/>
          <a:stretch>
            <a:fillRect/>
          </a:stretch>
        </p:blipFill>
        <p:spPr>
          <a:xfrm>
            <a:off x="10724952" y="9515475"/>
            <a:ext cx="4248348" cy="771525"/>
          </a:xfrm>
          <a:prstGeom prst="rect">
            <a:avLst/>
          </a:prstGeom>
        </p:spPr>
      </p:pic>
      <p:sp>
        <p:nvSpPr>
          <p:cNvPr id="13" name="object 2">
            <a:extLst>
              <a:ext uri="{FF2B5EF4-FFF2-40B4-BE49-F238E27FC236}">
                <a16:creationId xmlns:a16="http://schemas.microsoft.com/office/drawing/2014/main" id="{BB598F8E-0F54-3C3F-8272-BA1353250D29}"/>
              </a:ext>
            </a:extLst>
          </p:cNvPr>
          <p:cNvSpPr txBox="1">
            <a:spLocks noGrp="1"/>
          </p:cNvSpPr>
          <p:nvPr>
            <p:ph type="ctrTitle"/>
          </p:nvPr>
        </p:nvSpPr>
        <p:spPr>
          <a:xfrm>
            <a:off x="3124200" y="2901860"/>
            <a:ext cx="11621342" cy="1865895"/>
          </a:xfrm>
          <a:prstGeom prst="rect">
            <a:avLst/>
          </a:prstGeom>
        </p:spPr>
        <p:txBody>
          <a:bodyPr vert="horz" wrap="square" lIns="0" tIns="19050" rIns="0" bIns="0" rtlCol="0" anchor="t">
            <a:spAutoFit/>
          </a:bodyPr>
          <a:lstStyle/>
          <a:p>
            <a:pPr marL="19050" marR="7620">
              <a:spcBef>
                <a:spcPts val="150"/>
              </a:spcBef>
            </a:pPr>
            <a:r>
              <a:rPr lang="en-GB" sz="6000" dirty="0"/>
              <a:t>Climate Action Plan 2024 - 2029</a:t>
            </a:r>
            <a:br>
              <a:rPr lang="en-GB" sz="6000" dirty="0"/>
            </a:br>
            <a:r>
              <a:rPr lang="en-GB" sz="6000" dirty="0"/>
              <a:t>Annual Report</a:t>
            </a:r>
            <a:endParaRPr sz="4800" dirty="0"/>
          </a:p>
        </p:txBody>
      </p:sp>
      <p:sp>
        <p:nvSpPr>
          <p:cNvPr id="14" name="object 3">
            <a:extLst>
              <a:ext uri="{FF2B5EF4-FFF2-40B4-BE49-F238E27FC236}">
                <a16:creationId xmlns:a16="http://schemas.microsoft.com/office/drawing/2014/main" id="{01179127-B42B-21B6-5CB3-BCDCC32EA396}"/>
              </a:ext>
            </a:extLst>
          </p:cNvPr>
          <p:cNvSpPr txBox="1"/>
          <p:nvPr/>
        </p:nvSpPr>
        <p:spPr>
          <a:xfrm>
            <a:off x="3219585" y="6071346"/>
            <a:ext cx="12318492" cy="1864100"/>
          </a:xfrm>
          <a:prstGeom prst="rect">
            <a:avLst/>
          </a:prstGeom>
        </p:spPr>
        <p:txBody>
          <a:bodyPr vert="horz" wrap="square" lIns="0" tIns="19050" rIns="0" bIns="0" rtlCol="0">
            <a:spAutoFit/>
          </a:bodyPr>
          <a:lstStyle/>
          <a:p>
            <a:pPr marL="19050" algn="ctr">
              <a:lnSpc>
                <a:spcPct val="150000"/>
              </a:lnSpc>
              <a:spcBef>
                <a:spcPts val="150"/>
              </a:spcBef>
            </a:pPr>
            <a:r>
              <a:rPr lang="en-IE" sz="4200" spc="-30" dirty="0">
                <a:solidFill>
                  <a:srgbClr val="4C6072"/>
                </a:solidFill>
                <a:latin typeface="Arial"/>
                <a:cs typeface="Arial"/>
              </a:rPr>
              <a:t>Meeting of South Dublin County Council</a:t>
            </a:r>
          </a:p>
          <a:p>
            <a:pPr marL="19050" algn="ctr">
              <a:lnSpc>
                <a:spcPct val="150000"/>
              </a:lnSpc>
              <a:spcBef>
                <a:spcPts val="150"/>
              </a:spcBef>
            </a:pPr>
            <a:r>
              <a:rPr lang="en-IE" sz="4200" spc="-30" dirty="0">
                <a:solidFill>
                  <a:srgbClr val="4C6072"/>
                </a:solidFill>
                <a:latin typeface="Arial"/>
                <a:cs typeface="Arial"/>
              </a:rPr>
              <a:t>11</a:t>
            </a:r>
            <a:r>
              <a:rPr lang="en-IE" sz="4200" spc="-30" baseline="30000" dirty="0">
                <a:solidFill>
                  <a:srgbClr val="4C6072"/>
                </a:solidFill>
                <a:latin typeface="Arial"/>
                <a:cs typeface="Arial"/>
              </a:rPr>
              <a:t>th</a:t>
            </a:r>
            <a:r>
              <a:rPr lang="en-IE" sz="4200" spc="-30" dirty="0">
                <a:solidFill>
                  <a:srgbClr val="4C6072"/>
                </a:solidFill>
                <a:latin typeface="Arial"/>
                <a:cs typeface="Arial"/>
              </a:rPr>
              <a:t> April 2025</a:t>
            </a:r>
            <a:endParaRPr lang="en-IE" sz="4200" dirty="0">
              <a:latin typeface="Arial"/>
              <a:cs typeface="Arial"/>
            </a:endParaRPr>
          </a:p>
        </p:txBody>
      </p:sp>
    </p:spTree>
    <p:extLst>
      <p:ext uri="{BB962C8B-B14F-4D97-AF65-F5344CB8AC3E}">
        <p14:creationId xmlns:p14="http://schemas.microsoft.com/office/powerpoint/2010/main" val="61070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DBF4B-7D2E-EF03-6FD0-EC3C9089E5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69C493-5B95-7594-C1A9-25FFF54ACC1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5546E621-D034-79AD-5291-74D4A90D1130}"/>
              </a:ext>
            </a:extLst>
          </p:cNvPr>
          <p:cNvSpPr txBox="1"/>
          <p:nvPr/>
        </p:nvSpPr>
        <p:spPr>
          <a:xfrm>
            <a:off x="1828800" y="679847"/>
            <a:ext cx="14442513" cy="1115947"/>
          </a:xfrm>
          <a:prstGeom prst="rect">
            <a:avLst/>
          </a:prstGeom>
        </p:spPr>
        <p:txBody>
          <a:bodyPr lIns="0" tIns="0" rIns="0" bIns="0" rtlCol="0" anchor="t">
            <a:spAutoFit/>
          </a:bodyPr>
          <a:lstStyle/>
          <a:p>
            <a:pPr marL="0" lvl="0" indent="0" algn="ctr">
              <a:lnSpc>
                <a:spcPts val="9600"/>
              </a:lnSpc>
              <a:spcBef>
                <a:spcPct val="0"/>
              </a:spcBef>
            </a:pPr>
            <a:r>
              <a:rPr lang="en-US" sz="6600" dirty="0">
                <a:solidFill>
                  <a:srgbClr val="51626F"/>
                </a:solidFill>
                <a:latin typeface="Arial Bold"/>
              </a:rPr>
              <a:t>Nature-based Solutions</a:t>
            </a:r>
          </a:p>
        </p:txBody>
      </p:sp>
      <p:sp>
        <p:nvSpPr>
          <p:cNvPr id="6" name="Content Placeholder 2">
            <a:extLst>
              <a:ext uri="{FF2B5EF4-FFF2-40B4-BE49-F238E27FC236}">
                <a16:creationId xmlns:a16="http://schemas.microsoft.com/office/drawing/2014/main" id="{47CB2AB3-D64B-D65B-56C9-06081DE57DEE}"/>
              </a:ext>
            </a:extLst>
          </p:cNvPr>
          <p:cNvSpPr>
            <a:spLocks noGrp="1"/>
          </p:cNvSpPr>
          <p:nvPr/>
        </p:nvSpPr>
        <p:spPr>
          <a:xfrm>
            <a:off x="8991600" y="3086100"/>
            <a:ext cx="6705600" cy="4953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900"/>
              </a:spcAft>
              <a:buNone/>
            </a:pPr>
            <a:endParaRPr lang="en-GB" sz="3600" dirty="0"/>
          </a:p>
          <a:p>
            <a:pPr marL="342900" lvl="2" indent="-342900">
              <a:spcAft>
                <a:spcPts val="900"/>
              </a:spcAft>
            </a:pPr>
            <a:r>
              <a:rPr lang="en-GB" sz="2800" dirty="0">
                <a:cs typeface="Arial" panose="020B0604020202020204" pitchFamily="34" charset="0"/>
              </a:rPr>
              <a:t>SDCC has approximately 61,000 trees recorded on </a:t>
            </a:r>
            <a:r>
              <a:rPr lang="en-GB" sz="2800" dirty="0" err="1">
                <a:cs typeface="Arial" panose="020B0604020202020204" pitchFamily="34" charset="0"/>
              </a:rPr>
              <a:t>Arbotrack</a:t>
            </a:r>
            <a:r>
              <a:rPr lang="en-GB" sz="2800" dirty="0">
                <a:cs typeface="Arial" panose="020B0604020202020204" pitchFamily="34" charset="0"/>
              </a:rPr>
              <a:t> – 18, 632 tons of </a:t>
            </a:r>
            <a:r>
              <a:rPr lang="en-IE" sz="2800" dirty="0">
                <a:effectLst/>
                <a:ea typeface="Times New Roman" panose="02020603050405020304" pitchFamily="18" charset="0"/>
                <a:cs typeface="Times New Roman" panose="02020603050405020304" pitchFamily="18" charset="0"/>
              </a:rPr>
              <a:t>CO</a:t>
            </a:r>
            <a:r>
              <a:rPr lang="en-IE" sz="2800" baseline="30000" dirty="0">
                <a:effectLst/>
                <a:ea typeface="Times New Roman" panose="02020603050405020304" pitchFamily="18" charset="0"/>
                <a:cs typeface="Times New Roman" panose="02020603050405020304" pitchFamily="18" charset="0"/>
              </a:rPr>
              <a:t>2</a:t>
            </a:r>
            <a:r>
              <a:rPr lang="en-IE" sz="2800" dirty="0">
                <a:effectLst/>
                <a:ea typeface="Times New Roman" panose="02020603050405020304" pitchFamily="18" charset="0"/>
                <a:cs typeface="Times New Roman" panose="02020603050405020304" pitchFamily="18" charset="0"/>
              </a:rPr>
              <a:t>e sequestered to date.</a:t>
            </a:r>
            <a:r>
              <a:rPr lang="en-GB" sz="2800" dirty="0">
                <a:cs typeface="Arial" panose="020B0604020202020204" pitchFamily="34" charset="0"/>
              </a:rPr>
              <a:t> </a:t>
            </a:r>
          </a:p>
          <a:p>
            <a:pPr marL="342900" lvl="2" indent="-342900">
              <a:spcAft>
                <a:spcPts val="900"/>
              </a:spcAft>
            </a:pPr>
            <a:r>
              <a:rPr lang="en-GB" sz="2800" dirty="0">
                <a:cs typeface="Arial" panose="020B0604020202020204" pitchFamily="34" charset="0"/>
              </a:rPr>
              <a:t>3651 trees planted</a:t>
            </a:r>
          </a:p>
          <a:p>
            <a:pPr marL="342900" lvl="2" indent="-342900">
              <a:spcAft>
                <a:spcPts val="900"/>
              </a:spcAft>
            </a:pPr>
            <a:r>
              <a:rPr lang="en-GB" sz="2800" dirty="0">
                <a:cs typeface="Arial" panose="020B0604020202020204" pitchFamily="34" charset="0"/>
              </a:rPr>
              <a:t>Ongoing support and development Mini-Woodlands – 18,882 saplings planted across 5 sites in 2024</a:t>
            </a:r>
          </a:p>
          <a:p>
            <a:pPr marL="342900" lvl="2" indent="-342900">
              <a:spcAft>
                <a:spcPts val="900"/>
              </a:spcAft>
            </a:pPr>
            <a:r>
              <a:rPr lang="en-GB" sz="2800" dirty="0">
                <a:cs typeface="Arial" panose="020B0604020202020204" pitchFamily="34" charset="0"/>
              </a:rPr>
              <a:t>Hectares of biodiverse meadowlands increased to 195ha in 2024</a:t>
            </a:r>
          </a:p>
          <a:p>
            <a:pPr marL="342900" lvl="2" indent="-342900">
              <a:spcAft>
                <a:spcPts val="900"/>
              </a:spcAft>
            </a:pPr>
            <a:endParaRPr lang="en-GB" dirty="0">
              <a:latin typeface="Calibri" panose="020F0502020204030204" pitchFamily="34" charset="0"/>
            </a:endParaRPr>
          </a:p>
          <a:p>
            <a:pPr marL="342900" lvl="2" indent="-342900">
              <a:spcAft>
                <a:spcPts val="900"/>
              </a:spcAft>
            </a:pPr>
            <a:endParaRPr lang="en-GB" dirty="0">
              <a:latin typeface="Calibri" panose="020F0502020204030204" pitchFamily="34" charset="0"/>
            </a:endParaRPr>
          </a:p>
        </p:txBody>
      </p:sp>
      <p:pic>
        <p:nvPicPr>
          <p:cNvPr id="8" name="Picture 7" descr="A group of people walking in a field&#10;&#10;Description automatically generated">
            <a:extLst>
              <a:ext uri="{FF2B5EF4-FFF2-40B4-BE49-F238E27FC236}">
                <a16:creationId xmlns:a16="http://schemas.microsoft.com/office/drawing/2014/main" id="{CD50411C-300D-74CB-4BA7-D51F12A1D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390900"/>
            <a:ext cx="6934200" cy="4953000"/>
          </a:xfrm>
          <a:prstGeom prst="rect">
            <a:avLst/>
          </a:prstGeom>
          <a:effectLst>
            <a:softEdge rad="279400"/>
          </a:effectLst>
        </p:spPr>
      </p:pic>
    </p:spTree>
    <p:extLst>
      <p:ext uri="{BB962C8B-B14F-4D97-AF65-F5344CB8AC3E}">
        <p14:creationId xmlns:p14="http://schemas.microsoft.com/office/powerpoint/2010/main" val="253015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D5F7-C51C-FAB9-3C80-13A84AF313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838B6B-EED4-2C97-2B99-B67491D20774}"/>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B75009FD-1F84-9A9D-D636-90F487F7E556}"/>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7A46BAFC-FED2-8F75-AF19-22C75BE1890D}"/>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DC6183A0-8313-66BA-B5CB-A3D81B2589AB}"/>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5" name="Picture 4" descr="A green and black information&#10;&#10;AI-generated content may be incorrect.">
            <a:extLst>
              <a:ext uri="{FF2B5EF4-FFF2-40B4-BE49-F238E27FC236}">
                <a16:creationId xmlns:a16="http://schemas.microsoft.com/office/drawing/2014/main" id="{CEB04D9F-F8EA-203E-4B30-A868F914E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 y="145843"/>
            <a:ext cx="16820388" cy="9002732"/>
          </a:xfrm>
          <a:prstGeom prst="rect">
            <a:avLst/>
          </a:prstGeom>
        </p:spPr>
      </p:pic>
    </p:spTree>
    <p:extLst>
      <p:ext uri="{BB962C8B-B14F-4D97-AF65-F5344CB8AC3E}">
        <p14:creationId xmlns:p14="http://schemas.microsoft.com/office/powerpoint/2010/main" val="300105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0C06-74AC-8227-62AC-E09499A4A1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292278-2185-D320-CA64-BE3149B1A74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C697CD0B-05C9-89F9-A933-1EFDB535CF5D}"/>
              </a:ext>
            </a:extLst>
          </p:cNvPr>
          <p:cNvSpPr txBox="1"/>
          <p:nvPr/>
        </p:nvSpPr>
        <p:spPr>
          <a:xfrm>
            <a:off x="914400" y="1409700"/>
            <a:ext cx="16078200" cy="1098506"/>
          </a:xfrm>
          <a:prstGeom prst="rect">
            <a:avLst/>
          </a:prstGeom>
        </p:spPr>
        <p:txBody>
          <a:bodyPr wrap="square" lIns="0" tIns="0" rIns="0" bIns="0" rtlCol="0" anchor="t">
            <a:spAutoFit/>
          </a:bodyPr>
          <a:lstStyle/>
          <a:p>
            <a:pPr marL="0" lvl="0" indent="0" algn="ctr">
              <a:lnSpc>
                <a:spcPts val="9600"/>
              </a:lnSpc>
              <a:spcBef>
                <a:spcPct val="0"/>
              </a:spcBef>
            </a:pPr>
            <a:r>
              <a:rPr lang="en-US" sz="6000" dirty="0">
                <a:solidFill>
                  <a:srgbClr val="51626F"/>
                </a:solidFill>
                <a:latin typeface="Arial Bold"/>
              </a:rPr>
              <a:t>Circular Economy &amp; Resource Management</a:t>
            </a:r>
          </a:p>
        </p:txBody>
      </p:sp>
      <p:sp>
        <p:nvSpPr>
          <p:cNvPr id="6" name="Content Placeholder 2">
            <a:extLst>
              <a:ext uri="{FF2B5EF4-FFF2-40B4-BE49-F238E27FC236}">
                <a16:creationId xmlns:a16="http://schemas.microsoft.com/office/drawing/2014/main" id="{47CB2AB3-D64B-D65B-56C9-06081DE57DEE}"/>
              </a:ext>
            </a:extLst>
          </p:cNvPr>
          <p:cNvSpPr>
            <a:spLocks noGrp="1"/>
          </p:cNvSpPr>
          <p:nvPr/>
        </p:nvSpPr>
        <p:spPr>
          <a:xfrm>
            <a:off x="1447800" y="3009900"/>
            <a:ext cx="7543800" cy="5562600"/>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spcAft>
                <a:spcPts val="900"/>
              </a:spcAft>
            </a:pPr>
            <a:r>
              <a:rPr lang="en-GB" sz="7000" dirty="0">
                <a:latin typeface="Calibri" panose="020F0502020204030204" pitchFamily="34" charset="0"/>
              </a:rPr>
              <a:t>Over 5100t of glass and aluminium collected at Bring Centres and Ballymount Civic</a:t>
            </a:r>
          </a:p>
          <a:p>
            <a:pPr marL="457200" lvl="2" indent="-457200">
              <a:spcAft>
                <a:spcPts val="900"/>
              </a:spcAft>
            </a:pPr>
            <a:r>
              <a:rPr lang="en-GB" sz="7000" dirty="0">
                <a:latin typeface="Calibri" panose="020F0502020204030204" pitchFamily="34" charset="0"/>
              </a:rPr>
              <a:t>Paint reuse scheme established in Q3 2024 at Civic Amenity Site – 1 tonne of waste paint diverted for reuse.</a:t>
            </a:r>
          </a:p>
          <a:p>
            <a:pPr marL="457200" lvl="2" indent="-457200">
              <a:spcAft>
                <a:spcPts val="900"/>
              </a:spcAft>
            </a:pPr>
            <a:r>
              <a:rPr lang="en-IE" sz="70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10,198 environmental inspections (RMCEI Plan) completed in 2024 </a:t>
            </a:r>
            <a:endParaRPr lang="en-GB" sz="7000" dirty="0">
              <a:latin typeface="Calibri" panose="020F0502020204030204" pitchFamily="34" charset="0"/>
            </a:endParaRPr>
          </a:p>
          <a:p>
            <a:pPr marL="457200" lvl="2" indent="-457200">
              <a:spcAft>
                <a:spcPts val="900"/>
              </a:spcAft>
            </a:pPr>
            <a:r>
              <a:rPr lang="en-GB" sz="7000" dirty="0">
                <a:latin typeface="Calibri" panose="020F0502020204030204" pitchFamily="34" charset="0"/>
              </a:rPr>
              <a:t>Drinking Water Fountains: </a:t>
            </a:r>
          </a:p>
          <a:p>
            <a:pPr marL="914400" lvl="3" indent="-457200">
              <a:spcAft>
                <a:spcPts val="900"/>
              </a:spcAft>
            </a:pPr>
            <a:r>
              <a:rPr lang="en-GB" sz="7000" dirty="0">
                <a:latin typeface="Calibri" panose="020F0502020204030204" pitchFamily="34" charset="0"/>
              </a:rPr>
              <a:t>30 fountains</a:t>
            </a:r>
          </a:p>
          <a:p>
            <a:pPr marL="914400" lvl="3" indent="-457200">
              <a:spcAft>
                <a:spcPts val="900"/>
              </a:spcAft>
            </a:pPr>
            <a:r>
              <a:rPr lang="en-GB" sz="7000" dirty="0">
                <a:latin typeface="Calibri" panose="020F0502020204030204" pitchFamily="34" charset="0"/>
              </a:rPr>
              <a:t>216,060 litres of water dispensed to date</a:t>
            </a:r>
          </a:p>
          <a:p>
            <a:pPr marL="914400" lvl="3" indent="-457200">
              <a:spcAft>
                <a:spcPts val="900"/>
              </a:spcAft>
            </a:pPr>
            <a:r>
              <a:rPr lang="en-GB" sz="7000" dirty="0">
                <a:latin typeface="Calibri" panose="020F0502020204030204" pitchFamily="34" charset="0"/>
              </a:rPr>
              <a:t>432,120 plastic bottles have been saved from going to landfill</a:t>
            </a:r>
          </a:p>
          <a:p>
            <a:pPr marL="914400" lvl="3" indent="-457200">
              <a:spcAft>
                <a:spcPts val="900"/>
              </a:spcAft>
            </a:pPr>
            <a:endParaRPr lang="en-GB" sz="2600" dirty="0">
              <a:latin typeface="Calibri" panose="020F0502020204030204" pitchFamily="34" charset="0"/>
            </a:endParaRPr>
          </a:p>
          <a:p>
            <a:pPr marL="342900" lvl="2" indent="-342900">
              <a:spcAft>
                <a:spcPts val="900"/>
              </a:spcAft>
            </a:pPr>
            <a:endParaRPr lang="en-GB" sz="2800" dirty="0">
              <a:latin typeface="Calibri" panose="020F0502020204030204" pitchFamily="34" charset="0"/>
            </a:endParaRPr>
          </a:p>
        </p:txBody>
      </p:sp>
      <p:pic>
        <p:nvPicPr>
          <p:cNvPr id="7" name="Picture 6" descr="A person standing next to a pole">
            <a:extLst>
              <a:ext uri="{FF2B5EF4-FFF2-40B4-BE49-F238E27FC236}">
                <a16:creationId xmlns:a16="http://schemas.microsoft.com/office/drawing/2014/main" id="{47E856B3-FB53-D950-E0C3-6756D70BB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3118" y="2752652"/>
            <a:ext cx="4600281" cy="5143500"/>
          </a:xfrm>
          <a:prstGeom prst="rect">
            <a:avLst/>
          </a:prstGeom>
          <a:effectLst>
            <a:softEdge rad="114300"/>
          </a:effectLst>
        </p:spPr>
      </p:pic>
    </p:spTree>
    <p:extLst>
      <p:ext uri="{BB962C8B-B14F-4D97-AF65-F5344CB8AC3E}">
        <p14:creationId xmlns:p14="http://schemas.microsoft.com/office/powerpoint/2010/main" val="245226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9460-4EBE-A8C5-93DA-275477FF1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B0778D-1687-3642-CE9A-8AF8B15AE51D}"/>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2794E263-7417-BE09-0283-638EE1FE2575}"/>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5F5A4A33-90E8-223D-371A-646D226FE8B6}"/>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4BE3E599-842A-6D3C-6D78-38316A0495B7}"/>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4" name="Picture 3" descr="A green and black informational chart&#10;&#10;AI-generated content may be incorrect.">
            <a:extLst>
              <a:ext uri="{FF2B5EF4-FFF2-40B4-BE49-F238E27FC236}">
                <a16:creationId xmlns:a16="http://schemas.microsoft.com/office/drawing/2014/main" id="{36C6B2CC-1007-0CD5-C7CE-16913A2D8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6" y="138704"/>
            <a:ext cx="16628364" cy="8996153"/>
          </a:xfrm>
          <a:prstGeom prst="rect">
            <a:avLst/>
          </a:prstGeom>
        </p:spPr>
      </p:pic>
    </p:spTree>
    <p:extLst>
      <p:ext uri="{BB962C8B-B14F-4D97-AF65-F5344CB8AC3E}">
        <p14:creationId xmlns:p14="http://schemas.microsoft.com/office/powerpoint/2010/main" val="38301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2D330-7176-AAE3-64D4-28597EAEA0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D593FB0-482E-43BF-61BF-566188DA21AF}"/>
              </a:ext>
            </a:extLst>
          </p:cNvPr>
          <p:cNvSpPr/>
          <p:nvPr/>
        </p:nvSpPr>
        <p:spPr>
          <a:xfrm>
            <a:off x="3497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3" name="TextBox 3">
            <a:extLst>
              <a:ext uri="{FF2B5EF4-FFF2-40B4-BE49-F238E27FC236}">
                <a16:creationId xmlns:a16="http://schemas.microsoft.com/office/drawing/2014/main" id="{78B8571A-D3F6-FDBB-325D-1C5447968E1F}"/>
              </a:ext>
            </a:extLst>
          </p:cNvPr>
          <p:cNvSpPr txBox="1"/>
          <p:nvPr/>
        </p:nvSpPr>
        <p:spPr>
          <a:xfrm>
            <a:off x="1015791" y="1099931"/>
            <a:ext cx="16078200" cy="1098506"/>
          </a:xfrm>
          <a:prstGeom prst="rect">
            <a:avLst/>
          </a:prstGeom>
        </p:spPr>
        <p:txBody>
          <a:bodyPr wrap="square" lIns="0" tIns="0" rIns="0" bIns="0" rtlCol="0" anchor="t">
            <a:spAutoFit/>
          </a:bodyPr>
          <a:lstStyle/>
          <a:p>
            <a:pPr marL="0" lvl="0" indent="0" algn="ctr">
              <a:lnSpc>
                <a:spcPts val="9600"/>
              </a:lnSpc>
              <a:spcBef>
                <a:spcPct val="0"/>
              </a:spcBef>
            </a:pPr>
            <a:r>
              <a:rPr lang="en-US" sz="6000" dirty="0">
                <a:solidFill>
                  <a:srgbClr val="51626F"/>
                </a:solidFill>
                <a:latin typeface="Arial Bold"/>
              </a:rPr>
              <a:t>Community Engagement</a:t>
            </a:r>
          </a:p>
        </p:txBody>
      </p:sp>
      <p:sp>
        <p:nvSpPr>
          <p:cNvPr id="6" name="Content Placeholder 2">
            <a:extLst>
              <a:ext uri="{FF2B5EF4-FFF2-40B4-BE49-F238E27FC236}">
                <a16:creationId xmlns:a16="http://schemas.microsoft.com/office/drawing/2014/main" id="{4EFF3B01-B421-D043-342A-9F4DA9E2B5EB}"/>
              </a:ext>
            </a:extLst>
          </p:cNvPr>
          <p:cNvSpPr>
            <a:spLocks noGrp="1"/>
          </p:cNvSpPr>
          <p:nvPr/>
        </p:nvSpPr>
        <p:spPr>
          <a:xfrm>
            <a:off x="1447800" y="2933700"/>
            <a:ext cx="6440906" cy="57041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buFont typeface="Arial" panose="020B0604020202020204" pitchFamily="34" charset="0"/>
              <a:buChar char="•"/>
            </a:pPr>
            <a:r>
              <a:rPr lang="en-GB" sz="2400" b="1" i="0" u="none" strike="noStrike" dirty="0">
                <a:solidFill>
                  <a:srgbClr val="000000"/>
                </a:solidFill>
                <a:effectLst/>
              </a:rPr>
              <a:t>Environmental education programme </a:t>
            </a:r>
            <a:r>
              <a:rPr lang="en-GB" sz="2400" b="0" i="0" u="none" strike="noStrike" dirty="0">
                <a:solidFill>
                  <a:srgbClr val="000000"/>
                </a:solidFill>
                <a:effectLst/>
              </a:rPr>
              <a:t>delivered to schools across South Dublin – </a:t>
            </a:r>
            <a:r>
              <a:rPr lang="en-US" sz="2400" b="0" i="0" dirty="0">
                <a:solidFill>
                  <a:srgbClr val="000000"/>
                </a:solidFill>
                <a:effectLst/>
              </a:rPr>
              <a:t>​</a:t>
            </a:r>
          </a:p>
          <a:p>
            <a:pPr lvl="1" algn="just" fontAlgn="base">
              <a:lnSpc>
                <a:spcPct val="100000"/>
              </a:lnSpc>
            </a:pPr>
            <a:r>
              <a:rPr lang="en-GB" sz="2000" b="0" i="0" u="none" strike="noStrike" dirty="0">
                <a:solidFill>
                  <a:srgbClr val="000000"/>
                </a:solidFill>
                <a:effectLst/>
              </a:rPr>
              <a:t>135 schools participating in Green-Schools in 2024/2025 </a:t>
            </a:r>
            <a:r>
              <a:rPr lang="en-US" sz="2000" b="0" i="0" dirty="0">
                <a:solidFill>
                  <a:srgbClr val="000000"/>
                </a:solidFill>
                <a:effectLst/>
              </a:rPr>
              <a:t>​</a:t>
            </a:r>
          </a:p>
          <a:p>
            <a:pPr lvl="1" algn="just" fontAlgn="base">
              <a:lnSpc>
                <a:spcPct val="100000"/>
              </a:lnSpc>
            </a:pPr>
            <a:r>
              <a:rPr lang="en-GB" sz="2000" b="0" i="0" u="none" strike="noStrike" dirty="0">
                <a:effectLst/>
              </a:rPr>
              <a:t>22 Green-School flags awarded in </a:t>
            </a:r>
            <a:r>
              <a:rPr lang="en-IE" sz="2000" b="0" i="0" u="none" strike="noStrike" dirty="0">
                <a:effectLst/>
              </a:rPr>
              <a:t>2024</a:t>
            </a:r>
            <a:endParaRPr lang="en-US" sz="2000" b="0" i="0" dirty="0">
              <a:effectLst/>
            </a:endParaRPr>
          </a:p>
          <a:p>
            <a:pPr lvl="1" algn="just" fontAlgn="base">
              <a:lnSpc>
                <a:spcPct val="100000"/>
              </a:lnSpc>
            </a:pPr>
            <a:r>
              <a:rPr lang="en-GB" sz="2000" b="0" i="0" u="none" strike="noStrike" dirty="0" err="1">
                <a:solidFill>
                  <a:srgbClr val="000000"/>
                </a:solidFill>
                <a:effectLst/>
              </a:rPr>
              <a:t>EcoWeek</a:t>
            </a:r>
            <a:r>
              <a:rPr lang="en-GB" sz="2000" b="0" i="0" u="none" strike="noStrike" dirty="0">
                <a:solidFill>
                  <a:srgbClr val="000000"/>
                </a:solidFill>
                <a:effectLst/>
              </a:rPr>
              <a:t> – 81 workshops </a:t>
            </a:r>
            <a:r>
              <a:rPr lang="en-GB" sz="2000" dirty="0">
                <a:solidFill>
                  <a:srgbClr val="000000"/>
                </a:solidFill>
              </a:rPr>
              <a:t>delivered to schools in </a:t>
            </a:r>
            <a:r>
              <a:rPr lang="en-GB" sz="2000" b="0" i="0" u="none" strike="noStrike" dirty="0">
                <a:solidFill>
                  <a:srgbClr val="000000"/>
                </a:solidFill>
                <a:effectLst/>
              </a:rPr>
              <a:t>March 2024 </a:t>
            </a:r>
            <a:r>
              <a:rPr lang="en-US" sz="2000" b="0" i="0" dirty="0">
                <a:solidFill>
                  <a:srgbClr val="000000"/>
                </a:solidFill>
                <a:effectLst/>
              </a:rPr>
              <a:t>​</a:t>
            </a:r>
          </a:p>
          <a:p>
            <a:pPr fontAlgn="base">
              <a:lnSpc>
                <a:spcPct val="100000"/>
              </a:lnSpc>
            </a:pPr>
            <a:r>
              <a:rPr lang="en-GB" sz="2400" b="1" dirty="0">
                <a:solidFill>
                  <a:srgbClr val="000000"/>
                </a:solidFill>
              </a:rPr>
              <a:t>Community Climate Action Fund </a:t>
            </a:r>
            <a:r>
              <a:rPr lang="en-GB" sz="2400" dirty="0">
                <a:solidFill>
                  <a:srgbClr val="000000"/>
                </a:solidFill>
              </a:rPr>
              <a:t>– Allocated Fund €1.169m to 28 local groups and organisations over an initial 18-month period.</a:t>
            </a:r>
            <a:endParaRPr lang="en-GB" sz="2400" dirty="0"/>
          </a:p>
          <a:p>
            <a:pPr algn="l" rtl="0" fontAlgn="base">
              <a:lnSpc>
                <a:spcPct val="100000"/>
              </a:lnSpc>
              <a:buFont typeface="Arial" panose="020B0604020202020204" pitchFamily="34" charset="0"/>
              <a:buChar char="•"/>
            </a:pPr>
            <a:r>
              <a:rPr lang="en-US" sz="2400" b="1" dirty="0">
                <a:solidFill>
                  <a:srgbClr val="000000"/>
                </a:solidFill>
              </a:rPr>
              <a:t>Dublin Climate Action Week 2024 </a:t>
            </a:r>
            <a:r>
              <a:rPr lang="en-US" sz="2400" dirty="0">
                <a:solidFill>
                  <a:srgbClr val="000000"/>
                </a:solidFill>
              </a:rPr>
              <a:t>delivered with other DLAs, CARO &amp; Codema</a:t>
            </a:r>
          </a:p>
          <a:p>
            <a:pPr lvl="1" fontAlgn="base">
              <a:lnSpc>
                <a:spcPct val="100000"/>
              </a:lnSpc>
            </a:pPr>
            <a:endParaRPr lang="en-US" sz="2000" b="0" i="0" dirty="0">
              <a:solidFill>
                <a:srgbClr val="000000"/>
              </a:solidFill>
              <a:effectLst/>
            </a:endParaRPr>
          </a:p>
          <a:p>
            <a:pPr marL="342900" lvl="2" indent="-342900">
              <a:spcAft>
                <a:spcPts val="900"/>
              </a:spcAft>
            </a:pPr>
            <a:r>
              <a:rPr lang="en-GB" sz="2800" kern="150" dirty="0">
                <a:latin typeface="Calibri" panose="020F0502020204030204" pitchFamily="34" charset="0"/>
                <a:cs typeface="Times New Roman" panose="02020603050405020304" pitchFamily="18" charset="0"/>
                <a:hlinkClick r:id="rId3"/>
              </a:rPr>
              <a:t>www.southdublinclimate.ie</a:t>
            </a:r>
            <a:endParaRPr lang="en-GB" sz="2800" dirty="0">
              <a:latin typeface="Calibri" panose="020F0502020204030204" pitchFamily="34" charset="0"/>
            </a:endParaRPr>
          </a:p>
        </p:txBody>
      </p:sp>
      <p:pic>
        <p:nvPicPr>
          <p:cNvPr id="1026" name="Picture 2" descr="A group of people posing for a photo">
            <a:extLst>
              <a:ext uri="{FF2B5EF4-FFF2-40B4-BE49-F238E27FC236}">
                <a16:creationId xmlns:a16="http://schemas.microsoft.com/office/drawing/2014/main" id="{334989EF-D4BF-7AE2-57D1-229667F3F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4892" y="2628899"/>
            <a:ext cx="8805334" cy="5867401"/>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5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9E0E-E51B-AD6A-1C3E-37931A8A68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7BE1A9-9B8C-9E50-DC48-4B91537DCDD6}"/>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F38E81E2-0B3C-C7BF-9387-E976DFC72098}"/>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4389282C-FC71-694C-6C0D-0DB8F2069C72}"/>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C0217C6F-C8EE-CDEA-9DB5-53493AD399DF}"/>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5" name="Picture 4" descr="A green screen with black and white icons&#10;&#10;AI-generated content may be incorrect.">
            <a:extLst>
              <a:ext uri="{FF2B5EF4-FFF2-40B4-BE49-F238E27FC236}">
                <a16:creationId xmlns:a16="http://schemas.microsoft.com/office/drawing/2014/main" id="{55439856-D6A0-67EC-25EB-C481ABFEB40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2376" y="225614"/>
            <a:ext cx="16669512" cy="8950392"/>
          </a:xfrm>
          <a:prstGeom prst="rect">
            <a:avLst/>
          </a:prstGeom>
          <a:solidFill>
            <a:schemeClr val="bg1"/>
          </a:solidFill>
          <a:effectLst>
            <a:softEdge rad="50800"/>
          </a:effectLst>
        </p:spPr>
      </p:pic>
    </p:spTree>
    <p:extLst>
      <p:ext uri="{BB962C8B-B14F-4D97-AF65-F5344CB8AC3E}">
        <p14:creationId xmlns:p14="http://schemas.microsoft.com/office/powerpoint/2010/main" val="156501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87874-A42D-5F95-41F9-83D61AE5B3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2D7638-A09F-2931-BC4F-38F23A78B89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IE" dirty="0"/>
          </a:p>
        </p:txBody>
      </p:sp>
      <p:sp>
        <p:nvSpPr>
          <p:cNvPr id="3" name="TextBox 3">
            <a:extLst>
              <a:ext uri="{FF2B5EF4-FFF2-40B4-BE49-F238E27FC236}">
                <a16:creationId xmlns:a16="http://schemas.microsoft.com/office/drawing/2014/main" id="{B1E935A3-1DE4-2E51-B74C-49E4221B117F}"/>
              </a:ext>
            </a:extLst>
          </p:cNvPr>
          <p:cNvSpPr txBox="1"/>
          <p:nvPr/>
        </p:nvSpPr>
        <p:spPr>
          <a:xfrm>
            <a:off x="914400" y="647700"/>
            <a:ext cx="16078200" cy="1098506"/>
          </a:xfrm>
          <a:prstGeom prst="rect">
            <a:avLst/>
          </a:prstGeom>
        </p:spPr>
        <p:txBody>
          <a:bodyPr wrap="square" lIns="0" tIns="0" rIns="0" bIns="0" rtlCol="0" anchor="t">
            <a:spAutoFit/>
          </a:bodyPr>
          <a:lstStyle/>
          <a:p>
            <a:pPr marL="0" lvl="0" indent="0" algn="ctr">
              <a:lnSpc>
                <a:spcPts val="9600"/>
              </a:lnSpc>
              <a:spcBef>
                <a:spcPct val="0"/>
              </a:spcBef>
            </a:pPr>
            <a:r>
              <a:rPr lang="en-US" sz="6000" dirty="0">
                <a:solidFill>
                  <a:srgbClr val="51626F"/>
                </a:solidFill>
                <a:latin typeface="Arial Bold"/>
              </a:rPr>
              <a:t>Clondalkin Decarbonising Zone</a:t>
            </a:r>
          </a:p>
        </p:txBody>
      </p:sp>
      <p:sp>
        <p:nvSpPr>
          <p:cNvPr id="6" name="Content Placeholder 2">
            <a:extLst>
              <a:ext uri="{FF2B5EF4-FFF2-40B4-BE49-F238E27FC236}">
                <a16:creationId xmlns:a16="http://schemas.microsoft.com/office/drawing/2014/main" id="{8C50365D-8E08-DEC1-763B-E5D1E3AFB838}"/>
              </a:ext>
            </a:extLst>
          </p:cNvPr>
          <p:cNvSpPr>
            <a:spLocks noGrp="1"/>
          </p:cNvSpPr>
          <p:nvPr/>
        </p:nvSpPr>
        <p:spPr>
          <a:xfrm>
            <a:off x="1524000" y="2253342"/>
            <a:ext cx="7010400" cy="66239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lnSpc>
                <a:spcPct val="100000"/>
              </a:lnSpc>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Delivering the DZ Local Engagemen</a:t>
            </a:r>
            <a:r>
              <a:rPr lang="en-GB" sz="2400" dirty="0">
                <a:solidFill>
                  <a:srgbClr val="000000"/>
                </a:solidFill>
                <a:latin typeface="Calibri" panose="020F0502020204030204" pitchFamily="34" charset="0"/>
              </a:rPr>
              <a:t>t Plan with </a:t>
            </a:r>
            <a:r>
              <a:rPr lang="en-GB" sz="2400" dirty="0" err="1">
                <a:solidFill>
                  <a:srgbClr val="000000"/>
                </a:solidFill>
                <a:latin typeface="Calibri" panose="020F0502020204030204" pitchFamily="34" charset="0"/>
              </a:rPr>
              <a:t>Codema</a:t>
            </a:r>
            <a:r>
              <a:rPr lang="en-GB" sz="2400" dirty="0">
                <a:solidFill>
                  <a:srgbClr val="000000"/>
                </a:solidFill>
                <a:latin typeface="Calibri" panose="020F0502020204030204" pitchFamily="34" charset="0"/>
              </a:rPr>
              <a:t> </a:t>
            </a:r>
          </a:p>
          <a:p>
            <a:pPr lvl="1" algn="just" fontAlgn="base">
              <a:lnSpc>
                <a:spcPts val="1875"/>
              </a:lnSpc>
            </a:pPr>
            <a:r>
              <a:rPr lang="en-GB" sz="2000" b="0" i="0" u="none" strike="noStrike" dirty="0">
                <a:solidFill>
                  <a:srgbClr val="000000"/>
                </a:solidFill>
                <a:effectLst/>
                <a:latin typeface="+mj-lt"/>
              </a:rPr>
              <a:t>Stakeholder Mapping </a:t>
            </a:r>
            <a:r>
              <a:rPr lang="en-US" sz="2000" b="0" i="0" dirty="0">
                <a:solidFill>
                  <a:srgbClr val="000000"/>
                </a:solidFill>
                <a:effectLst/>
                <a:latin typeface="+mj-lt"/>
              </a:rPr>
              <a:t>​</a:t>
            </a:r>
          </a:p>
          <a:p>
            <a:pPr lvl="1" algn="just" fontAlgn="base">
              <a:lnSpc>
                <a:spcPts val="1875"/>
              </a:lnSpc>
            </a:pPr>
            <a:r>
              <a:rPr lang="en-GB" sz="2000" b="0" i="0" u="none" strike="noStrike" dirty="0">
                <a:solidFill>
                  <a:srgbClr val="000000"/>
                </a:solidFill>
                <a:effectLst/>
                <a:latin typeface="+mj-lt"/>
              </a:rPr>
              <a:t>Councillor/Staff Briefings (May, June &amp; July 2024 &amp; March 2025) </a:t>
            </a:r>
            <a:r>
              <a:rPr lang="en-US" sz="2000" b="0" i="0" dirty="0">
                <a:solidFill>
                  <a:srgbClr val="000000"/>
                </a:solidFill>
                <a:effectLst/>
                <a:latin typeface="+mj-lt"/>
              </a:rPr>
              <a:t>​</a:t>
            </a:r>
          </a:p>
          <a:p>
            <a:pPr lvl="1" algn="just" fontAlgn="base">
              <a:lnSpc>
                <a:spcPts val="1875"/>
              </a:lnSpc>
            </a:pPr>
            <a:r>
              <a:rPr lang="en-GB" sz="2000" b="0" i="0" u="none" strike="noStrike" dirty="0">
                <a:solidFill>
                  <a:srgbClr val="000000"/>
                </a:solidFill>
                <a:effectLst/>
                <a:latin typeface="+mj-lt"/>
              </a:rPr>
              <a:t>On-street, in-person engagement </a:t>
            </a:r>
            <a:r>
              <a:rPr lang="en-US" sz="2000" b="0" i="0" dirty="0">
                <a:solidFill>
                  <a:srgbClr val="000000"/>
                </a:solidFill>
                <a:effectLst/>
                <a:latin typeface="+mj-lt"/>
              </a:rPr>
              <a:t>​</a:t>
            </a:r>
          </a:p>
          <a:p>
            <a:pPr lvl="1" algn="just" fontAlgn="base">
              <a:lnSpc>
                <a:spcPts val="1875"/>
              </a:lnSpc>
            </a:pPr>
            <a:r>
              <a:rPr lang="en-GB" sz="2000" b="0" i="0" u="none" strike="noStrike" dirty="0">
                <a:solidFill>
                  <a:srgbClr val="000000"/>
                </a:solidFill>
                <a:effectLst/>
                <a:latin typeface="+mj-lt"/>
              </a:rPr>
              <a:t>Community Climate Action Survey – 244 responses</a:t>
            </a:r>
          </a:p>
          <a:p>
            <a:pPr lvl="1" algn="just" fontAlgn="base">
              <a:lnSpc>
                <a:spcPts val="1875"/>
              </a:lnSpc>
            </a:pPr>
            <a:r>
              <a:rPr lang="en-GB" sz="2000" dirty="0">
                <a:solidFill>
                  <a:srgbClr val="000000"/>
                </a:solidFill>
                <a:latin typeface="+mj-lt"/>
              </a:rPr>
              <a:t>Community Events: </a:t>
            </a:r>
          </a:p>
          <a:p>
            <a:pPr lvl="2" algn="just" fontAlgn="base">
              <a:lnSpc>
                <a:spcPts val="1875"/>
              </a:lnSpc>
            </a:pPr>
            <a:r>
              <a:rPr lang="en-GB" sz="1600" b="0" i="0" u="none" strike="noStrike" dirty="0">
                <a:solidFill>
                  <a:srgbClr val="000000"/>
                </a:solidFill>
                <a:effectLst/>
                <a:latin typeface="+mj-lt"/>
              </a:rPr>
              <a:t>DCAW – 4 Youth Conferences</a:t>
            </a:r>
          </a:p>
          <a:p>
            <a:pPr lvl="2" algn="just" fontAlgn="base">
              <a:lnSpc>
                <a:spcPts val="1875"/>
              </a:lnSpc>
            </a:pPr>
            <a:r>
              <a:rPr lang="en-GB" sz="1600" dirty="0">
                <a:solidFill>
                  <a:srgbClr val="000000"/>
                </a:solidFill>
                <a:latin typeface="+mj-lt"/>
              </a:rPr>
              <a:t>Climate Fest at Round Tower Visitor Centre</a:t>
            </a:r>
          </a:p>
          <a:p>
            <a:pPr lvl="2" algn="just" fontAlgn="base">
              <a:lnSpc>
                <a:spcPts val="1875"/>
              </a:lnSpc>
            </a:pPr>
            <a:r>
              <a:rPr lang="en-GB" sz="1600" b="0" i="0" u="none" strike="noStrike" dirty="0">
                <a:solidFill>
                  <a:srgbClr val="000000"/>
                </a:solidFill>
                <a:effectLst/>
                <a:latin typeface="+mj-lt"/>
              </a:rPr>
              <a:t>Wider Community Events (approx. 10)</a:t>
            </a:r>
          </a:p>
          <a:p>
            <a:pPr algn="l" rtl="0" fontAlgn="base">
              <a:lnSpc>
                <a:spcPct val="100000"/>
              </a:lnSpc>
              <a:buFont typeface="Arial" panose="020B0604020202020204" pitchFamily="34" charset="0"/>
              <a:buChar char="•"/>
            </a:pPr>
            <a:r>
              <a:rPr lang="en-GB" sz="2400" b="0" i="0" dirty="0">
                <a:solidFill>
                  <a:srgbClr val="000000"/>
                </a:solidFill>
                <a:effectLst/>
                <a:latin typeface="Calibri" panose="020F0502020204030204" pitchFamily="34" charset="0"/>
              </a:rPr>
              <a:t>Visioning Workshops  </a:t>
            </a:r>
          </a:p>
          <a:p>
            <a:pPr lvl="1" fontAlgn="base">
              <a:lnSpc>
                <a:spcPct val="100000"/>
              </a:lnSpc>
            </a:pPr>
            <a:r>
              <a:rPr lang="en-GB" sz="2000" b="0" i="0" dirty="0">
                <a:solidFill>
                  <a:srgbClr val="000000"/>
                </a:solidFill>
                <a:effectLst/>
              </a:rPr>
              <a:t>Workshops present the Decarbonising Zone, it’s purpose and its aims </a:t>
            </a:r>
            <a:endParaRPr lang="en-GB" sz="2000" b="0" i="0" dirty="0">
              <a:solidFill>
                <a:srgbClr val="000000"/>
              </a:solidFill>
              <a:effectLst/>
              <a:latin typeface="Calibri" panose="020F0502020204030204" pitchFamily="34" charset="0"/>
            </a:endParaRPr>
          </a:p>
          <a:p>
            <a:pPr lvl="1" fontAlgn="base">
              <a:lnSpc>
                <a:spcPct val="100000"/>
              </a:lnSpc>
            </a:pPr>
            <a:r>
              <a:rPr lang="en-GB" sz="2000" dirty="0">
                <a:solidFill>
                  <a:srgbClr val="000000"/>
                </a:solidFill>
                <a:latin typeface="Calibri" panose="020F0502020204030204" pitchFamily="34" charset="0"/>
              </a:rPr>
              <a:t>6 workshops – 66 attendees</a:t>
            </a:r>
            <a:endParaRPr lang="en-GB" sz="2000" b="0" i="0" dirty="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en-GB" sz="2400" b="0" i="0" dirty="0">
                <a:solidFill>
                  <a:srgbClr val="000000"/>
                </a:solidFill>
                <a:effectLst/>
                <a:latin typeface="Calibri" panose="020F0502020204030204" pitchFamily="34" charset="0"/>
              </a:rPr>
              <a:t>2 DZ Consultation Group Workshops</a:t>
            </a:r>
          </a:p>
          <a:p>
            <a:pPr lvl="1" fontAlgn="base">
              <a:lnSpc>
                <a:spcPct val="100000"/>
              </a:lnSpc>
            </a:pPr>
            <a:r>
              <a:rPr lang="en-GB" sz="1600" dirty="0"/>
              <a:t>community members from visioning workshops / survey outreach / in-person engagement - 24 attendees in total</a:t>
            </a:r>
            <a:endParaRPr lang="en-GB" sz="2000" b="0" i="0" dirty="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en-GB" sz="2400" b="0" i="0" dirty="0">
                <a:solidFill>
                  <a:srgbClr val="000000"/>
                </a:solidFill>
                <a:effectLst/>
                <a:latin typeface="Calibri" panose="020F0502020204030204" pitchFamily="34" charset="0"/>
              </a:rPr>
              <a:t>Implementation Plan will be complete Q2 202</a:t>
            </a:r>
            <a:r>
              <a:rPr lang="en-GB" sz="2400" dirty="0">
                <a:solidFill>
                  <a:srgbClr val="000000"/>
                </a:solidFill>
                <a:latin typeface="Calibri" panose="020F0502020204030204" pitchFamily="34" charset="0"/>
              </a:rPr>
              <a:t>5</a:t>
            </a:r>
          </a:p>
          <a:p>
            <a:pPr marL="0" indent="0" algn="l" rtl="0" fontAlgn="base">
              <a:lnSpc>
                <a:spcPct val="100000"/>
              </a:lnSpc>
              <a:buNone/>
            </a:pPr>
            <a:endParaRPr lang="en-GB" sz="2400" b="0" i="0" dirty="0">
              <a:solidFill>
                <a:srgbClr val="000000"/>
              </a:solidFill>
              <a:effectLst/>
              <a:latin typeface="Calibri" panose="020F0502020204030204" pitchFamily="34" charset="0"/>
            </a:endParaRPr>
          </a:p>
          <a:p>
            <a:pPr fontAlgn="base">
              <a:lnSpc>
                <a:spcPct val="100000"/>
              </a:lnSpc>
            </a:pPr>
            <a:endParaRPr lang="en-US" sz="2400" b="0" i="0" dirty="0">
              <a:solidFill>
                <a:srgbClr val="000000"/>
              </a:solidFill>
              <a:effectLst/>
              <a:latin typeface="Arial" panose="020B0604020202020204" pitchFamily="34" charset="0"/>
            </a:endParaRPr>
          </a:p>
          <a:p>
            <a:pPr marL="342900" lvl="2" indent="-342900">
              <a:spcAft>
                <a:spcPts val="900"/>
              </a:spcAft>
            </a:pPr>
            <a:endParaRPr lang="en-GB" sz="2800" dirty="0">
              <a:latin typeface="Calibri" panose="020F0502020204030204" pitchFamily="34" charset="0"/>
            </a:endParaRPr>
          </a:p>
        </p:txBody>
      </p:sp>
      <p:pic>
        <p:nvPicPr>
          <p:cNvPr id="2050" name="Picture 2" descr="A map of a neighborhood">
            <a:extLst>
              <a:ext uri="{FF2B5EF4-FFF2-40B4-BE49-F238E27FC236}">
                <a16:creationId xmlns:a16="http://schemas.microsoft.com/office/drawing/2014/main" id="{957FC02C-AA81-FF63-2B19-E6F3A40C8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2628900"/>
            <a:ext cx="6671599" cy="471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6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9C1A-720F-DF95-147B-715793ED62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6487CD-3ED3-DBDE-B718-7CBCF6BDF449}"/>
              </a:ext>
            </a:extLst>
          </p:cNvPr>
          <p:cNvSpPr/>
          <p:nvPr/>
        </p:nvSpPr>
        <p:spPr>
          <a:xfrm>
            <a:off x="21236" y="-293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914445"/>
            <a:endParaRPr lang="en-IE" dirty="0">
              <a:solidFill>
                <a:prstClr val="black"/>
              </a:solidFill>
              <a:latin typeface="Calibri"/>
            </a:endParaRPr>
          </a:p>
        </p:txBody>
      </p:sp>
      <p:sp>
        <p:nvSpPr>
          <p:cNvPr id="7" name="Rectangle 1">
            <a:extLst>
              <a:ext uri="{FF2B5EF4-FFF2-40B4-BE49-F238E27FC236}">
                <a16:creationId xmlns:a16="http://schemas.microsoft.com/office/drawing/2014/main" id="{94C4E7AF-2F00-6EF4-04FF-1C5B7060406F}"/>
              </a:ext>
            </a:extLst>
          </p:cNvPr>
          <p:cNvSpPr>
            <a:spLocks noChangeArrowheads="1"/>
          </p:cNvSpPr>
          <p:nvPr/>
        </p:nvSpPr>
        <p:spPr bwMode="auto">
          <a:xfrm>
            <a:off x="2243138" y="2242236"/>
            <a:ext cx="1828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45"/>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defTabSz="914445"/>
            <a:endParaRPr lang="en-US" altLang="en-US">
              <a:solidFill>
                <a:prstClr val="black"/>
              </a:solidFill>
            </a:endParaRPr>
          </a:p>
        </p:txBody>
      </p:sp>
      <p:sp>
        <p:nvSpPr>
          <p:cNvPr id="9" name="Rectangle 2">
            <a:extLst>
              <a:ext uri="{FF2B5EF4-FFF2-40B4-BE49-F238E27FC236}">
                <a16:creationId xmlns:a16="http://schemas.microsoft.com/office/drawing/2014/main" id="{FFC39CEF-8805-B602-8227-D4ABB04D5F18}"/>
              </a:ext>
            </a:extLst>
          </p:cNvPr>
          <p:cNvSpPr>
            <a:spLocks noChangeArrowheads="1"/>
          </p:cNvSpPr>
          <p:nvPr/>
        </p:nvSpPr>
        <p:spPr bwMode="auto">
          <a:xfrm>
            <a:off x="2252663" y="2386700"/>
            <a:ext cx="1828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45"/>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defTabSz="914445"/>
            <a:endParaRPr lang="en-US" altLang="en-US">
              <a:solidFill>
                <a:prstClr val="black"/>
              </a:solidFill>
            </a:endParaRPr>
          </a:p>
        </p:txBody>
      </p:sp>
      <p:sp>
        <p:nvSpPr>
          <p:cNvPr id="5" name="Title 4">
            <a:extLst>
              <a:ext uri="{FF2B5EF4-FFF2-40B4-BE49-F238E27FC236}">
                <a16:creationId xmlns:a16="http://schemas.microsoft.com/office/drawing/2014/main" id="{4DAA322A-56E3-A59D-A644-CA5208D4AD97}"/>
              </a:ext>
            </a:extLst>
          </p:cNvPr>
          <p:cNvSpPr>
            <a:spLocks noGrp="1"/>
          </p:cNvSpPr>
          <p:nvPr>
            <p:ph type="title"/>
          </p:nvPr>
        </p:nvSpPr>
        <p:spPr>
          <a:xfrm>
            <a:off x="457200" y="274638"/>
            <a:ext cx="15240000" cy="1143000"/>
          </a:xfrm>
        </p:spPr>
        <p:txBody>
          <a:bodyPr>
            <a:normAutofit/>
          </a:bodyPr>
          <a:lstStyle/>
          <a:p>
            <a:pPr algn="ctr"/>
            <a:r>
              <a:rPr lang="en-IE" sz="6600" dirty="0">
                <a:latin typeface="Aptos Display" panose="020B0004020202020204" pitchFamily="34" charset="0"/>
              </a:rPr>
              <a:t>Clondalkin DZ Project Timeline</a:t>
            </a:r>
          </a:p>
        </p:txBody>
      </p:sp>
      <p:sp>
        <p:nvSpPr>
          <p:cNvPr id="6" name="Content Placeholder 5">
            <a:extLst>
              <a:ext uri="{FF2B5EF4-FFF2-40B4-BE49-F238E27FC236}">
                <a16:creationId xmlns:a16="http://schemas.microsoft.com/office/drawing/2014/main" id="{9B556FBF-514B-58D6-9A78-81585FEB6C58}"/>
              </a:ext>
            </a:extLst>
          </p:cNvPr>
          <p:cNvSpPr>
            <a:spLocks noGrp="1"/>
          </p:cNvSpPr>
          <p:nvPr>
            <p:ph idx="1"/>
          </p:nvPr>
        </p:nvSpPr>
        <p:spPr/>
        <p:txBody>
          <a:bodyPr/>
          <a:lstStyle/>
          <a:p>
            <a:endParaRPr lang="en-IE" dirty="0"/>
          </a:p>
          <a:p>
            <a:pPr marL="0" indent="0">
              <a:buNone/>
            </a:pPr>
            <a:endParaRPr lang="en-IE" dirty="0"/>
          </a:p>
        </p:txBody>
      </p:sp>
      <p:pic>
        <p:nvPicPr>
          <p:cNvPr id="4" name="Picture 3">
            <a:extLst>
              <a:ext uri="{FF2B5EF4-FFF2-40B4-BE49-F238E27FC236}">
                <a16:creationId xmlns:a16="http://schemas.microsoft.com/office/drawing/2014/main" id="{D2F7DC19-73C0-FEE7-7CBC-C3C5793D435A}"/>
              </a:ext>
            </a:extLst>
          </p:cNvPr>
          <p:cNvPicPr>
            <a:picLocks noChangeAspect="1"/>
          </p:cNvPicPr>
          <p:nvPr/>
        </p:nvPicPr>
        <p:blipFill>
          <a:blip r:embed="rId3"/>
          <a:stretch>
            <a:fillRect/>
          </a:stretch>
        </p:blipFill>
        <p:spPr>
          <a:xfrm>
            <a:off x="3030017" y="1980127"/>
            <a:ext cx="11277600" cy="6326745"/>
          </a:xfrm>
          <a:prstGeom prst="rect">
            <a:avLst/>
          </a:prstGeom>
        </p:spPr>
      </p:pic>
    </p:spTree>
    <p:extLst>
      <p:ext uri="{BB962C8B-B14F-4D97-AF65-F5344CB8AC3E}">
        <p14:creationId xmlns:p14="http://schemas.microsoft.com/office/powerpoint/2010/main" val="218745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DCEB-918E-ABFB-9F71-C275E09E4C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7A73FF-E8A0-54B8-3E95-F92AD78FD508}"/>
              </a:ext>
            </a:extLst>
          </p:cNvPr>
          <p:cNvSpPr/>
          <p:nvPr/>
        </p:nvSpPr>
        <p:spPr>
          <a:xfrm>
            <a:off x="21236" y="-2935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914445"/>
            <a:endParaRPr lang="en-IE" dirty="0">
              <a:solidFill>
                <a:prstClr val="black"/>
              </a:solidFill>
              <a:latin typeface="Calibri"/>
            </a:endParaRPr>
          </a:p>
        </p:txBody>
      </p:sp>
      <p:sp>
        <p:nvSpPr>
          <p:cNvPr id="7" name="Rectangle 1">
            <a:extLst>
              <a:ext uri="{FF2B5EF4-FFF2-40B4-BE49-F238E27FC236}">
                <a16:creationId xmlns:a16="http://schemas.microsoft.com/office/drawing/2014/main" id="{BAEE5DFA-1223-1E8F-3F0C-043ABD061A57}"/>
              </a:ext>
            </a:extLst>
          </p:cNvPr>
          <p:cNvSpPr>
            <a:spLocks noChangeArrowheads="1"/>
          </p:cNvSpPr>
          <p:nvPr/>
        </p:nvSpPr>
        <p:spPr bwMode="auto">
          <a:xfrm>
            <a:off x="2243138" y="2242236"/>
            <a:ext cx="1828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45"/>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defTabSz="914445"/>
            <a:endParaRPr lang="en-US" altLang="en-US">
              <a:solidFill>
                <a:prstClr val="black"/>
              </a:solidFill>
            </a:endParaRPr>
          </a:p>
        </p:txBody>
      </p:sp>
      <p:sp>
        <p:nvSpPr>
          <p:cNvPr id="9" name="Rectangle 2">
            <a:extLst>
              <a:ext uri="{FF2B5EF4-FFF2-40B4-BE49-F238E27FC236}">
                <a16:creationId xmlns:a16="http://schemas.microsoft.com/office/drawing/2014/main" id="{2362DEAE-5430-7361-0F5A-B7A482D3A191}"/>
              </a:ext>
            </a:extLst>
          </p:cNvPr>
          <p:cNvSpPr>
            <a:spLocks noChangeArrowheads="1"/>
          </p:cNvSpPr>
          <p:nvPr/>
        </p:nvSpPr>
        <p:spPr bwMode="auto">
          <a:xfrm>
            <a:off x="2252663" y="2386700"/>
            <a:ext cx="1828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45"/>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defTabSz="914445"/>
            <a:endParaRPr lang="en-US" altLang="en-US">
              <a:solidFill>
                <a:prstClr val="black"/>
              </a:solidFill>
            </a:endParaRPr>
          </a:p>
        </p:txBody>
      </p:sp>
      <p:sp>
        <p:nvSpPr>
          <p:cNvPr id="5" name="Title 4">
            <a:extLst>
              <a:ext uri="{FF2B5EF4-FFF2-40B4-BE49-F238E27FC236}">
                <a16:creationId xmlns:a16="http://schemas.microsoft.com/office/drawing/2014/main" id="{57FFE635-6E6A-BB35-3A69-297F7BAC1169}"/>
              </a:ext>
            </a:extLst>
          </p:cNvPr>
          <p:cNvSpPr>
            <a:spLocks noGrp="1"/>
          </p:cNvSpPr>
          <p:nvPr>
            <p:ph type="title"/>
          </p:nvPr>
        </p:nvSpPr>
        <p:spPr>
          <a:xfrm>
            <a:off x="457200" y="274638"/>
            <a:ext cx="15240000" cy="1143000"/>
          </a:xfrm>
        </p:spPr>
        <p:txBody>
          <a:bodyPr>
            <a:normAutofit/>
          </a:bodyPr>
          <a:lstStyle/>
          <a:p>
            <a:pPr algn="ctr"/>
            <a:r>
              <a:rPr lang="en-IE" sz="6600" dirty="0">
                <a:latin typeface="Aptos Display" panose="020B0004020202020204" pitchFamily="34" charset="0"/>
              </a:rPr>
              <a:t>Looking ahead 2025 Implementation Plan</a:t>
            </a:r>
          </a:p>
        </p:txBody>
      </p:sp>
      <p:sp>
        <p:nvSpPr>
          <p:cNvPr id="6" name="Content Placeholder 5">
            <a:extLst>
              <a:ext uri="{FF2B5EF4-FFF2-40B4-BE49-F238E27FC236}">
                <a16:creationId xmlns:a16="http://schemas.microsoft.com/office/drawing/2014/main" id="{31F61E7C-2493-40E3-E719-F98336748E8F}"/>
              </a:ext>
            </a:extLst>
          </p:cNvPr>
          <p:cNvSpPr>
            <a:spLocks noGrp="1"/>
          </p:cNvSpPr>
          <p:nvPr>
            <p:ph idx="1"/>
          </p:nvPr>
        </p:nvSpPr>
        <p:spPr>
          <a:xfrm>
            <a:off x="457200" y="1600200"/>
            <a:ext cx="16306800" cy="7429500"/>
          </a:xfrm>
        </p:spPr>
        <p:txBody>
          <a:bodyPr>
            <a:normAutofit/>
          </a:bodyPr>
          <a:lstStyle/>
          <a:p>
            <a:r>
              <a:rPr lang="en-GB" sz="2800" dirty="0"/>
              <a:t> </a:t>
            </a:r>
            <a:r>
              <a:rPr lang="en-GB" sz="3600" dirty="0">
                <a:latin typeface="Calibri" panose="020F0502020204030204" pitchFamily="34" charset="0"/>
                <a:cs typeface="Calibri" panose="020F0502020204030204" pitchFamily="34" charset="0"/>
              </a:rPr>
              <a:t>Focus on the delivery of SDCC’s strategic and priority actions -</a:t>
            </a:r>
          </a:p>
          <a:p>
            <a:pPr marL="914400" lvl="2" indent="0">
              <a:lnSpc>
                <a:spcPct val="107000"/>
              </a:lnSpc>
              <a:spcAft>
                <a:spcPts val="800"/>
              </a:spcAft>
              <a:buNone/>
            </a:pPr>
            <a:r>
              <a:rPr lang="en-IE" sz="3600" kern="100" dirty="0">
                <a:effectLst/>
                <a:latin typeface="Calibri" panose="020F0502020204030204" pitchFamily="34" charset="0"/>
                <a:ea typeface="Aptos" panose="020B0004020202020204" pitchFamily="34" charset="0"/>
                <a:cs typeface="Calibri" panose="020F0502020204030204" pitchFamily="34" charset="0"/>
              </a:rPr>
              <a:t>Decarbonising of SDCCs Buildings, Fleet Transition,  Clondalkin Decarbonising Zone, Public Lighting Programme, District Heating, Active Travel,  Social Housing Retrofit, Flood Resilience Schemes, Biodiversity Action Plan, Community Engagement.</a:t>
            </a:r>
          </a:p>
          <a:p>
            <a:r>
              <a:rPr lang="en-GB" sz="3600" dirty="0">
                <a:latin typeface="Calibri" panose="020F0502020204030204" pitchFamily="34" charset="0"/>
                <a:cs typeface="Calibri" panose="020F0502020204030204" pitchFamily="34" charset="0"/>
              </a:rPr>
              <a:t>Monitor the delivery of the Climate Action Plan, in accordance with national and sectoral requirements, to ensure progress to meet the overarching 2030 targets.</a:t>
            </a:r>
          </a:p>
          <a:p>
            <a:r>
              <a:rPr lang="en-GB" sz="3600" dirty="0">
                <a:latin typeface="Calibri" panose="020F0502020204030204" pitchFamily="34" charset="0"/>
                <a:cs typeface="Calibri" panose="020F0502020204030204" pitchFamily="34" charset="0"/>
              </a:rPr>
              <a:t>Continue to deliver the Community Climate Action Programme in partnership with local groups across the County.</a:t>
            </a:r>
          </a:p>
          <a:p>
            <a:r>
              <a:rPr lang="en-GB" sz="3600" dirty="0">
                <a:latin typeface="Calibri" panose="020F0502020204030204" pitchFamily="34" charset="0"/>
                <a:cs typeface="Calibri" panose="020F0502020204030204" pitchFamily="34" charset="0"/>
              </a:rPr>
              <a:t>Continue to maximise the draw down of external funding sources and work with the other Dublin local authorities, </a:t>
            </a:r>
            <a:r>
              <a:rPr lang="en-GB" sz="3600" dirty="0" err="1">
                <a:latin typeface="Calibri" panose="020F0502020204030204" pitchFamily="34" charset="0"/>
                <a:cs typeface="Calibri" panose="020F0502020204030204" pitchFamily="34" charset="0"/>
              </a:rPr>
              <a:t>Codema</a:t>
            </a:r>
            <a:r>
              <a:rPr lang="en-GB" sz="3600" dirty="0">
                <a:latin typeface="Calibri" panose="020F0502020204030204" pitchFamily="34" charset="0"/>
                <a:cs typeface="Calibri" panose="020F0502020204030204" pitchFamily="34" charset="0"/>
              </a:rPr>
              <a:t> – Dublin’s Energy Agency and the Dublin Climate Action Regional Office (CARO)</a:t>
            </a:r>
            <a:endParaRPr lang="en-IE"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32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929"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5" name="TextBox 5"/>
          <p:cNvSpPr txBox="1"/>
          <p:nvPr/>
        </p:nvSpPr>
        <p:spPr>
          <a:xfrm>
            <a:off x="1689815" y="257175"/>
            <a:ext cx="15912385" cy="1231106"/>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51626F"/>
                </a:solidFill>
                <a:latin typeface="Arial Bold"/>
              </a:rPr>
              <a:t>Our Climate Action Targets </a:t>
            </a:r>
          </a:p>
        </p:txBody>
      </p:sp>
      <p:pic>
        <p:nvPicPr>
          <p:cNvPr id="1026" name="Picture 2" descr="A diagram of different types of energy&#10;&#10;Description automatically generated">
            <a:extLst>
              <a:ext uri="{FF2B5EF4-FFF2-40B4-BE49-F238E27FC236}">
                <a16:creationId xmlns:a16="http://schemas.microsoft.com/office/drawing/2014/main" id="{281F2D1A-4C98-A7CB-B45D-5E5B79CA4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677" y="3150790"/>
            <a:ext cx="6340723" cy="4126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4">
            <a:extLst>
              <a:ext uri="{FF2B5EF4-FFF2-40B4-BE49-F238E27FC236}">
                <a16:creationId xmlns:a16="http://schemas.microsoft.com/office/drawing/2014/main" id="{1085B045-7FBC-0A31-8B25-E0CAED1B2EF4}"/>
              </a:ext>
            </a:extLst>
          </p:cNvPr>
          <p:cNvSpPr txBox="1"/>
          <p:nvPr/>
        </p:nvSpPr>
        <p:spPr>
          <a:xfrm>
            <a:off x="9161929" y="2602600"/>
            <a:ext cx="4606822"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933450">
              <a:lnSpc>
                <a:spcPct val="90000"/>
              </a:lnSpc>
              <a:spcBef>
                <a:spcPct val="0"/>
              </a:spcBef>
              <a:spcAft>
                <a:spcPct val="35000"/>
              </a:spcAft>
              <a:buNone/>
            </a:pPr>
            <a:r>
              <a:rPr lang="en-IE" sz="2100" kern="1200" dirty="0"/>
              <a:t>6 Action Areas in SDCC’s CAP</a:t>
            </a:r>
            <a:endParaRPr lang="en-US" sz="2100" kern="1200" dirty="0"/>
          </a:p>
        </p:txBody>
      </p:sp>
      <p:sp>
        <p:nvSpPr>
          <p:cNvPr id="21" name="Rectangle: Rounded Corners 4">
            <a:extLst>
              <a:ext uri="{FF2B5EF4-FFF2-40B4-BE49-F238E27FC236}">
                <a16:creationId xmlns:a16="http://schemas.microsoft.com/office/drawing/2014/main" id="{1085B045-7FBC-0A31-8B25-E0CAED1B2EF4}"/>
              </a:ext>
            </a:extLst>
          </p:cNvPr>
          <p:cNvSpPr txBox="1"/>
          <p:nvPr/>
        </p:nvSpPr>
        <p:spPr>
          <a:xfrm>
            <a:off x="8335369" y="5059332"/>
            <a:ext cx="4606822" cy="559396"/>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marL="0" lvl="0" indent="0" algn="l" defTabSz="933450">
              <a:lnSpc>
                <a:spcPct val="90000"/>
              </a:lnSpc>
              <a:spcBef>
                <a:spcPct val="0"/>
              </a:spcBef>
              <a:spcAft>
                <a:spcPct val="35000"/>
              </a:spcAft>
              <a:buNone/>
            </a:pPr>
            <a:r>
              <a:rPr lang="en-IE" sz="2100" kern="1200" dirty="0"/>
              <a:t>6 Action Areas in SDCC’s CAP</a:t>
            </a:r>
            <a:endParaRPr lang="en-US" sz="2100" kern="1200" dirty="0"/>
          </a:p>
        </p:txBody>
      </p:sp>
      <p:sp>
        <p:nvSpPr>
          <p:cNvPr id="23" name="TextBox 22">
            <a:extLst>
              <a:ext uri="{FF2B5EF4-FFF2-40B4-BE49-F238E27FC236}">
                <a16:creationId xmlns:a16="http://schemas.microsoft.com/office/drawing/2014/main" id="{7251A05F-E7D3-3121-4815-6D67C21B9239}"/>
              </a:ext>
            </a:extLst>
          </p:cNvPr>
          <p:cNvSpPr txBox="1"/>
          <p:nvPr/>
        </p:nvSpPr>
        <p:spPr>
          <a:xfrm>
            <a:off x="1981200" y="2019300"/>
            <a:ext cx="5334000" cy="369332"/>
          </a:xfrm>
          <a:prstGeom prst="rect">
            <a:avLst/>
          </a:prstGeom>
          <a:noFill/>
        </p:spPr>
        <p:txBody>
          <a:bodyPr wrap="square" rtlCol="0">
            <a:spAutoFit/>
          </a:bodyPr>
          <a:lstStyle/>
          <a:p>
            <a:pPr algn="ctr"/>
            <a:r>
              <a:rPr lang="en-IE" dirty="0">
                <a:latin typeface="Arial Bold" panose="020B0704020202020204" pitchFamily="34" charset="0"/>
                <a:cs typeface="Arial Bold" panose="020B0704020202020204" pitchFamily="34" charset="0"/>
              </a:rPr>
              <a:t>Climate Action Plan Targets</a:t>
            </a:r>
          </a:p>
        </p:txBody>
      </p:sp>
      <p:sp>
        <p:nvSpPr>
          <p:cNvPr id="24" name="TextBox 23">
            <a:extLst>
              <a:ext uri="{FF2B5EF4-FFF2-40B4-BE49-F238E27FC236}">
                <a16:creationId xmlns:a16="http://schemas.microsoft.com/office/drawing/2014/main" id="{12F7C14E-8F8A-929C-62AB-1D792F93D821}"/>
              </a:ext>
            </a:extLst>
          </p:cNvPr>
          <p:cNvSpPr txBox="1"/>
          <p:nvPr/>
        </p:nvSpPr>
        <p:spPr>
          <a:xfrm>
            <a:off x="9753600" y="1878568"/>
            <a:ext cx="5334000" cy="369332"/>
          </a:xfrm>
          <a:prstGeom prst="rect">
            <a:avLst/>
          </a:prstGeom>
          <a:noFill/>
        </p:spPr>
        <p:txBody>
          <a:bodyPr wrap="square" rtlCol="0">
            <a:spAutoFit/>
          </a:bodyPr>
          <a:lstStyle/>
          <a:p>
            <a:pPr algn="ctr"/>
            <a:r>
              <a:rPr lang="en-IE" dirty="0">
                <a:latin typeface="Arial Bold" panose="020B0704020202020204" pitchFamily="34" charset="0"/>
                <a:cs typeface="Arial Bold" panose="020B0704020202020204" pitchFamily="34" charset="0"/>
              </a:rPr>
              <a:t>129 Actions across 6 Action Areas</a:t>
            </a:r>
          </a:p>
        </p:txBody>
      </p:sp>
      <p:pic>
        <p:nvPicPr>
          <p:cNvPr id="1028" name="Picture 4">
            <a:extLst>
              <a:ext uri="{FF2B5EF4-FFF2-40B4-BE49-F238E27FC236}">
                <a16:creationId xmlns:a16="http://schemas.microsoft.com/office/drawing/2014/main" id="{993C9F04-933E-5399-8012-97FD688DF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3071" y="2476500"/>
            <a:ext cx="5124450" cy="588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0862-BDB2-464E-6FE7-834A44E8B8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90ABAD-3B39-25D9-15A9-A2E7CAE521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00C990D1-A35D-E895-9B4A-C8B53C6B8798}"/>
              </a:ext>
            </a:extLst>
          </p:cNvPr>
          <p:cNvSpPr txBox="1"/>
          <p:nvPr/>
        </p:nvSpPr>
        <p:spPr>
          <a:xfrm>
            <a:off x="1676400" y="495628"/>
            <a:ext cx="14442513" cy="1098506"/>
          </a:xfrm>
          <a:prstGeom prst="rect">
            <a:avLst/>
          </a:prstGeom>
        </p:spPr>
        <p:txBody>
          <a:bodyPr lIns="0" tIns="0" rIns="0" bIns="0" rtlCol="0" anchor="t">
            <a:spAutoFit/>
          </a:bodyPr>
          <a:lstStyle/>
          <a:p>
            <a:pPr marL="0" lvl="0" indent="0" algn="ctr">
              <a:lnSpc>
                <a:spcPts val="9600"/>
              </a:lnSpc>
              <a:spcBef>
                <a:spcPct val="0"/>
              </a:spcBef>
            </a:pPr>
            <a:r>
              <a:rPr lang="en-US" sz="6000" dirty="0">
                <a:solidFill>
                  <a:srgbClr val="51626F"/>
                </a:solidFill>
                <a:latin typeface="Arial Bold"/>
              </a:rPr>
              <a:t>Energy &amp; Buildings</a:t>
            </a:r>
          </a:p>
        </p:txBody>
      </p:sp>
      <p:sp>
        <p:nvSpPr>
          <p:cNvPr id="6" name="Content Placeholder 2">
            <a:extLst>
              <a:ext uri="{FF2B5EF4-FFF2-40B4-BE49-F238E27FC236}">
                <a16:creationId xmlns:a16="http://schemas.microsoft.com/office/drawing/2014/main" id="{42DF5058-D13A-5B68-75FA-2274CE0697E8}"/>
              </a:ext>
            </a:extLst>
          </p:cNvPr>
          <p:cNvSpPr>
            <a:spLocks noGrp="1"/>
          </p:cNvSpPr>
          <p:nvPr/>
        </p:nvSpPr>
        <p:spPr>
          <a:xfrm>
            <a:off x="1447800" y="2552700"/>
            <a:ext cx="6764057" cy="56588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00000"/>
              </a:lnSpc>
              <a:spcAft>
                <a:spcPts val="900"/>
              </a:spcAft>
            </a:pPr>
            <a:r>
              <a:rPr lang="en-IE" sz="2800" dirty="0">
                <a:cs typeface="Arial"/>
              </a:rPr>
              <a:t>Energy Management Team Established  </a:t>
            </a:r>
          </a:p>
          <a:p>
            <a:pPr marL="342900" lvl="2" indent="-342900">
              <a:lnSpc>
                <a:spcPct val="100000"/>
              </a:lnSpc>
              <a:spcAft>
                <a:spcPts val="900"/>
              </a:spcAft>
            </a:pPr>
            <a:r>
              <a:rPr lang="en-IE" sz="2800" dirty="0">
                <a:cs typeface="Arial"/>
              </a:rPr>
              <a:t>Progressing ISO50001 Certification </a:t>
            </a:r>
          </a:p>
          <a:p>
            <a:pPr marL="342900" lvl="2" indent="-342900">
              <a:lnSpc>
                <a:spcPct val="100000"/>
              </a:lnSpc>
              <a:spcAft>
                <a:spcPts val="900"/>
              </a:spcAft>
            </a:pPr>
            <a:r>
              <a:rPr lang="en-IE" sz="2800" i="0" u="none" strike="noStrike" dirty="0">
                <a:solidFill>
                  <a:srgbClr val="000000"/>
                </a:solidFill>
                <a:effectLst/>
                <a:cs typeface="Arial" panose="020B0604020202020204" pitchFamily="34" charset="0"/>
              </a:rPr>
              <a:t>6 SEUs account for 85% of SDCC energy use </a:t>
            </a:r>
            <a:endParaRPr lang="en-IE" sz="2800" i="0" u="none" strike="noStrike" dirty="0">
              <a:solidFill>
                <a:srgbClr val="000000"/>
              </a:solidFill>
              <a:effectLst/>
              <a:cs typeface="Arial"/>
            </a:endParaRPr>
          </a:p>
          <a:p>
            <a:pPr marL="342900" lvl="2" indent="-342900">
              <a:lnSpc>
                <a:spcPct val="100000"/>
              </a:lnSpc>
              <a:spcAft>
                <a:spcPts val="900"/>
              </a:spcAft>
            </a:pPr>
            <a:r>
              <a:rPr lang="en-IE" sz="2800" dirty="0">
                <a:solidFill>
                  <a:srgbClr val="000000"/>
                </a:solidFill>
                <a:ea typeface="Calibri"/>
                <a:cs typeface="Arial"/>
              </a:rPr>
              <a:t>Progressing Energy Performance Contracts</a:t>
            </a:r>
          </a:p>
          <a:p>
            <a:pPr marL="342900" lvl="2" indent="-342900">
              <a:lnSpc>
                <a:spcPct val="100000"/>
              </a:lnSpc>
              <a:spcAft>
                <a:spcPts val="900"/>
              </a:spcAft>
            </a:pPr>
            <a:r>
              <a:rPr lang="en-IE" sz="2800" dirty="0" err="1">
                <a:solidFill>
                  <a:srgbClr val="000000"/>
                </a:solidFill>
                <a:ea typeface="Calibri"/>
                <a:cs typeface="Arial"/>
              </a:rPr>
              <a:t>DeliverEE</a:t>
            </a:r>
            <a:r>
              <a:rPr lang="en-IE" sz="2800" dirty="0">
                <a:solidFill>
                  <a:srgbClr val="000000"/>
                </a:solidFill>
                <a:ea typeface="Calibri"/>
                <a:cs typeface="Arial"/>
              </a:rPr>
              <a:t> Pathfinder: </a:t>
            </a:r>
            <a:r>
              <a:rPr lang="en-IE" sz="2800" dirty="0">
                <a:cs typeface="Arial"/>
              </a:rPr>
              <a:t>PV Framework and Arthurstown tenders issued Match 2025 </a:t>
            </a:r>
            <a:endParaRPr lang="en-IE" sz="2800" dirty="0">
              <a:ea typeface="Calibri"/>
              <a:cs typeface="Arial"/>
            </a:endParaRPr>
          </a:p>
          <a:p>
            <a:pPr marL="342900" lvl="2" indent="-342900">
              <a:lnSpc>
                <a:spcPct val="100000"/>
              </a:lnSpc>
              <a:spcAft>
                <a:spcPts val="900"/>
              </a:spcAft>
            </a:pPr>
            <a:r>
              <a:rPr lang="en-GB" sz="2800" dirty="0">
                <a:cs typeface="Arial"/>
              </a:rPr>
              <a:t>Public Lighting: 70% of stock upgraded to energy efficient LEDs to date</a:t>
            </a:r>
          </a:p>
          <a:p>
            <a:pPr marL="342900" lvl="2" indent="-342900">
              <a:lnSpc>
                <a:spcPct val="100000"/>
              </a:lnSpc>
              <a:spcAft>
                <a:spcPts val="900"/>
              </a:spcAft>
            </a:pPr>
            <a:endParaRPr lang="en-US" sz="2600" dirty="0">
              <a:ea typeface="Calibri"/>
              <a:cs typeface="Calibri"/>
            </a:endParaRPr>
          </a:p>
          <a:p>
            <a:pPr marL="342900" lvl="2" indent="-342900">
              <a:spcAft>
                <a:spcPts val="900"/>
              </a:spcAft>
            </a:pPr>
            <a:endParaRPr lang="en-GB" sz="2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6A28C30-CD9A-95EA-9CE6-0E3AFD8ED256}"/>
              </a:ext>
            </a:extLst>
          </p:cNvPr>
          <p:cNvGraphicFramePr>
            <a:graphicFrameLocks noGrp="1"/>
          </p:cNvGraphicFramePr>
          <p:nvPr>
            <p:extLst>
              <p:ext uri="{D42A27DB-BD31-4B8C-83A1-F6EECF244321}">
                <p14:modId xmlns:p14="http://schemas.microsoft.com/office/powerpoint/2010/main" val="2286582214"/>
              </p:ext>
            </p:extLst>
          </p:nvPr>
        </p:nvGraphicFramePr>
        <p:xfrm>
          <a:off x="9296399" y="3467100"/>
          <a:ext cx="7010401" cy="3848208"/>
        </p:xfrm>
        <a:graphic>
          <a:graphicData uri="http://schemas.openxmlformats.org/drawingml/2006/table">
            <a:tbl>
              <a:tblPr firstRow="1" bandRow="1">
                <a:tableStyleId>{5C22544A-7EE6-4342-B048-85BDC9FD1C3A}</a:tableStyleId>
              </a:tblPr>
              <a:tblGrid>
                <a:gridCol w="1308609">
                  <a:extLst>
                    <a:ext uri="{9D8B030D-6E8A-4147-A177-3AD203B41FA5}">
                      <a16:colId xmlns:a16="http://schemas.microsoft.com/office/drawing/2014/main" val="2931341285"/>
                    </a:ext>
                  </a:extLst>
                </a:gridCol>
                <a:gridCol w="4486656">
                  <a:extLst>
                    <a:ext uri="{9D8B030D-6E8A-4147-A177-3AD203B41FA5}">
                      <a16:colId xmlns:a16="http://schemas.microsoft.com/office/drawing/2014/main" val="2716346348"/>
                    </a:ext>
                  </a:extLst>
                </a:gridCol>
                <a:gridCol w="1215136">
                  <a:extLst>
                    <a:ext uri="{9D8B030D-6E8A-4147-A177-3AD203B41FA5}">
                      <a16:colId xmlns:a16="http://schemas.microsoft.com/office/drawing/2014/main" val="896152891"/>
                    </a:ext>
                  </a:extLst>
                </a:gridCol>
              </a:tblGrid>
              <a:tr h="481026">
                <a:tc>
                  <a:txBody>
                    <a:bodyPr/>
                    <a:lstStyle/>
                    <a:p>
                      <a:endParaRPr lang="en-IE" dirty="0"/>
                    </a:p>
                  </a:txBody>
                  <a:tcPr/>
                </a:tc>
                <a:tc>
                  <a:txBody>
                    <a:bodyPr/>
                    <a:lstStyle/>
                    <a:p>
                      <a:r>
                        <a:rPr lang="en-IE" dirty="0"/>
                        <a:t>SEU Group</a:t>
                      </a:r>
                    </a:p>
                  </a:txBody>
                  <a:tcPr/>
                </a:tc>
                <a:tc>
                  <a:txBody>
                    <a:bodyPr/>
                    <a:lstStyle/>
                    <a:p>
                      <a:endParaRPr lang="en-IE"/>
                    </a:p>
                  </a:txBody>
                  <a:tcPr/>
                </a:tc>
                <a:extLst>
                  <a:ext uri="{0D108BD9-81ED-4DB2-BD59-A6C34878D82A}">
                    <a16:rowId xmlns:a16="http://schemas.microsoft.com/office/drawing/2014/main" val="1370465708"/>
                  </a:ext>
                </a:extLst>
              </a:tr>
              <a:tr h="481026">
                <a:tc>
                  <a:txBody>
                    <a:bodyPr/>
                    <a:lstStyle/>
                    <a:p>
                      <a:r>
                        <a:rPr lang="en-IE" b="1" dirty="0"/>
                        <a:t>SEU 1</a:t>
                      </a:r>
                    </a:p>
                  </a:txBody>
                  <a:tcPr/>
                </a:tc>
                <a:tc>
                  <a:txBody>
                    <a:bodyPr/>
                    <a:lstStyle/>
                    <a:p>
                      <a:r>
                        <a:rPr lang="en-IE" dirty="0"/>
                        <a:t>Public Lighting</a:t>
                      </a:r>
                    </a:p>
                  </a:txBody>
                  <a:tcPr/>
                </a:tc>
                <a:tc>
                  <a:txBody>
                    <a:bodyPr/>
                    <a:lstStyle/>
                    <a:p>
                      <a:r>
                        <a:rPr lang="en-IE" dirty="0"/>
                        <a:t>38%</a:t>
                      </a:r>
                    </a:p>
                  </a:txBody>
                  <a:tcPr/>
                </a:tc>
                <a:extLst>
                  <a:ext uri="{0D108BD9-81ED-4DB2-BD59-A6C34878D82A}">
                    <a16:rowId xmlns:a16="http://schemas.microsoft.com/office/drawing/2014/main" val="453137966"/>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SEU 2</a:t>
                      </a:r>
                    </a:p>
                  </a:txBody>
                  <a:tcPr/>
                </a:tc>
                <a:tc>
                  <a:txBody>
                    <a:bodyPr/>
                    <a:lstStyle/>
                    <a:p>
                      <a:r>
                        <a:rPr lang="en-IE" dirty="0"/>
                        <a:t>Fleet</a:t>
                      </a:r>
                    </a:p>
                  </a:txBody>
                  <a:tcPr/>
                </a:tc>
                <a:tc>
                  <a:txBody>
                    <a:bodyPr/>
                    <a:lstStyle/>
                    <a:p>
                      <a:r>
                        <a:rPr lang="en-IE" dirty="0"/>
                        <a:t>17%</a:t>
                      </a:r>
                    </a:p>
                  </a:txBody>
                  <a:tcPr/>
                </a:tc>
                <a:extLst>
                  <a:ext uri="{0D108BD9-81ED-4DB2-BD59-A6C34878D82A}">
                    <a16:rowId xmlns:a16="http://schemas.microsoft.com/office/drawing/2014/main" val="4176784224"/>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SEU 3</a:t>
                      </a:r>
                    </a:p>
                  </a:txBody>
                  <a:tcPr/>
                </a:tc>
                <a:tc>
                  <a:txBody>
                    <a:bodyPr/>
                    <a:lstStyle/>
                    <a:p>
                      <a:r>
                        <a:rPr lang="en-IE" dirty="0"/>
                        <a:t>Leisure Centres</a:t>
                      </a:r>
                    </a:p>
                  </a:txBody>
                  <a:tcPr/>
                </a:tc>
                <a:tc>
                  <a:txBody>
                    <a:bodyPr/>
                    <a:lstStyle/>
                    <a:p>
                      <a:r>
                        <a:rPr lang="en-IE" dirty="0"/>
                        <a:t>16%</a:t>
                      </a:r>
                    </a:p>
                  </a:txBody>
                  <a:tcPr/>
                </a:tc>
                <a:extLst>
                  <a:ext uri="{0D108BD9-81ED-4DB2-BD59-A6C34878D82A}">
                    <a16:rowId xmlns:a16="http://schemas.microsoft.com/office/drawing/2014/main" val="1596631364"/>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SEU 4</a:t>
                      </a:r>
                    </a:p>
                  </a:txBody>
                  <a:tcPr/>
                </a:tc>
                <a:tc>
                  <a:txBody>
                    <a:bodyPr/>
                    <a:lstStyle/>
                    <a:p>
                      <a:r>
                        <a:rPr lang="en-IE" dirty="0"/>
                        <a:t>Corporate Buildings</a:t>
                      </a:r>
                    </a:p>
                  </a:txBody>
                  <a:tcPr/>
                </a:tc>
                <a:tc>
                  <a:txBody>
                    <a:bodyPr/>
                    <a:lstStyle/>
                    <a:p>
                      <a:r>
                        <a:rPr lang="en-IE" dirty="0"/>
                        <a:t>11%</a:t>
                      </a:r>
                    </a:p>
                  </a:txBody>
                  <a:tcPr/>
                </a:tc>
                <a:extLst>
                  <a:ext uri="{0D108BD9-81ED-4DB2-BD59-A6C34878D82A}">
                    <a16:rowId xmlns:a16="http://schemas.microsoft.com/office/drawing/2014/main" val="2762380309"/>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SEU 5</a:t>
                      </a:r>
                    </a:p>
                  </a:txBody>
                  <a:tcPr/>
                </a:tc>
                <a:tc>
                  <a:txBody>
                    <a:bodyPr/>
                    <a:lstStyle/>
                    <a:p>
                      <a:r>
                        <a:rPr lang="en-IE" dirty="0"/>
                        <a:t>Libraries</a:t>
                      </a:r>
                    </a:p>
                  </a:txBody>
                  <a:tcPr>
                    <a:solidFill>
                      <a:schemeClr val="accent1">
                        <a:tint val="40000"/>
                      </a:schemeClr>
                    </a:solidFill>
                  </a:tcPr>
                </a:tc>
                <a:tc>
                  <a:txBody>
                    <a:bodyPr/>
                    <a:lstStyle/>
                    <a:p>
                      <a:r>
                        <a:rPr lang="en-IE" dirty="0"/>
                        <a:t>1.5%</a:t>
                      </a:r>
                    </a:p>
                  </a:txBody>
                  <a:tcPr/>
                </a:tc>
                <a:extLst>
                  <a:ext uri="{0D108BD9-81ED-4DB2-BD59-A6C34878D82A}">
                    <a16:rowId xmlns:a16="http://schemas.microsoft.com/office/drawing/2014/main" val="1597332631"/>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SEU 6</a:t>
                      </a:r>
                    </a:p>
                  </a:txBody>
                  <a:tcPr/>
                </a:tc>
                <a:tc>
                  <a:txBody>
                    <a:bodyPr/>
                    <a:lstStyle/>
                    <a:p>
                      <a:r>
                        <a:rPr lang="en-IE" dirty="0"/>
                        <a:t>Tallaght Stadium</a:t>
                      </a:r>
                    </a:p>
                  </a:txBody>
                  <a:tcPr/>
                </a:tc>
                <a:tc>
                  <a:txBody>
                    <a:bodyPr/>
                    <a:lstStyle/>
                    <a:p>
                      <a:r>
                        <a:rPr lang="en-IE" dirty="0"/>
                        <a:t>1.5%</a:t>
                      </a:r>
                    </a:p>
                  </a:txBody>
                  <a:tcPr/>
                </a:tc>
                <a:extLst>
                  <a:ext uri="{0D108BD9-81ED-4DB2-BD59-A6C34878D82A}">
                    <a16:rowId xmlns:a16="http://schemas.microsoft.com/office/drawing/2014/main" val="475819809"/>
                  </a:ext>
                </a:extLst>
              </a:tr>
              <a:tr h="48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txBody>
                  <a:tcPr/>
                </a:tc>
                <a:tc>
                  <a:txBody>
                    <a:bodyPr/>
                    <a:lstStyle/>
                    <a:p>
                      <a:r>
                        <a:rPr lang="en-IE" b="1" dirty="0"/>
                        <a:t>Total for ISO 50001 Implementation</a:t>
                      </a:r>
                    </a:p>
                  </a:txBody>
                  <a:tcPr/>
                </a:tc>
                <a:tc>
                  <a:txBody>
                    <a:bodyPr/>
                    <a:lstStyle/>
                    <a:p>
                      <a:r>
                        <a:rPr lang="en-IE" dirty="0"/>
                        <a:t>85%</a:t>
                      </a:r>
                    </a:p>
                  </a:txBody>
                  <a:tcPr/>
                </a:tc>
                <a:extLst>
                  <a:ext uri="{0D108BD9-81ED-4DB2-BD59-A6C34878D82A}">
                    <a16:rowId xmlns:a16="http://schemas.microsoft.com/office/drawing/2014/main" val="2405090911"/>
                  </a:ext>
                </a:extLst>
              </a:tr>
            </a:tbl>
          </a:graphicData>
        </a:graphic>
      </p:graphicFrame>
    </p:spTree>
    <p:extLst>
      <p:ext uri="{BB962C8B-B14F-4D97-AF65-F5344CB8AC3E}">
        <p14:creationId xmlns:p14="http://schemas.microsoft.com/office/powerpoint/2010/main" val="191877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83DA-946C-E199-108E-C57BDD9786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793E82-2851-443A-0AD0-1C930516110D}"/>
              </a:ext>
            </a:extLst>
          </p:cNvPr>
          <p:cNvSpPr/>
          <p:nvPr/>
        </p:nvSpPr>
        <p:spPr>
          <a:xfrm>
            <a:off x="23483"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F8E9A3D5-7CB5-D4C2-9E08-A3C1220BEFAA}"/>
              </a:ext>
            </a:extLst>
          </p:cNvPr>
          <p:cNvSpPr txBox="1"/>
          <p:nvPr/>
        </p:nvSpPr>
        <p:spPr>
          <a:xfrm>
            <a:off x="1676400" y="495628"/>
            <a:ext cx="14442513" cy="1098506"/>
          </a:xfrm>
          <a:prstGeom prst="rect">
            <a:avLst/>
          </a:prstGeom>
        </p:spPr>
        <p:txBody>
          <a:bodyPr lIns="0" tIns="0" rIns="0" bIns="0" rtlCol="0" anchor="t">
            <a:spAutoFit/>
          </a:bodyPr>
          <a:lstStyle/>
          <a:p>
            <a:pPr marL="0" lvl="0" indent="0" algn="ctr">
              <a:lnSpc>
                <a:spcPts val="9600"/>
              </a:lnSpc>
              <a:spcBef>
                <a:spcPct val="0"/>
              </a:spcBef>
            </a:pPr>
            <a:r>
              <a:rPr lang="en-US" sz="6000" dirty="0">
                <a:solidFill>
                  <a:srgbClr val="51626F"/>
                </a:solidFill>
                <a:latin typeface="Arial Bold"/>
              </a:rPr>
              <a:t>Energy &amp; Buildings</a:t>
            </a:r>
          </a:p>
        </p:txBody>
      </p:sp>
      <p:sp>
        <p:nvSpPr>
          <p:cNvPr id="6" name="Content Placeholder 2">
            <a:extLst>
              <a:ext uri="{FF2B5EF4-FFF2-40B4-BE49-F238E27FC236}">
                <a16:creationId xmlns:a16="http://schemas.microsoft.com/office/drawing/2014/main" id="{8614E3A5-5135-4595-993C-14EE07F640FA}"/>
              </a:ext>
            </a:extLst>
          </p:cNvPr>
          <p:cNvSpPr>
            <a:spLocks noGrp="1"/>
          </p:cNvSpPr>
          <p:nvPr/>
        </p:nvSpPr>
        <p:spPr>
          <a:xfrm>
            <a:off x="1375011" y="3009900"/>
            <a:ext cx="6764057" cy="54604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00000"/>
              </a:lnSpc>
              <a:spcAft>
                <a:spcPts val="900"/>
              </a:spcAft>
            </a:pPr>
            <a:r>
              <a:rPr lang="en-GB" sz="2800" dirty="0">
                <a:cs typeface="Arial"/>
              </a:rPr>
              <a:t>Retrofitting the Council’s housing stock: </a:t>
            </a:r>
            <a:r>
              <a:rPr lang="en-IE" sz="2800" b="0" i="0" u="none" strike="noStrike" dirty="0">
                <a:solidFill>
                  <a:srgbClr val="000000"/>
                </a:solidFill>
                <a:effectLst/>
                <a:cs typeface="Arial" panose="020B0604020202020204" pitchFamily="34" charset="0"/>
              </a:rPr>
              <a:t>Social Housing Upgrades: 97 homes upgraded to B2 standard under the Energy Efficiency Retrofit Programme in 2024</a:t>
            </a:r>
            <a:endParaRPr lang="en-GB" sz="2800" dirty="0">
              <a:cs typeface="Arial"/>
            </a:endParaRPr>
          </a:p>
          <a:p>
            <a:pPr marL="342900" lvl="2" indent="-342900">
              <a:spcAft>
                <a:spcPts val="900"/>
              </a:spcAft>
            </a:pPr>
            <a:r>
              <a:rPr lang="en-GB" sz="2800" dirty="0">
                <a:cs typeface="Arial"/>
              </a:rPr>
              <a:t>Tallaght District Heating: </a:t>
            </a:r>
          </a:p>
          <a:p>
            <a:pPr marL="800100" lvl="3" indent="-342900">
              <a:spcAft>
                <a:spcPts val="900"/>
              </a:spcAft>
            </a:pPr>
            <a:r>
              <a:rPr lang="en-IE" sz="2400" kern="0" dirty="0">
                <a:solidFill>
                  <a:srgbClr val="000000"/>
                </a:solidFill>
                <a:effectLst/>
                <a:latin typeface="Calibri" panose="020F0502020204030204" pitchFamily="34" charset="0"/>
                <a:ea typeface="Times New Roman" panose="02020603050405020304" pitchFamily="18" charset="0"/>
              </a:rPr>
              <a:t>TUD Main Campus, TUD Sport Centre, SDCC County Hall, Work IQ and the 133 Cost Rental apartments at Innovation Square are now all connected to the network and heat supply has been reliable and consistent</a:t>
            </a:r>
          </a:p>
          <a:p>
            <a:pPr marL="800100" lvl="3" indent="-342900">
              <a:spcAft>
                <a:spcPts val="900"/>
              </a:spcAft>
            </a:pPr>
            <a:r>
              <a:rPr lang="en-IE" sz="2400" kern="0" dirty="0">
                <a:solidFill>
                  <a:srgbClr val="000000"/>
                </a:solidFill>
                <a:effectLst/>
                <a:latin typeface="Calibri" panose="020F0502020204030204" pitchFamily="34" charset="0"/>
                <a:ea typeface="Times New Roman" panose="02020603050405020304" pitchFamily="18" charset="0"/>
              </a:rPr>
              <a:t>New Network pipes are now in place in the Airton Road extension project through the main road project </a:t>
            </a:r>
            <a:endParaRPr lang="en-GB" sz="2400" dirty="0">
              <a:latin typeface="Arial" panose="020B0604020202020204" pitchFamily="34" charset="0"/>
              <a:cs typeface="Arial" panose="020B0604020202020204" pitchFamily="34" charset="0"/>
            </a:endParaRPr>
          </a:p>
        </p:txBody>
      </p:sp>
      <p:pic>
        <p:nvPicPr>
          <p:cNvPr id="7" name="Picture 6" descr="A white building with a lawn and grass&#10;&#10;Description automatically generated">
            <a:extLst>
              <a:ext uri="{FF2B5EF4-FFF2-40B4-BE49-F238E27FC236}">
                <a16:creationId xmlns:a16="http://schemas.microsoft.com/office/drawing/2014/main" id="{2A251DA9-0AFE-50EE-1CCE-4D9180848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52" y="3408444"/>
            <a:ext cx="7189561" cy="4783055"/>
          </a:xfrm>
          <a:prstGeom prst="rect">
            <a:avLst/>
          </a:prstGeom>
          <a:effectLst>
            <a:softEdge rad="203200"/>
          </a:effectLst>
        </p:spPr>
      </p:pic>
    </p:spTree>
    <p:extLst>
      <p:ext uri="{BB962C8B-B14F-4D97-AF65-F5344CB8AC3E}">
        <p14:creationId xmlns:p14="http://schemas.microsoft.com/office/powerpoint/2010/main" val="88464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5EFD6B99-B1CD-855C-12AA-1B5CFD1A7C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A08443D-66FF-1EFD-6389-87D354EBA751}"/>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B9A4171F-0E28-6930-DD74-F02ABA4830AB}"/>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67E524C5-A334-154A-D7A4-B6DC9420D8CC}"/>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9B473CD0-62ED-D2A0-F790-5920C7C74459}"/>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4" name="Picture 3" descr="A screenshot of a cell phone&#10;&#10;AI-generated content may be incorrect.">
            <a:extLst>
              <a:ext uri="{FF2B5EF4-FFF2-40B4-BE49-F238E27FC236}">
                <a16:creationId xmlns:a16="http://schemas.microsoft.com/office/drawing/2014/main" id="{6069D66B-A85C-7E34-521D-45B662AB208A}"/>
              </a:ext>
            </a:extLst>
          </p:cNvPr>
          <p:cNvPicPr>
            <a:picLocks noChangeAspect="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644652" y="163734"/>
            <a:ext cx="17158716" cy="9080850"/>
          </a:xfrm>
          <a:prstGeom prst="rect">
            <a:avLst/>
          </a:prstGeom>
          <a:effectLst>
            <a:softEdge rad="50800"/>
          </a:effectLst>
        </p:spPr>
      </p:pic>
    </p:spTree>
    <p:extLst>
      <p:ext uri="{BB962C8B-B14F-4D97-AF65-F5344CB8AC3E}">
        <p14:creationId xmlns:p14="http://schemas.microsoft.com/office/powerpoint/2010/main" val="277454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6CCC-BB25-285A-4610-FF524C435E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1CE603-49FA-7C8A-62E0-DD7303A068C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F432D6DC-8A75-54C6-7907-3E51C708703D}"/>
              </a:ext>
            </a:extLst>
          </p:cNvPr>
          <p:cNvSpPr txBox="1"/>
          <p:nvPr/>
        </p:nvSpPr>
        <p:spPr>
          <a:xfrm>
            <a:off x="1922743" y="1039065"/>
            <a:ext cx="14442513" cy="1231106"/>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51626F"/>
                </a:solidFill>
                <a:latin typeface="Arial Bold"/>
              </a:rPr>
              <a:t>Transport</a:t>
            </a:r>
          </a:p>
        </p:txBody>
      </p:sp>
      <p:sp>
        <p:nvSpPr>
          <p:cNvPr id="6" name="Content Placeholder 2">
            <a:extLst>
              <a:ext uri="{FF2B5EF4-FFF2-40B4-BE49-F238E27FC236}">
                <a16:creationId xmlns:a16="http://schemas.microsoft.com/office/drawing/2014/main" id="{47CB2AB3-D64B-D65B-56C9-06081DE57DEE}"/>
              </a:ext>
            </a:extLst>
          </p:cNvPr>
          <p:cNvSpPr>
            <a:spLocks noGrp="1"/>
          </p:cNvSpPr>
          <p:nvPr/>
        </p:nvSpPr>
        <p:spPr>
          <a:xfrm>
            <a:off x="1600200" y="2270171"/>
            <a:ext cx="6609735" cy="473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00000"/>
              </a:lnSpc>
              <a:spcAft>
                <a:spcPts val="900"/>
              </a:spcAft>
            </a:pPr>
            <a:r>
              <a:rPr lang="en-GB" sz="2600" dirty="0">
                <a:cs typeface="Arial" panose="020B0604020202020204" pitchFamily="34" charset="0"/>
              </a:rPr>
              <a:t>Sustainable Fleet: </a:t>
            </a:r>
          </a:p>
          <a:p>
            <a:pPr marL="800100" lvl="3" indent="-342900">
              <a:lnSpc>
                <a:spcPct val="100000"/>
              </a:lnSpc>
              <a:spcAft>
                <a:spcPts val="900"/>
              </a:spcAft>
            </a:pPr>
            <a:r>
              <a:rPr lang="en-GB" sz="2400" dirty="0">
                <a:cs typeface="Arial" panose="020B0604020202020204" pitchFamily="34" charset="0"/>
              </a:rPr>
              <a:t>HVO Trial launched August 2024</a:t>
            </a:r>
          </a:p>
          <a:p>
            <a:pPr marL="800100" lvl="3" indent="-342900">
              <a:lnSpc>
                <a:spcPct val="100000"/>
              </a:lnSpc>
              <a:spcAft>
                <a:spcPts val="900"/>
              </a:spcAft>
            </a:pPr>
            <a:r>
              <a:rPr lang="en-IE" sz="2400" dirty="0">
                <a:ea typeface="Calibri"/>
                <a:cs typeface="Arial"/>
              </a:rPr>
              <a:t>21 vehicles using HVO at end of 2024 (51 end of March 2025)</a:t>
            </a:r>
            <a:endParaRPr lang="en-GB" sz="2400" dirty="0">
              <a:cs typeface="Arial" panose="020B0604020202020204" pitchFamily="34" charset="0"/>
            </a:endParaRPr>
          </a:p>
          <a:p>
            <a:pPr marL="800100" lvl="3" indent="-342900">
              <a:lnSpc>
                <a:spcPct val="100000"/>
              </a:lnSpc>
              <a:spcAft>
                <a:spcPts val="900"/>
              </a:spcAft>
            </a:pPr>
            <a:r>
              <a:rPr lang="en-GB" sz="2400" dirty="0">
                <a:cs typeface="Arial" panose="020B0604020202020204" pitchFamily="34" charset="0"/>
              </a:rPr>
              <a:t>Three new EV’s added to SDCC Fleet</a:t>
            </a:r>
          </a:p>
          <a:p>
            <a:pPr marL="457200" lvl="2" indent="-457200">
              <a:lnSpc>
                <a:spcPct val="100000"/>
              </a:lnSpc>
              <a:spcAft>
                <a:spcPts val="900"/>
              </a:spcAft>
            </a:pPr>
            <a:r>
              <a:rPr lang="en-GB" sz="2600" dirty="0">
                <a:cs typeface="Arial" panose="020B0604020202020204" pitchFamily="34" charset="0"/>
              </a:rPr>
              <a:t>EV Charging Strategy – </a:t>
            </a:r>
            <a:r>
              <a:rPr lang="en-GB" sz="2600" dirty="0" err="1">
                <a:cs typeface="Arial" panose="020B0604020202020204" pitchFamily="34" charset="0"/>
              </a:rPr>
              <a:t>ePower</a:t>
            </a:r>
            <a:r>
              <a:rPr lang="en-GB" sz="2600" dirty="0">
                <a:cs typeface="Arial" panose="020B0604020202020204" pitchFamily="34" charset="0"/>
              </a:rPr>
              <a:t> appointed to undertake rollout of public EV charging points at 19 locations in SDCC</a:t>
            </a:r>
          </a:p>
          <a:p>
            <a:pPr marL="342900" lvl="2" indent="-342900">
              <a:spcAft>
                <a:spcPts val="900"/>
              </a:spcAft>
            </a:pPr>
            <a:r>
              <a:rPr lang="en-GB" sz="2600" dirty="0">
                <a:cs typeface="Arial" panose="020B0604020202020204" pitchFamily="34" charset="0"/>
              </a:rPr>
              <a:t>Active Travel – 22.5km of new and upgraded cycle lanes delivered</a:t>
            </a:r>
          </a:p>
          <a:p>
            <a:pPr marL="342900" lvl="2" indent="-342900">
              <a:spcAft>
                <a:spcPts val="900"/>
              </a:spcAft>
            </a:pPr>
            <a:r>
              <a:rPr lang="en-GB" sz="2600" dirty="0">
                <a:cs typeface="Arial" panose="020B0604020202020204" pitchFamily="34" charset="0"/>
              </a:rPr>
              <a:t>The Council continues to facilitate the delivery of public transport routes, in partnership with the NTA and others. </a:t>
            </a:r>
          </a:p>
          <a:p>
            <a:pPr marL="342900" lvl="2" indent="-342900">
              <a:spcAft>
                <a:spcPts val="900"/>
              </a:spcAft>
            </a:pPr>
            <a:r>
              <a:rPr lang="en-GB" sz="2600" dirty="0">
                <a:cs typeface="Arial" panose="020B0604020202020204" pitchFamily="34" charset="0"/>
              </a:rPr>
              <a:t>Staff Mobility – SDCC awarded NTA Smarter Travel Mark (Silver)</a:t>
            </a:r>
          </a:p>
          <a:p>
            <a:pPr marL="342900" lvl="2" indent="-342900">
              <a:spcAft>
                <a:spcPts val="900"/>
              </a:spcAft>
            </a:pPr>
            <a:endParaRPr lang="en-GB" sz="2800" dirty="0">
              <a:latin typeface="Arial" panose="020B0604020202020204" pitchFamily="34" charset="0"/>
              <a:cs typeface="Arial" panose="020B0604020202020204" pitchFamily="34" charset="0"/>
            </a:endParaRPr>
          </a:p>
          <a:p>
            <a:pPr marL="342900" lvl="2" indent="-342900">
              <a:spcAft>
                <a:spcPts val="900"/>
              </a:spcAft>
            </a:pPr>
            <a:endParaRPr lang="en-GB" sz="2800" dirty="0">
              <a:latin typeface="Arial" panose="020B0604020202020204" pitchFamily="34" charset="0"/>
              <a:cs typeface="Arial" panose="020B0604020202020204" pitchFamily="34" charset="0"/>
            </a:endParaRPr>
          </a:p>
        </p:txBody>
      </p:sp>
      <p:pic>
        <p:nvPicPr>
          <p:cNvPr id="5" name="Picture 4" descr="A group of men standing next to a charging station&#10;&#10;Description automatically generated">
            <a:extLst>
              <a:ext uri="{FF2B5EF4-FFF2-40B4-BE49-F238E27FC236}">
                <a16:creationId xmlns:a16="http://schemas.microsoft.com/office/drawing/2014/main" id="{A9F9A210-C13E-9A99-7884-626865B11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2705100"/>
            <a:ext cx="8236650" cy="5493388"/>
          </a:xfrm>
          <a:prstGeom prst="rect">
            <a:avLst/>
          </a:prstGeom>
          <a:effectLst>
            <a:softEdge rad="152400"/>
          </a:effectLst>
        </p:spPr>
      </p:pic>
    </p:spTree>
    <p:extLst>
      <p:ext uri="{BB962C8B-B14F-4D97-AF65-F5344CB8AC3E}">
        <p14:creationId xmlns:p14="http://schemas.microsoft.com/office/powerpoint/2010/main" val="350407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CB14-AD80-1895-E33B-65E7D0AE9F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8FD8FA6-9C87-E71F-2087-5CEEDB28DF38}"/>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A3C0B10D-859A-A73C-E16C-F6D345EDDA0A}"/>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E5EE16E3-0ADB-6EB9-3CA6-6F1936284C36}"/>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8989007F-372C-6B5D-40BF-72950B3F2FFA}"/>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5" name="Picture 4" descr="A blue and black informational chart&#10;&#10;AI-generated content may be incorrect.">
            <a:extLst>
              <a:ext uri="{FF2B5EF4-FFF2-40B4-BE49-F238E27FC236}">
                <a16:creationId xmlns:a16="http://schemas.microsoft.com/office/drawing/2014/main" id="{FB13CC60-ABA6-96EB-6688-FA9F71D74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60" y="211155"/>
            <a:ext cx="15979140" cy="8988267"/>
          </a:xfrm>
          <a:prstGeom prst="rect">
            <a:avLst/>
          </a:prstGeom>
        </p:spPr>
      </p:pic>
    </p:spTree>
    <p:extLst>
      <p:ext uri="{BB962C8B-B14F-4D97-AF65-F5344CB8AC3E}">
        <p14:creationId xmlns:p14="http://schemas.microsoft.com/office/powerpoint/2010/main" val="390566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8D80-CACD-EDC3-FA5A-3D9C476643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D59495-EF39-DEB8-A32E-97C8E93E942D}"/>
              </a:ext>
            </a:extLst>
          </p:cNvPr>
          <p:cNvSpPr/>
          <p:nvPr/>
        </p:nvSpPr>
        <p:spPr>
          <a:xfrm>
            <a:off x="0" y="-312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3" name="TextBox 3">
            <a:extLst>
              <a:ext uri="{FF2B5EF4-FFF2-40B4-BE49-F238E27FC236}">
                <a16:creationId xmlns:a16="http://schemas.microsoft.com/office/drawing/2014/main" id="{86165BC5-08A5-E51C-DF57-81FBDACE9F0B}"/>
              </a:ext>
            </a:extLst>
          </p:cNvPr>
          <p:cNvSpPr txBox="1"/>
          <p:nvPr/>
        </p:nvSpPr>
        <p:spPr>
          <a:xfrm>
            <a:off x="1922744" y="979553"/>
            <a:ext cx="14442513" cy="1115947"/>
          </a:xfrm>
          <a:prstGeom prst="rect">
            <a:avLst/>
          </a:prstGeom>
        </p:spPr>
        <p:txBody>
          <a:bodyPr lIns="0" tIns="0" rIns="0" bIns="0" rtlCol="0" anchor="t">
            <a:spAutoFit/>
          </a:bodyPr>
          <a:lstStyle/>
          <a:p>
            <a:pPr marL="0" lvl="0" indent="0" algn="ctr">
              <a:lnSpc>
                <a:spcPts val="9600"/>
              </a:lnSpc>
              <a:spcBef>
                <a:spcPct val="0"/>
              </a:spcBef>
            </a:pPr>
            <a:r>
              <a:rPr lang="en-US" sz="6600" dirty="0">
                <a:solidFill>
                  <a:srgbClr val="51626F"/>
                </a:solidFill>
                <a:latin typeface="Arial Bold"/>
              </a:rPr>
              <a:t>Flood Resilience</a:t>
            </a:r>
          </a:p>
        </p:txBody>
      </p:sp>
      <p:sp>
        <p:nvSpPr>
          <p:cNvPr id="6" name="Content Placeholder 2">
            <a:extLst>
              <a:ext uri="{FF2B5EF4-FFF2-40B4-BE49-F238E27FC236}">
                <a16:creationId xmlns:a16="http://schemas.microsoft.com/office/drawing/2014/main" id="{47CB2AB3-D64B-D65B-56C9-06081DE57DEE}"/>
              </a:ext>
            </a:extLst>
          </p:cNvPr>
          <p:cNvSpPr>
            <a:spLocks noGrp="1"/>
          </p:cNvSpPr>
          <p:nvPr/>
        </p:nvSpPr>
        <p:spPr>
          <a:xfrm>
            <a:off x="1219200" y="3054861"/>
            <a:ext cx="6979024" cy="535300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900"/>
              </a:spcAft>
              <a:buNone/>
            </a:pPr>
            <a:r>
              <a:rPr lang="en-GB" sz="2800" dirty="0">
                <a:cs typeface="Arial"/>
              </a:rPr>
              <a:t>Flood Alleviation Schemes</a:t>
            </a:r>
          </a:p>
          <a:p>
            <a:pPr marL="342900" lvl="2" indent="-342900">
              <a:spcAft>
                <a:spcPts val="900"/>
              </a:spcAft>
            </a:pPr>
            <a:r>
              <a:rPr lang="en-GB" sz="2800" dirty="0" err="1">
                <a:cs typeface="Arial"/>
              </a:rPr>
              <a:t>Poddle</a:t>
            </a:r>
            <a:r>
              <a:rPr lang="en-GB" sz="2800" dirty="0">
                <a:cs typeface="Arial"/>
              </a:rPr>
              <a:t> Flood Alleviation Scheme</a:t>
            </a:r>
            <a:endParaRPr lang="en-GB" sz="2800" dirty="0">
              <a:cs typeface="Arial" panose="020B0604020202020204" pitchFamily="34" charset="0"/>
            </a:endParaRPr>
          </a:p>
          <a:p>
            <a:pPr marL="800100" lvl="3">
              <a:spcAft>
                <a:spcPts val="900"/>
              </a:spcAft>
            </a:pPr>
            <a:r>
              <a:rPr lang="en-GB" sz="2800" dirty="0">
                <a:cs typeface="Arial"/>
              </a:rPr>
              <a:t>36-month programme</a:t>
            </a:r>
            <a:endParaRPr lang="en-GB" sz="2800" dirty="0">
              <a:cs typeface="Arial" panose="020B0604020202020204" pitchFamily="34" charset="0"/>
            </a:endParaRPr>
          </a:p>
          <a:p>
            <a:pPr marL="800100" lvl="3">
              <a:spcAft>
                <a:spcPts val="900"/>
              </a:spcAft>
            </a:pPr>
            <a:r>
              <a:rPr lang="en-GB" sz="2800" dirty="0">
                <a:cs typeface="Arial"/>
              </a:rPr>
              <a:t>€12 million investment</a:t>
            </a:r>
            <a:endParaRPr lang="en-GB" sz="2800" dirty="0">
              <a:cs typeface="Arial" panose="020B0604020202020204" pitchFamily="34" charset="0"/>
            </a:endParaRPr>
          </a:p>
          <a:p>
            <a:pPr marL="800100" lvl="3">
              <a:spcAft>
                <a:spcPts val="900"/>
              </a:spcAft>
            </a:pPr>
            <a:r>
              <a:rPr lang="en-GB" sz="2800" dirty="0">
                <a:cs typeface="Arial"/>
              </a:rPr>
              <a:t>work commenced April 2024 </a:t>
            </a:r>
            <a:endParaRPr lang="en-GB" sz="2800" dirty="0">
              <a:cs typeface="Arial" panose="020B0604020202020204" pitchFamily="34" charset="0"/>
            </a:endParaRPr>
          </a:p>
          <a:p>
            <a:pPr marL="342900" lvl="2" indent="-342900">
              <a:spcAft>
                <a:spcPts val="900"/>
              </a:spcAft>
            </a:pPr>
            <a:r>
              <a:rPr lang="en-GB" sz="2800" dirty="0">
                <a:cs typeface="Arial"/>
              </a:rPr>
              <a:t>Whitechurch Flood Alleviation Scheme</a:t>
            </a:r>
          </a:p>
          <a:p>
            <a:pPr marL="800100" lvl="3">
              <a:spcAft>
                <a:spcPts val="900"/>
              </a:spcAft>
            </a:pPr>
            <a:r>
              <a:rPr lang="en-GB" sz="2800" dirty="0">
                <a:cs typeface="Arial"/>
              </a:rPr>
              <a:t>27-month programme</a:t>
            </a:r>
          </a:p>
          <a:p>
            <a:pPr marL="800100" lvl="3">
              <a:spcAft>
                <a:spcPts val="900"/>
              </a:spcAft>
            </a:pPr>
            <a:r>
              <a:rPr lang="en-GB" sz="2800" dirty="0">
                <a:cs typeface="Arial"/>
              </a:rPr>
              <a:t>€2 million investment</a:t>
            </a:r>
          </a:p>
          <a:p>
            <a:pPr marL="800100" lvl="3">
              <a:spcAft>
                <a:spcPts val="900"/>
              </a:spcAft>
            </a:pPr>
            <a:r>
              <a:rPr lang="en-GB" sz="2800" dirty="0">
                <a:cs typeface="Arial"/>
              </a:rPr>
              <a:t>Work commenced April 2023</a:t>
            </a:r>
          </a:p>
          <a:p>
            <a:pPr>
              <a:spcAft>
                <a:spcPts val="900"/>
              </a:spcAft>
            </a:pPr>
            <a:r>
              <a:rPr lang="en-IE" kern="0" dirty="0">
                <a:solidFill>
                  <a:srgbClr val="000000"/>
                </a:solidFill>
                <a:effectLst/>
                <a:ea typeface="Times New Roman" panose="02020603050405020304" pitchFamily="18" charset="0"/>
              </a:rPr>
              <a:t>River Camac - Stage 1</a:t>
            </a:r>
            <a:r>
              <a:rPr lang="en-IE" b="1" kern="0" dirty="0">
                <a:solidFill>
                  <a:srgbClr val="000000"/>
                </a:solidFill>
                <a:effectLst/>
                <a:ea typeface="Times New Roman" panose="02020603050405020304" pitchFamily="18" charset="0"/>
              </a:rPr>
              <a:t> -</a:t>
            </a:r>
            <a:r>
              <a:rPr lang="en-IE" kern="0" dirty="0">
                <a:solidFill>
                  <a:srgbClr val="000000"/>
                </a:solidFill>
                <a:effectLst/>
                <a:ea typeface="Times New Roman" panose="02020603050405020304" pitchFamily="18" charset="0"/>
              </a:rPr>
              <a:t> Emerging Options </a:t>
            </a:r>
            <a:endParaRPr lang="en-GB" dirty="0">
              <a:cs typeface="Arial" panose="020B0604020202020204" pitchFamily="34" charset="0"/>
            </a:endParaRPr>
          </a:p>
          <a:p>
            <a:pPr marL="342900" lvl="2" indent="-342900">
              <a:spcAft>
                <a:spcPts val="900"/>
              </a:spcAft>
            </a:pPr>
            <a:endParaRPr lang="en-GB" sz="2400" dirty="0">
              <a:latin typeface="Calibri" panose="020F0502020204030204" pitchFamily="34" charset="0"/>
            </a:endParaRPr>
          </a:p>
        </p:txBody>
      </p:sp>
      <p:pic>
        <p:nvPicPr>
          <p:cNvPr id="1026" name="Picture 2">
            <a:extLst>
              <a:ext uri="{FF2B5EF4-FFF2-40B4-BE49-F238E27FC236}">
                <a16:creationId xmlns:a16="http://schemas.microsoft.com/office/drawing/2014/main" id="{897FDDF2-EA1A-7B60-008E-E51228CC5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455" y="2705100"/>
            <a:ext cx="7942180" cy="5353009"/>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7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0A853-93EF-88D6-F224-F512FF4167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C58417-866D-6BD6-99AE-7875C67CF04F}"/>
              </a:ext>
            </a:extLst>
          </p:cNvPr>
          <p:cNvSpPr/>
          <p:nvPr/>
        </p:nvSpPr>
        <p:spPr>
          <a:xfrm>
            <a:off x="179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19" name="Rectangle: Rounded Corners 4">
            <a:extLst>
              <a:ext uri="{FF2B5EF4-FFF2-40B4-BE49-F238E27FC236}">
                <a16:creationId xmlns:a16="http://schemas.microsoft.com/office/drawing/2014/main" id="{84539ED5-F227-3BBF-277F-331014D8B2F9}"/>
              </a:ext>
            </a:extLst>
          </p:cNvPr>
          <p:cNvSpPr txBox="1"/>
          <p:nvPr/>
        </p:nvSpPr>
        <p:spPr>
          <a:xfrm>
            <a:off x="9161930" y="2602601"/>
            <a:ext cx="4606823" cy="559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21" name="Rectangle: Rounded Corners 4">
            <a:extLst>
              <a:ext uri="{FF2B5EF4-FFF2-40B4-BE49-F238E27FC236}">
                <a16:creationId xmlns:a16="http://schemas.microsoft.com/office/drawing/2014/main" id="{3588462E-F222-F8E1-0B3B-1967AB8CC8DD}"/>
              </a:ext>
            </a:extLst>
          </p:cNvPr>
          <p:cNvSpPr txBox="1"/>
          <p:nvPr/>
        </p:nvSpPr>
        <p:spPr>
          <a:xfrm>
            <a:off x="8335370" y="5059333"/>
            <a:ext cx="4606823" cy="55939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76415" tIns="0" rIns="176415" bIns="0" numCol="1" spcCol="1270" anchor="ctr" anchorCtr="0">
            <a:noAutofit/>
          </a:bodyP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defTabSz="933497">
              <a:lnSpc>
                <a:spcPct val="90000"/>
              </a:lnSpc>
              <a:spcBef>
                <a:spcPct val="0"/>
              </a:spcBef>
              <a:spcAft>
                <a:spcPct val="35000"/>
              </a:spcAft>
            </a:pPr>
            <a:r>
              <a:rPr lang="en-IE" sz="2100" dirty="0"/>
              <a:t>6 Action Areas in SDCC’s CAP</a:t>
            </a:r>
            <a:endParaRPr lang="en-US" sz="2100" dirty="0"/>
          </a:p>
        </p:txBody>
      </p:sp>
      <p:sp>
        <p:nvSpPr>
          <p:cNvPr id="6" name="Rectangle 5">
            <a:extLst>
              <a:ext uri="{FF2B5EF4-FFF2-40B4-BE49-F238E27FC236}">
                <a16:creationId xmlns:a16="http://schemas.microsoft.com/office/drawing/2014/main" id="{D7CD5252-0554-00F3-7F32-0E5603C8F402}"/>
              </a:ext>
            </a:extLst>
          </p:cNvPr>
          <p:cNvSpPr/>
          <p:nvPr/>
        </p:nvSpPr>
        <p:spPr>
          <a:xfrm>
            <a:off x="15636240" y="137162"/>
            <a:ext cx="22860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700"/>
          </a:p>
        </p:txBody>
      </p:sp>
      <p:pic>
        <p:nvPicPr>
          <p:cNvPr id="4" name="Picture 3" descr="A blue and black informational chart&#10;&#10;AI-generated content may be incorrect.">
            <a:extLst>
              <a:ext uri="{FF2B5EF4-FFF2-40B4-BE49-F238E27FC236}">
                <a16:creationId xmlns:a16="http://schemas.microsoft.com/office/drawing/2014/main" id="{CE012202-28D5-5BAD-810C-704E7A008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64" y="213299"/>
            <a:ext cx="16596360" cy="8825547"/>
          </a:xfrm>
          <a:prstGeom prst="rect">
            <a:avLst/>
          </a:prstGeom>
        </p:spPr>
      </p:pic>
    </p:spTree>
    <p:extLst>
      <p:ext uri="{BB962C8B-B14F-4D97-AF65-F5344CB8AC3E}">
        <p14:creationId xmlns:p14="http://schemas.microsoft.com/office/powerpoint/2010/main" val="3977871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5668</TotalTime>
  <Words>877</Words>
  <Application>Microsoft Office PowerPoint</Application>
  <PresentationFormat>Custom</PresentationFormat>
  <Paragraphs>125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 New Roman</vt:lpstr>
      <vt:lpstr>Arial Bold</vt:lpstr>
      <vt:lpstr>Aptos Display</vt:lpstr>
      <vt:lpstr>Calibri</vt:lpstr>
      <vt:lpstr>Aptos</vt:lpstr>
      <vt:lpstr>Office Theme</vt:lpstr>
      <vt:lpstr>Climate Action Plan 2024 - 2029 Annual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Clondalkin DZ Project Timeline</vt:lpstr>
      <vt:lpstr>Looking ahead 2025 Implementation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Fionnghuala Ryan</dc:creator>
  <cp:lastModifiedBy>Teresa Walsh</cp:lastModifiedBy>
  <cp:revision>23</cp:revision>
  <cp:lastPrinted>2025-04-07T10:17:23Z</cp:lastPrinted>
  <dcterms:created xsi:type="dcterms:W3CDTF">2006-08-16T00:00:00Z</dcterms:created>
  <dcterms:modified xsi:type="dcterms:W3CDTF">2025-04-07T13:42:50Z</dcterms:modified>
  <dc:identifier>DAGCkzqZMNw</dc:identifier>
</cp:coreProperties>
</file>