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77" r:id="rId3"/>
    <p:sldId id="278" r:id="rId4"/>
    <p:sldId id="259" r:id="rId5"/>
    <p:sldId id="258" r:id="rId6"/>
    <p:sldId id="266" r:id="rId7"/>
    <p:sldId id="276" r:id="rId8"/>
  </p:sldIdLst>
  <p:sldSz cx="18288000" cy="10287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Arial Bold" panose="020B0704020202020204" pitchFamily="34" charset="0"/>
      <p:regular r:id="rId11"/>
      <p:bold r:id="rId12"/>
    </p:embeddedFont>
    <p:embeddedFont>
      <p:font typeface="Gotham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7B611-E8A8-4ECA-8132-114EE6E85562}" v="21" dt="2025-03-18T12:45:53.056"/>
    <p1510:client id="{531F3798-4E3F-45AE-AD8F-5207C47D4063}" v="2" dt="2025-03-18T14:22:47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 Hartnett" userId="756016ee-939a-485e-9c2c-2f7ed1a833cd" providerId="ADAL" clId="{531F3798-4E3F-45AE-AD8F-5207C47D4063}"/>
    <pc:docChg chg="undo custSel addSld delSld modSld sldOrd">
      <pc:chgData name="Vivienne Hartnett" userId="756016ee-939a-485e-9c2c-2f7ed1a833cd" providerId="ADAL" clId="{531F3798-4E3F-45AE-AD8F-5207C47D4063}" dt="2025-03-18T14:22:39.048" v="5" actId="2696"/>
      <pc:docMkLst>
        <pc:docMk/>
      </pc:docMkLst>
      <pc:sldChg chg="del ord">
        <pc:chgData name="Vivienne Hartnett" userId="756016ee-939a-485e-9c2c-2f7ed1a833cd" providerId="ADAL" clId="{531F3798-4E3F-45AE-AD8F-5207C47D4063}" dt="2025-03-18T14:22:39.048" v="5" actId="2696"/>
        <pc:sldMkLst>
          <pc:docMk/>
          <pc:sldMk cId="0" sldId="257"/>
        </pc:sldMkLst>
      </pc:sldChg>
      <pc:sldChg chg="add del">
        <pc:chgData name="Vivienne Hartnett" userId="756016ee-939a-485e-9c2c-2f7ed1a833cd" providerId="ADAL" clId="{531F3798-4E3F-45AE-AD8F-5207C47D4063}" dt="2025-03-18T14:22:35.343" v="4" actId="2696"/>
        <pc:sldMkLst>
          <pc:docMk/>
          <pc:sldMk cId="0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3E53EC2-0878-4375-8167-9A6DAB1AA8D5}">
      <dgm:prSet phldrT="[Text]" custT="1"/>
      <dgm:spPr/>
      <dgm:t>
        <a:bodyPr/>
        <a:lstStyle/>
        <a:p>
          <a:endParaRPr lang="en-IE" sz="24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C8914-FB53-4450-A315-B859EC13C457}" type="parTrans" cxnId="{E81182AA-74D3-42A5-AD81-99637B858DBF}">
      <dgm:prSet/>
      <dgm:spPr/>
      <dgm:t>
        <a:bodyPr/>
        <a:lstStyle/>
        <a:p>
          <a:endParaRPr lang="en-IE"/>
        </a:p>
      </dgm:t>
    </dgm:pt>
    <dgm:pt modelId="{45B1118E-299D-4235-A9E7-E59EFFB19CE9}" type="sibTrans" cxnId="{E81182AA-74D3-42A5-AD81-99637B858DBF}">
      <dgm:prSet/>
      <dgm:spPr/>
      <dgm:t>
        <a:bodyPr/>
        <a:lstStyle/>
        <a:p>
          <a:endParaRPr lang="en-IE"/>
        </a:p>
      </dgm:t>
    </dgm:pt>
    <dgm:pt modelId="{93537020-4321-4127-A18B-1CF0936DBA8E}">
      <dgm:prSet phldrT="[Text]" custT="1"/>
      <dgm:spPr/>
      <dgm:t>
        <a:bodyPr/>
        <a:lstStyle/>
        <a:p>
          <a:r>
            <a:rPr lang="en-GB" sz="20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Phases 1, 2 and 3 of this project are now complete, with delivery of 261 social homes to date. Construction on phase 4 well advanced and will complete in mid 2025.</a:t>
          </a:r>
          <a:endParaRPr lang="en-IE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F9F8B-B5FF-4D94-9349-33B8131A99B3}" type="parTrans" cxnId="{FB91ADEE-9258-41F6-A4F9-4A87D3E5BCC5}">
      <dgm:prSet/>
      <dgm:spPr/>
      <dgm:t>
        <a:bodyPr/>
        <a:lstStyle/>
        <a:p>
          <a:endParaRPr lang="en-IE"/>
        </a:p>
      </dgm:t>
    </dgm:pt>
    <dgm:pt modelId="{FDBB50D9-E67E-4436-AA63-6496EDFD4755}" type="sibTrans" cxnId="{FB91ADEE-9258-41F6-A4F9-4A87D3E5BCC5}">
      <dgm:prSet/>
      <dgm:spPr/>
      <dgm:t>
        <a:bodyPr/>
        <a:lstStyle/>
        <a:p>
          <a:endParaRPr lang="en-IE"/>
        </a:p>
      </dgm:t>
    </dgm:pt>
    <dgm:pt modelId="{3AD7B434-4CD8-4936-A8DC-7B277B393ACC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1800" cap="none" spc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Construction at Phase 2 – Canal Extension is advanced and on programme to complete by November 2025.  The tender process for construction of 266 social, affordable, and cost rental homes at Phase 1 – </a:t>
          </a:r>
          <a:r>
            <a:rPr lang="en-GB" sz="1800" cap="none" spc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Kishogue</a:t>
          </a:r>
          <a:r>
            <a:rPr lang="en-GB" sz="1800" cap="none" spc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,  closed on the 22nd November 2024. Tender assessment is complete with contract award imminent. Anticipated on-site date in Q1 2025.  Following presentation to the Council in November 2024,  plans for approximately 1275 social and affordable homes at phases 3, 4 and 5 will shortly be submitted to An Bord Pleanála under a Part 10 planning application.</a:t>
          </a:r>
          <a:endParaRPr lang="en-IE" sz="1800" cap="none" spc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GB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91C1A-00A5-40BC-AFBB-957086A827FA}" type="parTrans" cxnId="{25BC25E3-D15E-4151-A7E0-D6AFB72074F1}">
      <dgm:prSet/>
      <dgm:spPr/>
      <dgm:t>
        <a:bodyPr/>
        <a:lstStyle/>
        <a:p>
          <a:endParaRPr lang="en-IE"/>
        </a:p>
      </dgm:t>
    </dgm:pt>
    <dgm:pt modelId="{B1EE934C-AF93-4D8A-92D0-ECB484A14484}" type="sibTrans" cxnId="{25BC25E3-D15E-4151-A7E0-D6AFB72074F1}">
      <dgm:prSet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  <dgm:pt modelId="{7DB15B7B-FA9B-4483-8370-0FE45D03092E}" type="pres">
      <dgm:prSet presAssocID="{F3E53EC2-0878-4375-8167-9A6DAB1AA8D5}" presName="thickLine" presStyleLbl="alignNode1" presStyleIdx="0" presStyleCnt="1"/>
      <dgm:spPr/>
    </dgm:pt>
    <dgm:pt modelId="{29AC66BA-2018-45B8-BF65-55D58C05BAAE}" type="pres">
      <dgm:prSet presAssocID="{F3E53EC2-0878-4375-8167-9A6DAB1AA8D5}" presName="horz1" presStyleCnt="0"/>
      <dgm:spPr/>
    </dgm:pt>
    <dgm:pt modelId="{CDC8A553-4CD5-4FB4-A341-75AA1B1A329E}" type="pres">
      <dgm:prSet presAssocID="{F3E53EC2-0878-4375-8167-9A6DAB1AA8D5}" presName="tx1" presStyleLbl="revTx" presStyleIdx="0" presStyleCnt="3" custScaleX="18750"/>
      <dgm:spPr/>
    </dgm:pt>
    <dgm:pt modelId="{ADF0C9E3-3467-4A58-BB1E-5E6DDAF93AF9}" type="pres">
      <dgm:prSet presAssocID="{F3E53EC2-0878-4375-8167-9A6DAB1AA8D5}" presName="vert1" presStyleCnt="0"/>
      <dgm:spPr/>
    </dgm:pt>
    <dgm:pt modelId="{9AEB7221-52F1-4317-B768-FF5E030B0293}" type="pres">
      <dgm:prSet presAssocID="{93537020-4321-4127-A18B-1CF0936DBA8E}" presName="vertSpace2a" presStyleCnt="0"/>
      <dgm:spPr/>
    </dgm:pt>
    <dgm:pt modelId="{FF25040A-678D-4A2A-9AF8-77AB30A87E3B}" type="pres">
      <dgm:prSet presAssocID="{93537020-4321-4127-A18B-1CF0936DBA8E}" presName="horz2" presStyleCnt="0"/>
      <dgm:spPr/>
    </dgm:pt>
    <dgm:pt modelId="{FE245F73-75D4-4F9E-AE3D-A595D48B5F74}" type="pres">
      <dgm:prSet presAssocID="{93537020-4321-4127-A18B-1CF0936DBA8E}" presName="horzSpace2" presStyleCnt="0"/>
      <dgm:spPr/>
    </dgm:pt>
    <dgm:pt modelId="{AE992A85-DE6C-4233-9CF3-930B586B0922}" type="pres">
      <dgm:prSet presAssocID="{93537020-4321-4127-A18B-1CF0936DBA8E}" presName="tx2" presStyleLbl="revTx" presStyleIdx="1" presStyleCnt="3" custScaleX="127389" custScaleY="46812"/>
      <dgm:spPr/>
    </dgm:pt>
    <dgm:pt modelId="{31211FA8-D55E-49DB-9285-829E606684B7}" type="pres">
      <dgm:prSet presAssocID="{93537020-4321-4127-A18B-1CF0936DBA8E}" presName="vert2" presStyleCnt="0"/>
      <dgm:spPr/>
    </dgm:pt>
    <dgm:pt modelId="{882419E3-7196-4B77-8369-D067C2846167}" type="pres">
      <dgm:prSet presAssocID="{93537020-4321-4127-A18B-1CF0936DBA8E}" presName="thinLine2b" presStyleLbl="callout" presStyleIdx="0" presStyleCnt="2"/>
      <dgm:spPr>
        <a:ln>
          <a:noFill/>
        </a:ln>
      </dgm:spPr>
    </dgm:pt>
    <dgm:pt modelId="{00ADAADE-7C20-4A08-85B0-52F0355AAE8D}" type="pres">
      <dgm:prSet presAssocID="{93537020-4321-4127-A18B-1CF0936DBA8E}" presName="vertSpace2b" presStyleCnt="0"/>
      <dgm:spPr/>
    </dgm:pt>
    <dgm:pt modelId="{224CB37F-B21B-44B8-B849-C80367CC1B6D}" type="pres">
      <dgm:prSet presAssocID="{3AD7B434-4CD8-4936-A8DC-7B277B393ACC}" presName="horz2" presStyleCnt="0"/>
      <dgm:spPr/>
    </dgm:pt>
    <dgm:pt modelId="{FA6C67A1-0DF9-41E9-835C-D4B4AA0C2BD8}" type="pres">
      <dgm:prSet presAssocID="{3AD7B434-4CD8-4936-A8DC-7B277B393ACC}" presName="horzSpace2" presStyleCnt="0"/>
      <dgm:spPr/>
    </dgm:pt>
    <dgm:pt modelId="{3B09C857-CBFF-4059-A50C-411BE6F08F96}" type="pres">
      <dgm:prSet presAssocID="{3AD7B434-4CD8-4936-A8DC-7B277B393ACC}" presName="tx2" presStyleLbl="revTx" presStyleIdx="2" presStyleCnt="3" custScaleX="134204" custLinFactNeighborX="131" custLinFactNeighborY="-16662"/>
      <dgm:spPr/>
    </dgm:pt>
    <dgm:pt modelId="{9561E58F-B281-484F-B658-69590D6AB1ED}" type="pres">
      <dgm:prSet presAssocID="{3AD7B434-4CD8-4936-A8DC-7B277B393ACC}" presName="vert2" presStyleCnt="0"/>
      <dgm:spPr/>
    </dgm:pt>
    <dgm:pt modelId="{B6CD4AB9-B63A-4847-A862-B9689BD3AC55}" type="pres">
      <dgm:prSet presAssocID="{3AD7B434-4CD8-4936-A8DC-7B277B393ACC}" presName="thinLine2b" presStyleLbl="callout" presStyleIdx="1" presStyleCnt="2"/>
      <dgm:spPr>
        <a:ln>
          <a:noFill/>
        </a:ln>
      </dgm:spPr>
    </dgm:pt>
    <dgm:pt modelId="{4DB5B8F5-5A61-44BF-9A2A-45F906A06049}" type="pres">
      <dgm:prSet presAssocID="{3AD7B434-4CD8-4936-A8DC-7B277B393ACC}" presName="vertSpace2b" presStyleCnt="0"/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  <dgm:cxn modelId="{F6EB4652-3DF4-4621-99F0-DEABD743F5CD}" type="presOf" srcId="{3AD7B434-4CD8-4936-A8DC-7B277B393ACC}" destId="{3B09C857-CBFF-4059-A50C-411BE6F08F96}" srcOrd="0" destOrd="0" presId="urn:microsoft.com/office/officeart/2008/layout/LinedList"/>
    <dgm:cxn modelId="{B87BE59B-A8B3-40BA-94A3-D1CAD177BDB5}" type="presOf" srcId="{93537020-4321-4127-A18B-1CF0936DBA8E}" destId="{AE992A85-DE6C-4233-9CF3-930B586B0922}" srcOrd="0" destOrd="0" presId="urn:microsoft.com/office/officeart/2008/layout/LinedList"/>
    <dgm:cxn modelId="{E81182AA-74D3-42A5-AD81-99637B858DBF}" srcId="{B79F705A-2E37-4D41-AC2C-87D2405DDD40}" destId="{F3E53EC2-0878-4375-8167-9A6DAB1AA8D5}" srcOrd="0" destOrd="0" parTransId="{D71C8914-FB53-4450-A315-B859EC13C457}" sibTransId="{45B1118E-299D-4235-A9E7-E59EFFB19CE9}"/>
    <dgm:cxn modelId="{25BC25E3-D15E-4151-A7E0-D6AFB72074F1}" srcId="{F3E53EC2-0878-4375-8167-9A6DAB1AA8D5}" destId="{3AD7B434-4CD8-4936-A8DC-7B277B393ACC}" srcOrd="1" destOrd="0" parTransId="{8E591C1A-00A5-40BC-AFBB-957086A827FA}" sibTransId="{B1EE934C-AF93-4D8A-92D0-ECB484A14484}"/>
    <dgm:cxn modelId="{54737CE7-9D46-4864-B0A6-27626341285C}" type="presOf" srcId="{F3E53EC2-0878-4375-8167-9A6DAB1AA8D5}" destId="{CDC8A553-4CD5-4FB4-A341-75AA1B1A329E}" srcOrd="0" destOrd="0" presId="urn:microsoft.com/office/officeart/2008/layout/LinedList"/>
    <dgm:cxn modelId="{FB91ADEE-9258-41F6-A4F9-4A87D3E5BCC5}" srcId="{F3E53EC2-0878-4375-8167-9A6DAB1AA8D5}" destId="{93537020-4321-4127-A18B-1CF0936DBA8E}" srcOrd="0" destOrd="0" parTransId="{E41F9F8B-B5FF-4D94-9349-33B8131A99B3}" sibTransId="{FDBB50D9-E67E-4436-AA63-6496EDFD4755}"/>
    <dgm:cxn modelId="{A750C32A-7E01-4117-8408-5688AE29D6DE}" type="presParOf" srcId="{C2B95432-2F2B-4D4D-A046-5B8E4638A7DD}" destId="{7DB15B7B-FA9B-4483-8370-0FE45D03092E}" srcOrd="0" destOrd="0" presId="urn:microsoft.com/office/officeart/2008/layout/LinedList"/>
    <dgm:cxn modelId="{9A7F4894-9797-4CDA-8B8B-ED4097CA6F42}" type="presParOf" srcId="{C2B95432-2F2B-4D4D-A046-5B8E4638A7DD}" destId="{29AC66BA-2018-45B8-BF65-55D58C05BAAE}" srcOrd="1" destOrd="0" presId="urn:microsoft.com/office/officeart/2008/layout/LinedList"/>
    <dgm:cxn modelId="{1F3370B6-AE0F-44F1-8DCF-5FCCAB0E5619}" type="presParOf" srcId="{29AC66BA-2018-45B8-BF65-55D58C05BAAE}" destId="{CDC8A553-4CD5-4FB4-A341-75AA1B1A329E}" srcOrd="0" destOrd="0" presId="urn:microsoft.com/office/officeart/2008/layout/LinedList"/>
    <dgm:cxn modelId="{E5F2D60D-2918-48FF-BFA1-987AD4B20566}" type="presParOf" srcId="{29AC66BA-2018-45B8-BF65-55D58C05BAAE}" destId="{ADF0C9E3-3467-4A58-BB1E-5E6DDAF93AF9}" srcOrd="1" destOrd="0" presId="urn:microsoft.com/office/officeart/2008/layout/LinedList"/>
    <dgm:cxn modelId="{C87EE4CF-6CBE-47B8-9BE5-DC4171387D7A}" type="presParOf" srcId="{ADF0C9E3-3467-4A58-BB1E-5E6DDAF93AF9}" destId="{9AEB7221-52F1-4317-B768-FF5E030B0293}" srcOrd="0" destOrd="0" presId="urn:microsoft.com/office/officeart/2008/layout/LinedList"/>
    <dgm:cxn modelId="{35C96FDB-4D17-49E2-BF8D-6F8880BFFD41}" type="presParOf" srcId="{ADF0C9E3-3467-4A58-BB1E-5E6DDAF93AF9}" destId="{FF25040A-678D-4A2A-9AF8-77AB30A87E3B}" srcOrd="1" destOrd="0" presId="urn:microsoft.com/office/officeart/2008/layout/LinedList"/>
    <dgm:cxn modelId="{7E1CE84C-C1E5-437B-9EC5-B2852660A200}" type="presParOf" srcId="{FF25040A-678D-4A2A-9AF8-77AB30A87E3B}" destId="{FE245F73-75D4-4F9E-AE3D-A595D48B5F74}" srcOrd="0" destOrd="0" presId="urn:microsoft.com/office/officeart/2008/layout/LinedList"/>
    <dgm:cxn modelId="{34F17237-7E3C-4501-ACD9-88E80EA1DF03}" type="presParOf" srcId="{FF25040A-678D-4A2A-9AF8-77AB30A87E3B}" destId="{AE992A85-DE6C-4233-9CF3-930B586B0922}" srcOrd="1" destOrd="0" presId="urn:microsoft.com/office/officeart/2008/layout/LinedList"/>
    <dgm:cxn modelId="{712ED9E1-8C84-46D9-9292-799CB5405978}" type="presParOf" srcId="{FF25040A-678D-4A2A-9AF8-77AB30A87E3B}" destId="{31211FA8-D55E-49DB-9285-829E606684B7}" srcOrd="2" destOrd="0" presId="urn:microsoft.com/office/officeart/2008/layout/LinedList"/>
    <dgm:cxn modelId="{D1E31959-1DF7-4AC9-8160-2900F541022C}" type="presParOf" srcId="{ADF0C9E3-3467-4A58-BB1E-5E6DDAF93AF9}" destId="{882419E3-7196-4B77-8369-D067C2846167}" srcOrd="2" destOrd="0" presId="urn:microsoft.com/office/officeart/2008/layout/LinedList"/>
    <dgm:cxn modelId="{99C57A18-6ADD-4DC9-832E-69CF8924E5A7}" type="presParOf" srcId="{ADF0C9E3-3467-4A58-BB1E-5E6DDAF93AF9}" destId="{00ADAADE-7C20-4A08-85B0-52F0355AAE8D}" srcOrd="3" destOrd="0" presId="urn:microsoft.com/office/officeart/2008/layout/LinedList"/>
    <dgm:cxn modelId="{18584A31-D898-42C4-AACA-2E188604CCA3}" type="presParOf" srcId="{ADF0C9E3-3467-4A58-BB1E-5E6DDAF93AF9}" destId="{224CB37F-B21B-44B8-B849-C80367CC1B6D}" srcOrd="4" destOrd="0" presId="urn:microsoft.com/office/officeart/2008/layout/LinedList"/>
    <dgm:cxn modelId="{38280955-5B4A-41EB-8F39-0651C5D26774}" type="presParOf" srcId="{224CB37F-B21B-44B8-B849-C80367CC1B6D}" destId="{FA6C67A1-0DF9-41E9-835C-D4B4AA0C2BD8}" srcOrd="0" destOrd="0" presId="urn:microsoft.com/office/officeart/2008/layout/LinedList"/>
    <dgm:cxn modelId="{19FF99B6-3730-44DD-8565-BA2EADE7D444}" type="presParOf" srcId="{224CB37F-B21B-44B8-B849-C80367CC1B6D}" destId="{3B09C857-CBFF-4059-A50C-411BE6F08F96}" srcOrd="1" destOrd="0" presId="urn:microsoft.com/office/officeart/2008/layout/LinedList"/>
    <dgm:cxn modelId="{2F18C958-6ED7-41F3-B82A-25FB6C6A2C68}" type="presParOf" srcId="{224CB37F-B21B-44B8-B849-C80367CC1B6D}" destId="{9561E58F-B281-484F-B658-69590D6AB1ED}" srcOrd="2" destOrd="0" presId="urn:microsoft.com/office/officeart/2008/layout/LinedList"/>
    <dgm:cxn modelId="{6647022A-0C78-4BB5-8970-FBF65728BB0D}" type="presParOf" srcId="{ADF0C9E3-3467-4A58-BB1E-5E6DDAF93AF9}" destId="{B6CD4AB9-B63A-4847-A862-B9689BD3AC55}" srcOrd="5" destOrd="0" presId="urn:microsoft.com/office/officeart/2008/layout/LinedList"/>
    <dgm:cxn modelId="{1FA6E01D-5BBA-4354-A3A5-1D78F70F6A55}" type="presParOf" srcId="{ADF0C9E3-3467-4A58-BB1E-5E6DDAF93AF9}" destId="{4DB5B8F5-5A61-44BF-9A2A-45F906A06049}" srcOrd="6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5B7B-FA9B-4483-8370-0FE45D03092E}">
      <dsp:nvSpPr>
        <dsp:cNvPr id="0" name=""/>
        <dsp:cNvSpPr/>
      </dsp:nvSpPr>
      <dsp:spPr>
        <a:xfrm>
          <a:off x="0" y="0"/>
          <a:ext cx="131310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A553-4CD5-4FB4-A341-75AA1B1A329E}">
      <dsp:nvSpPr>
        <dsp:cNvPr id="0" name=""/>
        <dsp:cNvSpPr/>
      </dsp:nvSpPr>
      <dsp:spPr>
        <a:xfrm>
          <a:off x="0" y="0"/>
          <a:ext cx="444808" cy="748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444808" cy="7486463"/>
      </dsp:txXfrm>
    </dsp:sp>
    <dsp:sp modelId="{AE992A85-DE6C-4233-9CF3-930B586B0922}">
      <dsp:nvSpPr>
        <dsp:cNvPr id="0" name=""/>
        <dsp:cNvSpPr/>
      </dsp:nvSpPr>
      <dsp:spPr>
        <a:xfrm>
          <a:off x="622731" y="231027"/>
          <a:ext cx="11861590" cy="2162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Grange: 1,034 homes with 30% social (310 homes)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Phases 1, 2 and 3 of this project are now complete, with delivery of 261 social homes to date. Construction on phase 4 well advanced and will complete in mid 2025.</a:t>
          </a:r>
          <a:endParaRPr lang="en-IE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731" y="231027"/>
        <a:ext cx="11861590" cy="2162972"/>
      </dsp:txXfrm>
    </dsp:sp>
    <dsp:sp modelId="{882419E3-7196-4B77-8369-D067C2846167}">
      <dsp:nvSpPr>
        <dsp:cNvPr id="0" name=""/>
        <dsp:cNvSpPr/>
      </dsp:nvSpPr>
      <dsp:spPr>
        <a:xfrm>
          <a:off x="444808" y="2394000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C857-CBFF-4059-A50C-411BE6F08F96}">
      <dsp:nvSpPr>
        <dsp:cNvPr id="0" name=""/>
        <dsp:cNvSpPr/>
      </dsp:nvSpPr>
      <dsp:spPr>
        <a:xfrm>
          <a:off x="634896" y="1855151"/>
          <a:ext cx="12496156" cy="4620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Clonburris: Phases 1 &amp; 2 comprising 382 homes (149 social), Phases 3,4,5 with potential for 1,430* homes</a:t>
          </a:r>
          <a:endParaRPr lang="en-IE" sz="20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cap="none" spc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Construction at Phase 2 – Canal Extension is advanced and on programme to complete by November 2025.  The tender process for construction of 266 social, affordable, and cost rental homes at Phase 1 – </a:t>
          </a:r>
          <a:r>
            <a:rPr lang="en-GB" sz="1800" kern="1200" cap="none" spc="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Kishogue</a:t>
          </a:r>
          <a:r>
            <a:rPr lang="en-GB" sz="1800" kern="1200" cap="none" spc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,  closed on the 22nd November 2024. Tender assessment is complete with contract award imminent. Anticipated on-site date in Q1 2025.  Following presentation to the Council in November 2024,  plans for approximately 1275 social and affordable homes at phases 3, 4 and 5 will shortly be submitted to An Bord Pleanála under a Part 10 planning application.</a:t>
          </a:r>
          <a:endParaRPr lang="en-IE" sz="1800" kern="1200" cap="none" spc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896" y="1855151"/>
        <a:ext cx="12496156" cy="4620551"/>
      </dsp:txXfrm>
    </dsp:sp>
    <dsp:sp modelId="{B6CD4AB9-B63A-4847-A862-B9689BD3AC55}">
      <dsp:nvSpPr>
        <dsp:cNvPr id="0" name=""/>
        <dsp:cNvSpPr/>
      </dsp:nvSpPr>
      <dsp:spPr>
        <a:xfrm>
          <a:off x="444808" y="7245579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18/03/2025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Housing for All Delivery Pipeline 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Housing for All Delivery Pipeline 2025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Number of EOIs by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 Number of EOIs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Status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8adcf4f-526d-4d0a-a410-d7034aaeb492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457200" y="3093887"/>
            <a:ext cx="17221200" cy="5191293"/>
            <a:chOff x="0" y="76200"/>
            <a:chExt cx="18361834" cy="12219306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2219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Social Housing Delivery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Lucan Palmerstown North Clondalkin Area Committee Meeting</a:t>
              </a: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25</a:t>
              </a:r>
              <a:r>
                <a:rPr lang="en-US" sz="4400" baseline="30000" dirty="0">
                  <a:solidFill>
                    <a:srgbClr val="51626F"/>
                  </a:solidFill>
                  <a:latin typeface="Gotham Bold"/>
                </a:rPr>
                <a:t>th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March 2025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Potential Units ,textbox ,No. of Potential Units Per LEA ,Housing for All Delivery Pipeline 2024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FBA54-3EC0-A7D7-309E-7455624CB677}"/>
              </a:ext>
            </a:extLst>
          </p:cNvPr>
          <p:cNvSpPr txBox="1"/>
          <p:nvPr/>
        </p:nvSpPr>
        <p:spPr>
          <a:xfrm>
            <a:off x="4325816" y="150727"/>
            <a:ext cx="12962372" cy="854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4950" dirty="0">
                <a:latin typeface="Arial Black" panose="020B0A04020102020204" pitchFamily="34" charset="0"/>
              </a:rPr>
              <a:t>HOUSING FOR ALL – DELIVERY 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Potential Units ,textbox ,No. of Potential Units Per LEA ,Housing for All Delivery Pipeline 2025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Large Development Sites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296940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A3ECAE-3CFA-FF88-76C6-82CBB1FB5C90}"/>
              </a:ext>
            </a:extLst>
          </p:cNvPr>
          <p:cNvSpPr txBox="1"/>
          <p:nvPr/>
        </p:nvSpPr>
        <p:spPr>
          <a:xfrm>
            <a:off x="13152928" y="664437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Kilcarbery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A61B1-0F55-171B-5804-DE65352CBA72}"/>
              </a:ext>
            </a:extLst>
          </p:cNvPr>
          <p:cNvSpPr txBox="1"/>
          <p:nvPr/>
        </p:nvSpPr>
        <p:spPr>
          <a:xfrm>
            <a:off x="5310134" y="65151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Clonburris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C3BD-478B-B92D-83CE-778F4129B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5286468"/>
            <a:ext cx="3824235" cy="3466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171588-23AC-3032-FBA7-2D8BD8DBA0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4462" y="5286468"/>
            <a:ext cx="3737172" cy="34662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73" y="2900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03632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latin typeface="Arial Bold"/>
              </a:rPr>
              <a:t>Own Build Developments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8E97B5-88AE-9057-A3D3-5E7FA8FDB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74252"/>
              </p:ext>
            </p:extLst>
          </p:nvPr>
        </p:nvGraphicFramePr>
        <p:xfrm>
          <a:off x="909918" y="1552607"/>
          <a:ext cx="10596284" cy="31771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90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52538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Palmerstown- Fonthill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Omer Walk, </a:t>
                      </a:r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Balgaddy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Q4.2024.Tenanting commenced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Palmerstown- Fonthill</a:t>
                      </a:r>
                    </a:p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Ronan’s Crescent (Age Friendly)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Contractor appointed. Start on site in March 2025.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287435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Lucan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Sarsfield Park (Age-Friendly)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Contractor on-site. Due for completion December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52908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6B2BDD-30BB-2C87-5EE9-3BEB6D274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4599" y="5133049"/>
            <a:ext cx="4636517" cy="3168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7564D-A783-E636-A574-DBD8B7A292EB}"/>
              </a:ext>
            </a:extLst>
          </p:cNvPr>
          <p:cNvSpPr txBox="1"/>
          <p:nvPr/>
        </p:nvSpPr>
        <p:spPr>
          <a:xfrm>
            <a:off x="15003644" y="652661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St Ronan's Crescent Age Friendly Scheme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FC4F2-4B46-BB93-C5CF-EF3678CA6194}"/>
              </a:ext>
            </a:extLst>
          </p:cNvPr>
          <p:cNvSpPr txBox="1"/>
          <p:nvPr/>
        </p:nvSpPr>
        <p:spPr>
          <a:xfrm>
            <a:off x="6096001" y="653877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Omer Walk, </a:t>
            </a:r>
            <a:r>
              <a:rPr lang="en-IE" dirty="0" err="1">
                <a:solidFill>
                  <a:schemeClr val="accent1"/>
                </a:solidFill>
              </a:rPr>
              <a:t>Balgaddy</a:t>
            </a:r>
            <a:r>
              <a:rPr lang="en-IE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2263A-C7F4-64E8-02CF-7FEF1675A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917" y="5143500"/>
            <a:ext cx="4881283" cy="31578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34874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Approved Housing Bodies – Social Housing Investment </a:t>
            </a:r>
            <a:r>
              <a:rPr lang="en-US" sz="3200" dirty="0" err="1">
                <a:latin typeface="Arial Bold"/>
              </a:rPr>
              <a:t>Programme</a:t>
            </a:r>
            <a:endParaRPr lang="en-US" sz="3200" dirty="0"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C7AE9-9249-468A-EDF7-3070BBCF4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30961"/>
              </p:ext>
            </p:extLst>
          </p:nvPr>
        </p:nvGraphicFramePr>
        <p:xfrm>
          <a:off x="934742" y="1162325"/>
          <a:ext cx="9377084" cy="803484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77203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844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The Crossings, Adamstown 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Oaklee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Complete – delivered August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593939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+mn-lt"/>
                          <a:cs typeface="Arial" panose="020B0604020202020204" pitchFamily="34" charset="0"/>
                        </a:rPr>
                        <a:t>Hallwell</a:t>
                      </a: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, Lucan 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Oaklee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Complete – delivered December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766981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+mn-lt"/>
                          <a:cs typeface="Arial" panose="020B0604020202020204" pitchFamily="34" charset="0"/>
                        </a:rPr>
                        <a:t>Aderrig</a:t>
                      </a: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, Adamstown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Complete – delivered October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769560"/>
                  </a:ext>
                </a:extLst>
              </a:tr>
              <a:tr h="807893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St Helen’s Plaza, Adamstown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Tuath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On-site – phased delivery from Q1.2026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1048843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Somerton, Adamstown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On-site – phased delivery from Q1.2026 </a:t>
                      </a: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Age Friendly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1048843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Tandy’s Lane, Adamstown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North &amp; East Housing Association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On site. Phased delivery from Q2.2025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09672"/>
                  </a:ext>
                </a:extLst>
              </a:tr>
              <a:tr h="844018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Tandy’s Lane, Adamstown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Oaklee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On site. Phased delivery from Q2.2025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176761"/>
                  </a:ext>
                </a:extLst>
              </a:tr>
              <a:tr h="844018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Aderrig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, Adamstown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Fold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On-site – completion Q2.2025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773893"/>
                  </a:ext>
                </a:extLst>
              </a:tr>
              <a:tr h="844018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Adamstown District Centre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Tuath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On-site – completion Q1.2026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31147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FC550AD-4C70-91DC-AD4A-9911FCCAC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2532" y="1879155"/>
            <a:ext cx="3874562" cy="258304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208FAC-8179-6E52-E9E5-F01E6B9D4191}"/>
              </a:ext>
            </a:extLst>
          </p:cNvPr>
          <p:cNvSpPr txBox="1"/>
          <p:nvPr/>
        </p:nvSpPr>
        <p:spPr>
          <a:xfrm>
            <a:off x="15773400" y="28575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>
                <a:solidFill>
                  <a:schemeClr val="accent1"/>
                </a:solidFill>
              </a:rPr>
              <a:t>Aderrig</a:t>
            </a:r>
            <a:r>
              <a:rPr lang="en-IE" dirty="0">
                <a:solidFill>
                  <a:schemeClr val="accent1"/>
                </a:solidFill>
              </a:rPr>
              <a:t>, Phase 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3CAD6C-E68D-10DD-A172-43297C841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35352" y="5677061"/>
            <a:ext cx="3690647" cy="28038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83A4C0-70EF-A5FE-67D8-822789F3E513}"/>
              </a:ext>
            </a:extLst>
          </p:cNvPr>
          <p:cNvSpPr txBox="1"/>
          <p:nvPr/>
        </p:nvSpPr>
        <p:spPr>
          <a:xfrm>
            <a:off x="11279550" y="6591300"/>
            <a:ext cx="247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Adamstown District Centre</a:t>
            </a:r>
          </a:p>
        </p:txBody>
      </p:sp>
    </p:spTree>
    <p:extLst>
      <p:ext uri="{BB962C8B-B14F-4D97-AF65-F5344CB8AC3E}">
        <p14:creationId xmlns:p14="http://schemas.microsoft.com/office/powerpoint/2010/main" val="321111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umber of EOIs by LEA ,image ,textbox ,Total Number of EOIs ,Number of EOIs By Statu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507</Words>
  <Application>Microsoft Office PowerPoint</Application>
  <PresentationFormat>Custom</PresentationFormat>
  <Paragraphs>119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Gotham Bold</vt:lpstr>
      <vt:lpstr>Arial Bold</vt:lpstr>
      <vt:lpstr>Arial</vt:lpstr>
      <vt:lpstr>Arial Black</vt:lpstr>
      <vt:lpstr>Calibri</vt:lpstr>
      <vt:lpstr>Office Theme</vt:lpstr>
      <vt:lpstr>PowerPoint Presentation</vt:lpstr>
      <vt:lpstr>2024</vt:lpstr>
      <vt:lpstr>2025</vt:lpstr>
      <vt:lpstr>PowerPoint Presentation</vt:lpstr>
      <vt:lpstr>PowerPoint Presentation</vt:lpstr>
      <vt:lpstr>PowerPoint Presentation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Vivienne Hartnett</cp:lastModifiedBy>
  <cp:revision>11</cp:revision>
  <dcterms:created xsi:type="dcterms:W3CDTF">2006-08-16T00:00:00Z</dcterms:created>
  <dcterms:modified xsi:type="dcterms:W3CDTF">2025-03-18T14:22:54Z</dcterms:modified>
  <dc:identifier>DAGCkzqZMNw</dc:identifier>
</cp:coreProperties>
</file>