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0E80B-0C6A-44A4-A069-817C0AAD0657}" type="doc">
      <dgm:prSet loTypeId="urn:microsoft.com/office/officeart/2005/8/layout/process2" loCatId="process" qsTypeId="urn:microsoft.com/office/officeart/2005/8/quickstyle/simple4" qsCatId="simple" csTypeId="urn:microsoft.com/office/officeart/2005/8/colors/colorful2" csCatId="colorful"/>
      <dgm:spPr/>
      <dgm:t>
        <a:bodyPr/>
        <a:lstStyle/>
        <a:p>
          <a:endParaRPr lang="en-US"/>
        </a:p>
      </dgm:t>
    </dgm:pt>
    <dgm:pt modelId="{85B74761-89F7-478C-BA95-C19357584FB7}">
      <dgm:prSet/>
      <dgm:spPr/>
      <dgm:t>
        <a:bodyPr/>
        <a:lstStyle/>
        <a:p>
          <a:r>
            <a:rPr lang="en-GB" dirty="0"/>
            <a:t>The elected members of South Dublin County Council resolved to make the Tallaght Town Centre Local Area Plan on 8th June 2020 and the Plan has effect from 20th July 2020.</a:t>
          </a:r>
          <a:endParaRPr lang="en-US" dirty="0"/>
        </a:p>
      </dgm:t>
    </dgm:pt>
    <dgm:pt modelId="{BFA1DC0E-E381-4849-9604-EE1A22AB1F94}" type="parTrans" cxnId="{D898B051-2654-4E51-8208-881C9E461AC9}">
      <dgm:prSet/>
      <dgm:spPr/>
      <dgm:t>
        <a:bodyPr/>
        <a:lstStyle/>
        <a:p>
          <a:endParaRPr lang="en-US"/>
        </a:p>
      </dgm:t>
    </dgm:pt>
    <dgm:pt modelId="{7BD89B37-2308-4070-889A-F23CAC472BC9}" type="sibTrans" cxnId="{D898B051-2654-4E51-8208-881C9E461AC9}">
      <dgm:prSet/>
      <dgm:spPr/>
      <dgm:t>
        <a:bodyPr/>
        <a:lstStyle/>
        <a:p>
          <a:endParaRPr lang="en-US"/>
        </a:p>
      </dgm:t>
    </dgm:pt>
    <dgm:pt modelId="{74E750CA-422E-4B24-B922-4BC7F35F3D99}">
      <dgm:prSet/>
      <dgm:spPr/>
      <dgm:t>
        <a:bodyPr/>
        <a:lstStyle/>
        <a:p>
          <a:r>
            <a:rPr lang="en-GB"/>
            <a:t>Vision:</a:t>
          </a:r>
          <a:endParaRPr lang="en-US"/>
        </a:p>
      </dgm:t>
    </dgm:pt>
    <dgm:pt modelId="{537A0B7C-0493-453C-AD9A-C92E1C513223}" type="parTrans" cxnId="{FE2A3B3C-58C0-490A-89CB-AE4679E2EE60}">
      <dgm:prSet/>
      <dgm:spPr/>
      <dgm:t>
        <a:bodyPr/>
        <a:lstStyle/>
        <a:p>
          <a:endParaRPr lang="en-US"/>
        </a:p>
      </dgm:t>
    </dgm:pt>
    <dgm:pt modelId="{6F5B439B-FEF0-47F5-8E87-3BFC6453DAF0}" type="sibTrans" cxnId="{FE2A3B3C-58C0-490A-89CB-AE4679E2EE60}">
      <dgm:prSet/>
      <dgm:spPr/>
      <dgm:t>
        <a:bodyPr/>
        <a:lstStyle/>
        <a:p>
          <a:endParaRPr lang="en-US"/>
        </a:p>
      </dgm:t>
    </dgm:pt>
    <dgm:pt modelId="{A0243A71-1EC3-4B27-B72B-0AC374051EC8}">
      <dgm:prSet/>
      <dgm:spPr/>
      <dgm:t>
        <a:bodyPr/>
        <a:lstStyle/>
        <a:p>
          <a:r>
            <a:rPr lang="en-GB" i="1"/>
            <a:t>“An inclusive and vibrant Town Centre, a connected and accessible place with an attractive built environment for families of all kinds, workers, visitors and tourists. A place where people can live, work, visit and have fun in lively and liveable spaces.”</a:t>
          </a:r>
          <a:endParaRPr lang="en-US"/>
        </a:p>
      </dgm:t>
    </dgm:pt>
    <dgm:pt modelId="{2932C05E-EF72-4C5C-ADE0-30FEA42FC1C2}" type="parTrans" cxnId="{486ADAAE-DB99-4A9B-B748-96BC8D937C0D}">
      <dgm:prSet/>
      <dgm:spPr/>
      <dgm:t>
        <a:bodyPr/>
        <a:lstStyle/>
        <a:p>
          <a:endParaRPr lang="en-US"/>
        </a:p>
      </dgm:t>
    </dgm:pt>
    <dgm:pt modelId="{5F083E43-3E13-45A4-AAA5-3A738E2E47A8}" type="sibTrans" cxnId="{486ADAAE-DB99-4A9B-B748-96BC8D937C0D}">
      <dgm:prSet/>
      <dgm:spPr/>
      <dgm:t>
        <a:bodyPr/>
        <a:lstStyle/>
        <a:p>
          <a:endParaRPr lang="en-US"/>
        </a:p>
      </dgm:t>
    </dgm:pt>
    <dgm:pt modelId="{58443D99-881A-441F-A9E0-BFD1BD418FAC}" type="pres">
      <dgm:prSet presAssocID="{8430E80B-0C6A-44A4-A069-817C0AAD0657}" presName="linearFlow" presStyleCnt="0">
        <dgm:presLayoutVars>
          <dgm:resizeHandles val="exact"/>
        </dgm:presLayoutVars>
      </dgm:prSet>
      <dgm:spPr/>
    </dgm:pt>
    <dgm:pt modelId="{EBCB85AF-414B-4708-9C94-AEBFBCF7C79B}" type="pres">
      <dgm:prSet presAssocID="{85B74761-89F7-478C-BA95-C19357584FB7}" presName="node" presStyleLbl="node1" presStyleIdx="0" presStyleCnt="2">
        <dgm:presLayoutVars>
          <dgm:bulletEnabled val="1"/>
        </dgm:presLayoutVars>
      </dgm:prSet>
      <dgm:spPr/>
    </dgm:pt>
    <dgm:pt modelId="{BA48E9B9-80C6-4132-855D-2B9C12077E89}" type="pres">
      <dgm:prSet presAssocID="{7BD89B37-2308-4070-889A-F23CAC472BC9}" presName="sibTrans" presStyleLbl="sibTrans2D1" presStyleIdx="0" presStyleCnt="1"/>
      <dgm:spPr/>
    </dgm:pt>
    <dgm:pt modelId="{1B8CFF25-6B03-44D2-95F9-7D025607AF0B}" type="pres">
      <dgm:prSet presAssocID="{7BD89B37-2308-4070-889A-F23CAC472BC9}" presName="connectorText" presStyleLbl="sibTrans2D1" presStyleIdx="0" presStyleCnt="1"/>
      <dgm:spPr/>
    </dgm:pt>
    <dgm:pt modelId="{BB0084B9-A524-42DF-AB13-4BB3F8C5C8F1}" type="pres">
      <dgm:prSet presAssocID="{74E750CA-422E-4B24-B922-4BC7F35F3D99}" presName="node" presStyleLbl="node1" presStyleIdx="1" presStyleCnt="2">
        <dgm:presLayoutVars>
          <dgm:bulletEnabled val="1"/>
        </dgm:presLayoutVars>
      </dgm:prSet>
      <dgm:spPr/>
    </dgm:pt>
  </dgm:ptLst>
  <dgm:cxnLst>
    <dgm:cxn modelId="{78189413-EF66-4CD8-83E0-D950002F369E}" type="presOf" srcId="{A0243A71-1EC3-4B27-B72B-0AC374051EC8}" destId="{BB0084B9-A524-42DF-AB13-4BB3F8C5C8F1}" srcOrd="0" destOrd="1" presId="urn:microsoft.com/office/officeart/2005/8/layout/process2"/>
    <dgm:cxn modelId="{FE2A3B3C-58C0-490A-89CB-AE4679E2EE60}" srcId="{8430E80B-0C6A-44A4-A069-817C0AAD0657}" destId="{74E750CA-422E-4B24-B922-4BC7F35F3D99}" srcOrd="1" destOrd="0" parTransId="{537A0B7C-0493-453C-AD9A-C92E1C513223}" sibTransId="{6F5B439B-FEF0-47F5-8E87-3BFC6453DAF0}"/>
    <dgm:cxn modelId="{068FA55B-FEF8-40B0-BE24-3C99AF63A13E}" type="presOf" srcId="{7BD89B37-2308-4070-889A-F23CAC472BC9}" destId="{1B8CFF25-6B03-44D2-95F9-7D025607AF0B}" srcOrd="1" destOrd="0" presId="urn:microsoft.com/office/officeart/2005/8/layout/process2"/>
    <dgm:cxn modelId="{D898B051-2654-4E51-8208-881C9E461AC9}" srcId="{8430E80B-0C6A-44A4-A069-817C0AAD0657}" destId="{85B74761-89F7-478C-BA95-C19357584FB7}" srcOrd="0" destOrd="0" parTransId="{BFA1DC0E-E381-4849-9604-EE1A22AB1F94}" sibTransId="{7BD89B37-2308-4070-889A-F23CAC472BC9}"/>
    <dgm:cxn modelId="{E4079388-00C1-47A1-9955-D67319047DDB}" type="presOf" srcId="{85B74761-89F7-478C-BA95-C19357584FB7}" destId="{EBCB85AF-414B-4708-9C94-AEBFBCF7C79B}" srcOrd="0" destOrd="0" presId="urn:microsoft.com/office/officeart/2005/8/layout/process2"/>
    <dgm:cxn modelId="{8352DBA2-E7BD-47BB-AF8E-C9E6955E766D}" type="presOf" srcId="{74E750CA-422E-4B24-B922-4BC7F35F3D99}" destId="{BB0084B9-A524-42DF-AB13-4BB3F8C5C8F1}" srcOrd="0" destOrd="0" presId="urn:microsoft.com/office/officeart/2005/8/layout/process2"/>
    <dgm:cxn modelId="{5A3357A5-BD44-44AC-B7CE-543516825CD0}" type="presOf" srcId="{8430E80B-0C6A-44A4-A069-817C0AAD0657}" destId="{58443D99-881A-441F-A9E0-BFD1BD418FAC}" srcOrd="0" destOrd="0" presId="urn:microsoft.com/office/officeart/2005/8/layout/process2"/>
    <dgm:cxn modelId="{486ADAAE-DB99-4A9B-B748-96BC8D937C0D}" srcId="{74E750CA-422E-4B24-B922-4BC7F35F3D99}" destId="{A0243A71-1EC3-4B27-B72B-0AC374051EC8}" srcOrd="0" destOrd="0" parTransId="{2932C05E-EF72-4C5C-ADE0-30FEA42FC1C2}" sibTransId="{5F083E43-3E13-45A4-AAA5-3A738E2E47A8}"/>
    <dgm:cxn modelId="{8AB619F2-C5BC-46EA-94C7-D0E99A71E4B7}" type="presOf" srcId="{7BD89B37-2308-4070-889A-F23CAC472BC9}" destId="{BA48E9B9-80C6-4132-855D-2B9C12077E89}" srcOrd="0" destOrd="0" presId="urn:microsoft.com/office/officeart/2005/8/layout/process2"/>
    <dgm:cxn modelId="{FDECC7A9-B35F-4843-9AC2-0415FFEC94D3}" type="presParOf" srcId="{58443D99-881A-441F-A9E0-BFD1BD418FAC}" destId="{EBCB85AF-414B-4708-9C94-AEBFBCF7C79B}" srcOrd="0" destOrd="0" presId="urn:microsoft.com/office/officeart/2005/8/layout/process2"/>
    <dgm:cxn modelId="{BE65FD3E-B8C6-4935-A544-06B01CE8521F}" type="presParOf" srcId="{58443D99-881A-441F-A9E0-BFD1BD418FAC}" destId="{BA48E9B9-80C6-4132-855D-2B9C12077E89}" srcOrd="1" destOrd="0" presId="urn:microsoft.com/office/officeart/2005/8/layout/process2"/>
    <dgm:cxn modelId="{61E6BE7B-EB6A-46FD-867C-19F9A7EDD619}" type="presParOf" srcId="{BA48E9B9-80C6-4132-855D-2B9C12077E89}" destId="{1B8CFF25-6B03-44D2-95F9-7D025607AF0B}" srcOrd="0" destOrd="0" presId="urn:microsoft.com/office/officeart/2005/8/layout/process2"/>
    <dgm:cxn modelId="{47749BC1-8772-4F3C-A965-0B6A5957340A}" type="presParOf" srcId="{58443D99-881A-441F-A9E0-BFD1BD418FAC}" destId="{BB0084B9-A524-42DF-AB13-4BB3F8C5C8F1}"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49050-D410-461A-8C58-DA3F8FE1A39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7C957B-35D5-4B95-8731-A78A720C807F}">
      <dgm:prSet custT="1"/>
      <dgm:spPr/>
      <dgm:t>
        <a:bodyPr/>
        <a:lstStyle/>
        <a:p>
          <a:r>
            <a:rPr lang="en-GB" sz="1800" dirty="0"/>
            <a:t>The current LAP will be extended to align with the expiration of the County Development Plan 2022-2028</a:t>
          </a:r>
          <a:endParaRPr lang="en-US" sz="1800" dirty="0"/>
        </a:p>
      </dgm:t>
    </dgm:pt>
    <dgm:pt modelId="{B03FB6BE-4223-448D-BBCC-2C49AC3E1310}" type="parTrans" cxnId="{C9D0A98F-C21E-462B-BD5F-2DEE7E9967FF}">
      <dgm:prSet/>
      <dgm:spPr/>
      <dgm:t>
        <a:bodyPr/>
        <a:lstStyle/>
        <a:p>
          <a:endParaRPr lang="en-US"/>
        </a:p>
      </dgm:t>
    </dgm:pt>
    <dgm:pt modelId="{04E14C02-697C-4DCB-8C47-409E3F6D2F83}" type="sibTrans" cxnId="{C9D0A98F-C21E-462B-BD5F-2DEE7E9967FF}">
      <dgm:prSet/>
      <dgm:spPr/>
      <dgm:t>
        <a:bodyPr/>
        <a:lstStyle/>
        <a:p>
          <a:endParaRPr lang="en-US"/>
        </a:p>
      </dgm:t>
    </dgm:pt>
    <dgm:pt modelId="{F90A5C39-6575-4BBC-92C9-B5A7EC09889A}">
      <dgm:prSet custT="1"/>
      <dgm:spPr/>
      <dgm:t>
        <a:bodyPr/>
        <a:lstStyle/>
        <a:p>
          <a:r>
            <a:rPr lang="en-GB" sz="2000" dirty="0"/>
            <a:t>The LAP and CDP will lapse together </a:t>
          </a:r>
          <a:endParaRPr lang="en-US" sz="2000" dirty="0"/>
        </a:p>
      </dgm:t>
    </dgm:pt>
    <dgm:pt modelId="{5D17BDF9-E38C-42DD-8BC6-58EAD60BD4B0}" type="parTrans" cxnId="{E10ABB84-4833-46E6-84DC-BBF5A7EDCEF8}">
      <dgm:prSet/>
      <dgm:spPr/>
      <dgm:t>
        <a:bodyPr/>
        <a:lstStyle/>
        <a:p>
          <a:endParaRPr lang="en-US"/>
        </a:p>
      </dgm:t>
    </dgm:pt>
    <dgm:pt modelId="{9F48DA51-4A0A-469B-A349-576ADD2F4035}" type="sibTrans" cxnId="{E10ABB84-4833-46E6-84DC-BBF5A7EDCEF8}">
      <dgm:prSet/>
      <dgm:spPr/>
      <dgm:t>
        <a:bodyPr/>
        <a:lstStyle/>
        <a:p>
          <a:endParaRPr lang="en-US"/>
        </a:p>
      </dgm:t>
    </dgm:pt>
    <dgm:pt modelId="{EBD890DA-FF17-4A60-8DE1-2E24F7C74989}">
      <dgm:prSet custT="1"/>
      <dgm:spPr/>
      <dgm:t>
        <a:bodyPr/>
        <a:lstStyle/>
        <a:p>
          <a:r>
            <a:rPr lang="en-GB" sz="2400" dirty="0"/>
            <a:t>New 10 Year Development Plan</a:t>
          </a:r>
          <a:endParaRPr lang="en-US" sz="2400" dirty="0"/>
        </a:p>
      </dgm:t>
    </dgm:pt>
    <dgm:pt modelId="{0934038D-6C1C-4F7D-9FF8-F26BDD9304FD}" type="parTrans" cxnId="{47D47E5E-4F5E-43D2-87FB-591385850BFA}">
      <dgm:prSet/>
      <dgm:spPr/>
      <dgm:t>
        <a:bodyPr/>
        <a:lstStyle/>
        <a:p>
          <a:endParaRPr lang="en-US"/>
        </a:p>
      </dgm:t>
    </dgm:pt>
    <dgm:pt modelId="{CB82634C-E86F-4ECC-B45C-3F20D19AE3DC}" type="sibTrans" cxnId="{47D47E5E-4F5E-43D2-87FB-591385850BFA}">
      <dgm:prSet/>
      <dgm:spPr/>
      <dgm:t>
        <a:bodyPr/>
        <a:lstStyle/>
        <a:p>
          <a:endParaRPr lang="en-US"/>
        </a:p>
      </dgm:t>
    </dgm:pt>
    <dgm:pt modelId="{B591786F-5CA6-4353-8377-2ACEECD80D53}">
      <dgm:prSet/>
      <dgm:spPr/>
      <dgm:t>
        <a:bodyPr/>
        <a:lstStyle/>
        <a:p>
          <a:r>
            <a:rPr lang="en-GB"/>
            <a:t>This will present an opportunity for specific policies and objectives for Tallaght, which can include the option to undertake a new LAP (under new Act this will be either a Priority Area Plan or Urban Area Plan)</a:t>
          </a:r>
          <a:endParaRPr lang="en-US" dirty="0"/>
        </a:p>
      </dgm:t>
    </dgm:pt>
    <dgm:pt modelId="{779E177D-1A34-4DC6-A7C0-DEEF2A37076F}" type="parTrans" cxnId="{CE81C524-915B-4123-8FC4-CCFC10BA5B9C}">
      <dgm:prSet/>
      <dgm:spPr/>
      <dgm:t>
        <a:bodyPr/>
        <a:lstStyle/>
        <a:p>
          <a:endParaRPr lang="en-US"/>
        </a:p>
      </dgm:t>
    </dgm:pt>
    <dgm:pt modelId="{DB2A00B3-4106-469F-9792-660801D77816}" type="sibTrans" cxnId="{CE81C524-915B-4123-8FC4-CCFC10BA5B9C}">
      <dgm:prSet/>
      <dgm:spPr/>
      <dgm:t>
        <a:bodyPr/>
        <a:lstStyle/>
        <a:p>
          <a:endParaRPr lang="en-US"/>
        </a:p>
      </dgm:t>
    </dgm:pt>
    <dgm:pt modelId="{E00C8493-445E-4B20-8759-884697E3CABC}" type="pres">
      <dgm:prSet presAssocID="{C1449050-D410-461A-8C58-DA3F8FE1A39D}" presName="root" presStyleCnt="0">
        <dgm:presLayoutVars>
          <dgm:dir/>
          <dgm:resizeHandles val="exact"/>
        </dgm:presLayoutVars>
      </dgm:prSet>
      <dgm:spPr/>
    </dgm:pt>
    <dgm:pt modelId="{831D006D-F5B3-48F3-B9DC-78EDA611E7A2}" type="pres">
      <dgm:prSet presAssocID="{C1449050-D410-461A-8C58-DA3F8FE1A39D}" presName="container" presStyleCnt="0">
        <dgm:presLayoutVars>
          <dgm:dir/>
          <dgm:resizeHandles val="exact"/>
        </dgm:presLayoutVars>
      </dgm:prSet>
      <dgm:spPr/>
    </dgm:pt>
    <dgm:pt modelId="{BCB7A9A7-7482-4BE5-BD20-87D9EFC0B25D}" type="pres">
      <dgm:prSet presAssocID="{AA7C957B-35D5-4B95-8731-A78A720C807F}" presName="compNode" presStyleCnt="0"/>
      <dgm:spPr/>
    </dgm:pt>
    <dgm:pt modelId="{AB4B4C1A-E5B9-44D0-8BCA-BF7055A4F7CB}" type="pres">
      <dgm:prSet presAssocID="{AA7C957B-35D5-4B95-8731-A78A720C807F}" presName="iconBgRect" presStyleLbl="bgShp" presStyleIdx="0" presStyleCnt="4"/>
      <dgm:spPr/>
    </dgm:pt>
    <dgm:pt modelId="{75A1F353-0077-4BC2-BEF9-A21419AC1372}" type="pres">
      <dgm:prSet presAssocID="{AA7C957B-35D5-4B95-8731-A78A720C80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F6AAE6F-3CA4-4CBE-94F8-D3B0665C5BF7}" type="pres">
      <dgm:prSet presAssocID="{AA7C957B-35D5-4B95-8731-A78A720C807F}" presName="spaceRect" presStyleCnt="0"/>
      <dgm:spPr/>
    </dgm:pt>
    <dgm:pt modelId="{DCCD6909-293D-4DD6-A644-1B7B8069CF52}" type="pres">
      <dgm:prSet presAssocID="{AA7C957B-35D5-4B95-8731-A78A720C807F}" presName="textRect" presStyleLbl="revTx" presStyleIdx="0" presStyleCnt="4">
        <dgm:presLayoutVars>
          <dgm:chMax val="1"/>
          <dgm:chPref val="1"/>
        </dgm:presLayoutVars>
      </dgm:prSet>
      <dgm:spPr/>
    </dgm:pt>
    <dgm:pt modelId="{81FAF65A-52F9-4D86-9482-6F3ABFCF42E9}" type="pres">
      <dgm:prSet presAssocID="{04E14C02-697C-4DCB-8C47-409E3F6D2F83}" presName="sibTrans" presStyleLbl="sibTrans2D1" presStyleIdx="0" presStyleCnt="0"/>
      <dgm:spPr/>
    </dgm:pt>
    <dgm:pt modelId="{3E69326A-6568-4EEE-832D-9E9DC6B5B464}" type="pres">
      <dgm:prSet presAssocID="{F90A5C39-6575-4BBC-92C9-B5A7EC09889A}" presName="compNode" presStyleCnt="0"/>
      <dgm:spPr/>
    </dgm:pt>
    <dgm:pt modelId="{5AF6EB37-A42A-4EEE-A0EC-D14F489B52AF}" type="pres">
      <dgm:prSet presAssocID="{F90A5C39-6575-4BBC-92C9-B5A7EC09889A}" presName="iconBgRect" presStyleLbl="bgShp" presStyleIdx="1" presStyleCnt="4"/>
      <dgm:spPr/>
    </dgm:pt>
    <dgm:pt modelId="{EBCDDF26-51C5-49DA-AF36-ED461D11BA2C}" type="pres">
      <dgm:prSet presAssocID="{F90A5C39-6575-4BBC-92C9-B5A7EC0988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4431D2D-EDD9-4F56-BC7C-3ADB82DDD167}" type="pres">
      <dgm:prSet presAssocID="{F90A5C39-6575-4BBC-92C9-B5A7EC09889A}" presName="spaceRect" presStyleCnt="0"/>
      <dgm:spPr/>
    </dgm:pt>
    <dgm:pt modelId="{CD9BB9AB-9807-4872-A583-F7907265E49E}" type="pres">
      <dgm:prSet presAssocID="{F90A5C39-6575-4BBC-92C9-B5A7EC09889A}" presName="textRect" presStyleLbl="revTx" presStyleIdx="1" presStyleCnt="4">
        <dgm:presLayoutVars>
          <dgm:chMax val="1"/>
          <dgm:chPref val="1"/>
        </dgm:presLayoutVars>
      </dgm:prSet>
      <dgm:spPr/>
    </dgm:pt>
    <dgm:pt modelId="{615EB4B4-08A3-4156-BE3A-2F89FB179EC6}" type="pres">
      <dgm:prSet presAssocID="{9F48DA51-4A0A-469B-A349-576ADD2F4035}" presName="sibTrans" presStyleLbl="sibTrans2D1" presStyleIdx="0" presStyleCnt="0"/>
      <dgm:spPr/>
    </dgm:pt>
    <dgm:pt modelId="{D456120E-D33B-4BBF-A5F5-2E84F0890A4B}" type="pres">
      <dgm:prSet presAssocID="{EBD890DA-FF17-4A60-8DE1-2E24F7C74989}" presName="compNode" presStyleCnt="0"/>
      <dgm:spPr/>
    </dgm:pt>
    <dgm:pt modelId="{653B3B6F-E71D-4EC2-81B4-7938473E1F2B}" type="pres">
      <dgm:prSet presAssocID="{EBD890DA-FF17-4A60-8DE1-2E24F7C74989}" presName="iconBgRect" presStyleLbl="bgShp" presStyleIdx="2" presStyleCnt="4"/>
      <dgm:spPr/>
    </dgm:pt>
    <dgm:pt modelId="{B366F4A2-F251-4787-8084-66BB82562174}" type="pres">
      <dgm:prSet presAssocID="{EBD890DA-FF17-4A60-8DE1-2E24F7C749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4DE37E7-8161-4F04-80F2-A29F21223258}" type="pres">
      <dgm:prSet presAssocID="{EBD890DA-FF17-4A60-8DE1-2E24F7C74989}" presName="spaceRect" presStyleCnt="0"/>
      <dgm:spPr/>
    </dgm:pt>
    <dgm:pt modelId="{347E91BF-2779-4AD7-A096-135FBC3B4B0C}" type="pres">
      <dgm:prSet presAssocID="{EBD890DA-FF17-4A60-8DE1-2E24F7C74989}" presName="textRect" presStyleLbl="revTx" presStyleIdx="2" presStyleCnt="4">
        <dgm:presLayoutVars>
          <dgm:chMax val="1"/>
          <dgm:chPref val="1"/>
        </dgm:presLayoutVars>
      </dgm:prSet>
      <dgm:spPr/>
    </dgm:pt>
    <dgm:pt modelId="{CAED2C12-EF3E-4E72-8DDF-4E7B3B1EA8F4}" type="pres">
      <dgm:prSet presAssocID="{CB82634C-E86F-4ECC-B45C-3F20D19AE3DC}" presName="sibTrans" presStyleLbl="sibTrans2D1" presStyleIdx="0" presStyleCnt="0"/>
      <dgm:spPr/>
    </dgm:pt>
    <dgm:pt modelId="{01C14F9B-7EB2-428A-89E0-04E97AC890D2}" type="pres">
      <dgm:prSet presAssocID="{B591786F-5CA6-4353-8377-2ACEECD80D53}" presName="compNode" presStyleCnt="0"/>
      <dgm:spPr/>
    </dgm:pt>
    <dgm:pt modelId="{6F28DC35-F7D1-4894-B750-E6F106DBE325}" type="pres">
      <dgm:prSet presAssocID="{B591786F-5CA6-4353-8377-2ACEECD80D53}" presName="iconBgRect" presStyleLbl="bgShp" presStyleIdx="3" presStyleCnt="4"/>
      <dgm:spPr/>
    </dgm:pt>
    <dgm:pt modelId="{EDC47C5B-2900-4481-97A7-6C4C7A69C7C0}" type="pres">
      <dgm:prSet presAssocID="{B591786F-5CA6-4353-8377-2ACEECD80D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D31B0D70-6850-4431-93A5-7C2A61C2E857}" type="pres">
      <dgm:prSet presAssocID="{B591786F-5CA6-4353-8377-2ACEECD80D53}" presName="spaceRect" presStyleCnt="0"/>
      <dgm:spPr/>
    </dgm:pt>
    <dgm:pt modelId="{6080D848-9EF4-4784-8F51-1E4944A9CF22}" type="pres">
      <dgm:prSet presAssocID="{B591786F-5CA6-4353-8377-2ACEECD80D53}" presName="textRect" presStyleLbl="revTx" presStyleIdx="3" presStyleCnt="4">
        <dgm:presLayoutVars>
          <dgm:chMax val="1"/>
          <dgm:chPref val="1"/>
        </dgm:presLayoutVars>
      </dgm:prSet>
      <dgm:spPr/>
    </dgm:pt>
  </dgm:ptLst>
  <dgm:cxnLst>
    <dgm:cxn modelId="{CE81C524-915B-4123-8FC4-CCFC10BA5B9C}" srcId="{C1449050-D410-461A-8C58-DA3F8FE1A39D}" destId="{B591786F-5CA6-4353-8377-2ACEECD80D53}" srcOrd="3" destOrd="0" parTransId="{779E177D-1A34-4DC6-A7C0-DEEF2A37076F}" sibTransId="{DB2A00B3-4106-469F-9792-660801D77816}"/>
    <dgm:cxn modelId="{6A06B53B-DE30-4499-9854-A980C10AF66C}" type="presOf" srcId="{C1449050-D410-461A-8C58-DA3F8FE1A39D}" destId="{E00C8493-445E-4B20-8759-884697E3CABC}" srcOrd="0" destOrd="0" presId="urn:microsoft.com/office/officeart/2018/2/layout/IconCircleList"/>
    <dgm:cxn modelId="{47D47E5E-4F5E-43D2-87FB-591385850BFA}" srcId="{C1449050-D410-461A-8C58-DA3F8FE1A39D}" destId="{EBD890DA-FF17-4A60-8DE1-2E24F7C74989}" srcOrd="2" destOrd="0" parTransId="{0934038D-6C1C-4F7D-9FF8-F26BDD9304FD}" sibTransId="{CB82634C-E86F-4ECC-B45C-3F20D19AE3DC}"/>
    <dgm:cxn modelId="{1280CC52-3E6C-464D-AE62-4160657AC7C9}" type="presOf" srcId="{AA7C957B-35D5-4B95-8731-A78A720C807F}" destId="{DCCD6909-293D-4DD6-A644-1B7B8069CF52}" srcOrd="0" destOrd="0" presId="urn:microsoft.com/office/officeart/2018/2/layout/IconCircleList"/>
    <dgm:cxn modelId="{E10ABB84-4833-46E6-84DC-BBF5A7EDCEF8}" srcId="{C1449050-D410-461A-8C58-DA3F8FE1A39D}" destId="{F90A5C39-6575-4BBC-92C9-B5A7EC09889A}" srcOrd="1" destOrd="0" parTransId="{5D17BDF9-E38C-42DD-8BC6-58EAD60BD4B0}" sibTransId="{9F48DA51-4A0A-469B-A349-576ADD2F4035}"/>
    <dgm:cxn modelId="{23A74C8C-4009-4882-820C-452CFF772C67}" type="presOf" srcId="{CB82634C-E86F-4ECC-B45C-3F20D19AE3DC}" destId="{CAED2C12-EF3E-4E72-8DDF-4E7B3B1EA8F4}" srcOrd="0" destOrd="0" presId="urn:microsoft.com/office/officeart/2018/2/layout/IconCircleList"/>
    <dgm:cxn modelId="{C9D0A98F-C21E-462B-BD5F-2DEE7E9967FF}" srcId="{C1449050-D410-461A-8C58-DA3F8FE1A39D}" destId="{AA7C957B-35D5-4B95-8731-A78A720C807F}" srcOrd="0" destOrd="0" parTransId="{B03FB6BE-4223-448D-BBCC-2C49AC3E1310}" sibTransId="{04E14C02-697C-4DCB-8C47-409E3F6D2F83}"/>
    <dgm:cxn modelId="{91C4A6A1-D9B4-4C42-818D-5DE7772A6415}" type="presOf" srcId="{B591786F-5CA6-4353-8377-2ACEECD80D53}" destId="{6080D848-9EF4-4784-8F51-1E4944A9CF22}" srcOrd="0" destOrd="0" presId="urn:microsoft.com/office/officeart/2018/2/layout/IconCircleList"/>
    <dgm:cxn modelId="{C90A45A5-AC9C-4602-B4FB-4580D42B6A16}" type="presOf" srcId="{9F48DA51-4A0A-469B-A349-576ADD2F4035}" destId="{615EB4B4-08A3-4156-BE3A-2F89FB179EC6}" srcOrd="0" destOrd="0" presId="urn:microsoft.com/office/officeart/2018/2/layout/IconCircleList"/>
    <dgm:cxn modelId="{92AEBBB7-EB92-4827-9830-2B094FF80557}" type="presOf" srcId="{EBD890DA-FF17-4A60-8DE1-2E24F7C74989}" destId="{347E91BF-2779-4AD7-A096-135FBC3B4B0C}" srcOrd="0" destOrd="0" presId="urn:microsoft.com/office/officeart/2018/2/layout/IconCircleList"/>
    <dgm:cxn modelId="{5CDB3DB9-95D1-4914-BC8D-6DEB387A17B7}" type="presOf" srcId="{04E14C02-697C-4DCB-8C47-409E3F6D2F83}" destId="{81FAF65A-52F9-4D86-9482-6F3ABFCF42E9}" srcOrd="0" destOrd="0" presId="urn:microsoft.com/office/officeart/2018/2/layout/IconCircleList"/>
    <dgm:cxn modelId="{9431AED3-38F1-4044-88B1-17941B8830DB}" type="presOf" srcId="{F90A5C39-6575-4BBC-92C9-B5A7EC09889A}" destId="{CD9BB9AB-9807-4872-A583-F7907265E49E}" srcOrd="0" destOrd="0" presId="urn:microsoft.com/office/officeart/2018/2/layout/IconCircleList"/>
    <dgm:cxn modelId="{82A4C4F3-FDCA-4C93-9B76-4B13E44D7A5C}" type="presParOf" srcId="{E00C8493-445E-4B20-8759-884697E3CABC}" destId="{831D006D-F5B3-48F3-B9DC-78EDA611E7A2}" srcOrd="0" destOrd="0" presId="urn:microsoft.com/office/officeart/2018/2/layout/IconCircleList"/>
    <dgm:cxn modelId="{207B7C0D-1FE2-433E-B7BE-E7E59D11712C}" type="presParOf" srcId="{831D006D-F5B3-48F3-B9DC-78EDA611E7A2}" destId="{BCB7A9A7-7482-4BE5-BD20-87D9EFC0B25D}" srcOrd="0" destOrd="0" presId="urn:microsoft.com/office/officeart/2018/2/layout/IconCircleList"/>
    <dgm:cxn modelId="{5A80F496-0563-4660-87C1-60D1C7B9F18A}" type="presParOf" srcId="{BCB7A9A7-7482-4BE5-BD20-87D9EFC0B25D}" destId="{AB4B4C1A-E5B9-44D0-8BCA-BF7055A4F7CB}" srcOrd="0" destOrd="0" presId="urn:microsoft.com/office/officeart/2018/2/layout/IconCircleList"/>
    <dgm:cxn modelId="{CEFECEC2-E49D-40CB-91B6-8496A28A890D}" type="presParOf" srcId="{BCB7A9A7-7482-4BE5-BD20-87D9EFC0B25D}" destId="{75A1F353-0077-4BC2-BEF9-A21419AC1372}" srcOrd="1" destOrd="0" presId="urn:microsoft.com/office/officeart/2018/2/layout/IconCircleList"/>
    <dgm:cxn modelId="{7548EE33-E72C-4102-B68D-9CF916BC8A49}" type="presParOf" srcId="{BCB7A9A7-7482-4BE5-BD20-87D9EFC0B25D}" destId="{4F6AAE6F-3CA4-4CBE-94F8-D3B0665C5BF7}" srcOrd="2" destOrd="0" presId="urn:microsoft.com/office/officeart/2018/2/layout/IconCircleList"/>
    <dgm:cxn modelId="{3BF2FF82-39E3-4117-90EA-314DD428BA25}" type="presParOf" srcId="{BCB7A9A7-7482-4BE5-BD20-87D9EFC0B25D}" destId="{DCCD6909-293D-4DD6-A644-1B7B8069CF52}" srcOrd="3" destOrd="0" presId="urn:microsoft.com/office/officeart/2018/2/layout/IconCircleList"/>
    <dgm:cxn modelId="{E10F390F-1823-4F42-A9DA-0A0431D6EE8E}" type="presParOf" srcId="{831D006D-F5B3-48F3-B9DC-78EDA611E7A2}" destId="{81FAF65A-52F9-4D86-9482-6F3ABFCF42E9}" srcOrd="1" destOrd="0" presId="urn:microsoft.com/office/officeart/2018/2/layout/IconCircleList"/>
    <dgm:cxn modelId="{42DF4D61-490B-43A1-9477-2F85F31DE698}" type="presParOf" srcId="{831D006D-F5B3-48F3-B9DC-78EDA611E7A2}" destId="{3E69326A-6568-4EEE-832D-9E9DC6B5B464}" srcOrd="2" destOrd="0" presId="urn:microsoft.com/office/officeart/2018/2/layout/IconCircleList"/>
    <dgm:cxn modelId="{A582481F-067B-4343-84B6-A5D65C5ABE97}" type="presParOf" srcId="{3E69326A-6568-4EEE-832D-9E9DC6B5B464}" destId="{5AF6EB37-A42A-4EEE-A0EC-D14F489B52AF}" srcOrd="0" destOrd="0" presId="urn:microsoft.com/office/officeart/2018/2/layout/IconCircleList"/>
    <dgm:cxn modelId="{22C5C22A-1CB8-4255-89FF-45E18974BA40}" type="presParOf" srcId="{3E69326A-6568-4EEE-832D-9E9DC6B5B464}" destId="{EBCDDF26-51C5-49DA-AF36-ED461D11BA2C}" srcOrd="1" destOrd="0" presId="urn:microsoft.com/office/officeart/2018/2/layout/IconCircleList"/>
    <dgm:cxn modelId="{31B37C4B-2676-4DBF-8BF0-AB53D79E0512}" type="presParOf" srcId="{3E69326A-6568-4EEE-832D-9E9DC6B5B464}" destId="{84431D2D-EDD9-4F56-BC7C-3ADB82DDD167}" srcOrd="2" destOrd="0" presId="urn:microsoft.com/office/officeart/2018/2/layout/IconCircleList"/>
    <dgm:cxn modelId="{51E1CDEA-7A3C-4506-BB95-4EEC272F300B}" type="presParOf" srcId="{3E69326A-6568-4EEE-832D-9E9DC6B5B464}" destId="{CD9BB9AB-9807-4872-A583-F7907265E49E}" srcOrd="3" destOrd="0" presId="urn:microsoft.com/office/officeart/2018/2/layout/IconCircleList"/>
    <dgm:cxn modelId="{54409954-80B1-42E4-98C9-6BBCE9490E54}" type="presParOf" srcId="{831D006D-F5B3-48F3-B9DC-78EDA611E7A2}" destId="{615EB4B4-08A3-4156-BE3A-2F89FB179EC6}" srcOrd="3" destOrd="0" presId="urn:microsoft.com/office/officeart/2018/2/layout/IconCircleList"/>
    <dgm:cxn modelId="{0904D8A7-CD48-48FE-B7C5-82A8F0338124}" type="presParOf" srcId="{831D006D-F5B3-48F3-B9DC-78EDA611E7A2}" destId="{D456120E-D33B-4BBF-A5F5-2E84F0890A4B}" srcOrd="4" destOrd="0" presId="urn:microsoft.com/office/officeart/2018/2/layout/IconCircleList"/>
    <dgm:cxn modelId="{F63503DD-F730-41E5-B820-96ED6D43E934}" type="presParOf" srcId="{D456120E-D33B-4BBF-A5F5-2E84F0890A4B}" destId="{653B3B6F-E71D-4EC2-81B4-7938473E1F2B}" srcOrd="0" destOrd="0" presId="urn:microsoft.com/office/officeart/2018/2/layout/IconCircleList"/>
    <dgm:cxn modelId="{CB80905D-7CF1-45D7-B67C-ABE21A558593}" type="presParOf" srcId="{D456120E-D33B-4BBF-A5F5-2E84F0890A4B}" destId="{B366F4A2-F251-4787-8084-66BB82562174}" srcOrd="1" destOrd="0" presId="urn:microsoft.com/office/officeart/2018/2/layout/IconCircleList"/>
    <dgm:cxn modelId="{15189341-404A-4B99-B58C-285BA983BA1C}" type="presParOf" srcId="{D456120E-D33B-4BBF-A5F5-2E84F0890A4B}" destId="{B4DE37E7-8161-4F04-80F2-A29F21223258}" srcOrd="2" destOrd="0" presId="urn:microsoft.com/office/officeart/2018/2/layout/IconCircleList"/>
    <dgm:cxn modelId="{B2879FE1-27BB-4ED8-88F2-CA9F0FAA1C96}" type="presParOf" srcId="{D456120E-D33B-4BBF-A5F5-2E84F0890A4B}" destId="{347E91BF-2779-4AD7-A096-135FBC3B4B0C}" srcOrd="3" destOrd="0" presId="urn:microsoft.com/office/officeart/2018/2/layout/IconCircleList"/>
    <dgm:cxn modelId="{8F68F401-8C20-4FF2-89FC-B662E0C7F885}" type="presParOf" srcId="{831D006D-F5B3-48F3-B9DC-78EDA611E7A2}" destId="{CAED2C12-EF3E-4E72-8DDF-4E7B3B1EA8F4}" srcOrd="5" destOrd="0" presId="urn:microsoft.com/office/officeart/2018/2/layout/IconCircleList"/>
    <dgm:cxn modelId="{12C7B72A-815E-4580-9141-5042B483F014}" type="presParOf" srcId="{831D006D-F5B3-48F3-B9DC-78EDA611E7A2}" destId="{01C14F9B-7EB2-428A-89E0-04E97AC890D2}" srcOrd="6" destOrd="0" presId="urn:microsoft.com/office/officeart/2018/2/layout/IconCircleList"/>
    <dgm:cxn modelId="{6079B6DB-291E-4A51-B03E-AFC4699E1581}" type="presParOf" srcId="{01C14F9B-7EB2-428A-89E0-04E97AC890D2}" destId="{6F28DC35-F7D1-4894-B750-E6F106DBE325}" srcOrd="0" destOrd="0" presId="urn:microsoft.com/office/officeart/2018/2/layout/IconCircleList"/>
    <dgm:cxn modelId="{1C20FAC6-7CCD-4D62-B5C2-00D68BAF4AA5}" type="presParOf" srcId="{01C14F9B-7EB2-428A-89E0-04E97AC890D2}" destId="{EDC47C5B-2900-4481-97A7-6C4C7A69C7C0}" srcOrd="1" destOrd="0" presId="urn:microsoft.com/office/officeart/2018/2/layout/IconCircleList"/>
    <dgm:cxn modelId="{9E8D3245-31A9-4611-B18D-96793962E2FE}" type="presParOf" srcId="{01C14F9B-7EB2-428A-89E0-04E97AC890D2}" destId="{D31B0D70-6850-4431-93A5-7C2A61C2E857}" srcOrd="2" destOrd="0" presId="urn:microsoft.com/office/officeart/2018/2/layout/IconCircleList"/>
    <dgm:cxn modelId="{B3AC3402-A511-4F49-8C8C-1CA29B242918}" type="presParOf" srcId="{01C14F9B-7EB2-428A-89E0-04E97AC890D2}" destId="{6080D848-9EF4-4784-8F51-1E4944A9CF2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B85AF-414B-4708-9C94-AEBFBCF7C79B}">
      <dsp:nvSpPr>
        <dsp:cNvPr id="0" name=""/>
        <dsp:cNvSpPr/>
      </dsp:nvSpPr>
      <dsp:spPr>
        <a:xfrm>
          <a:off x="16693" y="458"/>
          <a:ext cx="5258275" cy="150077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elected members of South Dublin County Council resolved to make the Tallaght Town Centre Local Area Plan on 8th June 2020 and the Plan has effect from 20th July 2020.</a:t>
          </a:r>
          <a:endParaRPr lang="en-US" sz="1800" kern="1200" dirty="0"/>
        </a:p>
      </dsp:txBody>
      <dsp:txXfrm>
        <a:off x="60649" y="44414"/>
        <a:ext cx="5170363" cy="1412861"/>
      </dsp:txXfrm>
    </dsp:sp>
    <dsp:sp modelId="{BA48E9B9-80C6-4132-855D-2B9C12077E89}">
      <dsp:nvSpPr>
        <dsp:cNvPr id="0" name=""/>
        <dsp:cNvSpPr/>
      </dsp:nvSpPr>
      <dsp:spPr>
        <a:xfrm rot="5400000">
          <a:off x="2364436" y="1538750"/>
          <a:ext cx="562789" cy="67534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443227" y="1595029"/>
        <a:ext cx="405209" cy="393952"/>
      </dsp:txXfrm>
    </dsp:sp>
    <dsp:sp modelId="{BB0084B9-A524-42DF-AB13-4BB3F8C5C8F1}">
      <dsp:nvSpPr>
        <dsp:cNvPr id="0" name=""/>
        <dsp:cNvSpPr/>
      </dsp:nvSpPr>
      <dsp:spPr>
        <a:xfrm>
          <a:off x="16693" y="2251617"/>
          <a:ext cx="5258275" cy="1500773"/>
        </a:xfrm>
        <a:prstGeom prst="roundRect">
          <a:avLst>
            <a:gd name="adj" fmla="val 1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Vision:</a:t>
          </a:r>
          <a:endParaRPr lang="en-US" sz="1800" kern="1200"/>
        </a:p>
        <a:p>
          <a:pPr marL="114300" lvl="1" indent="-114300" algn="l" defTabSz="622300">
            <a:lnSpc>
              <a:spcPct val="90000"/>
            </a:lnSpc>
            <a:spcBef>
              <a:spcPct val="0"/>
            </a:spcBef>
            <a:spcAft>
              <a:spcPct val="15000"/>
            </a:spcAft>
            <a:buChar char="•"/>
          </a:pPr>
          <a:r>
            <a:rPr lang="en-GB" sz="1400" i="1" kern="1200"/>
            <a:t>“An inclusive and vibrant Town Centre, a connected and accessible place with an attractive built environment for families of all kinds, workers, visitors and tourists. A place where people can live, work, visit and have fun in lively and liveable spaces.”</a:t>
          </a:r>
          <a:endParaRPr lang="en-US" sz="1400" kern="1200"/>
        </a:p>
      </dsp:txBody>
      <dsp:txXfrm>
        <a:off x="60649" y="2295573"/>
        <a:ext cx="5170363" cy="1412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B4C1A-E5B9-44D0-8BCA-BF7055A4F7CB}">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1F353-0077-4BC2-BEF9-A21419AC137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D6909-293D-4DD6-A644-1B7B8069CF5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The current LAP will be extended to align with the expiration of the County Development Plan 2022-2028</a:t>
          </a:r>
          <a:endParaRPr lang="en-US" sz="1800" kern="1200" dirty="0"/>
        </a:p>
      </dsp:txBody>
      <dsp:txXfrm>
        <a:off x="1834517" y="469890"/>
        <a:ext cx="3148942" cy="1335915"/>
      </dsp:txXfrm>
    </dsp:sp>
    <dsp:sp modelId="{5AF6EB37-A42A-4EEE-A0EC-D14F489B52AF}">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DDF26-51C5-49DA-AF36-ED461D11BA2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9BB9AB-9807-4872-A583-F7907265E49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t>The LAP and CDP will lapse together </a:t>
          </a:r>
          <a:endParaRPr lang="en-US" sz="2000" kern="1200" dirty="0"/>
        </a:p>
      </dsp:txBody>
      <dsp:txXfrm>
        <a:off x="7154322" y="469890"/>
        <a:ext cx="3148942" cy="1335915"/>
      </dsp:txXfrm>
    </dsp:sp>
    <dsp:sp modelId="{653B3B6F-E71D-4EC2-81B4-7938473E1F2B}">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6F4A2-F251-4787-8084-66BB82562174}">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E91BF-2779-4AD7-A096-135FBC3B4B0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t>New 10 Year Development Plan</a:t>
          </a:r>
          <a:endParaRPr lang="en-US" sz="2400" kern="1200" dirty="0"/>
        </a:p>
      </dsp:txBody>
      <dsp:txXfrm>
        <a:off x="1834517" y="2545532"/>
        <a:ext cx="3148942" cy="1335915"/>
      </dsp:txXfrm>
    </dsp:sp>
    <dsp:sp modelId="{6F28DC35-F7D1-4894-B750-E6F106DBE32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47C5B-2900-4481-97A7-6C4C7A69C7C0}">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80D848-9EF4-4784-8F51-1E4944A9CF2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This will present an opportunity for specific policies and objectives for Tallaght, which can include the option to undertake a new LAP (under new Act this will be either a Priority Area Plan or Urban Area Plan)</a:t>
          </a:r>
          <a:endParaRPr lang="en-US" sz="15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A95-65F6-455B-A640-20D2BD2E51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396A4B8-2501-038A-E690-7EA24F8C5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E9B62A0-58D9-42B6-D9D1-4A3E5D4C5669}"/>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5" name="Footer Placeholder 4">
            <a:extLst>
              <a:ext uri="{FF2B5EF4-FFF2-40B4-BE49-F238E27FC236}">
                <a16:creationId xmlns:a16="http://schemas.microsoft.com/office/drawing/2014/main" id="{EE7FCD11-CED0-C758-F4F6-5DD07F2BA9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2E1E6F2-216C-A2C0-215F-14EA3FFB123D}"/>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31406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7EA8-97AC-C768-B374-16D262B2813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6432773-141E-A31B-40A6-40AF5D711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53E4A66-F46C-957F-2CBF-A8655058683D}"/>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5" name="Footer Placeholder 4">
            <a:extLst>
              <a:ext uri="{FF2B5EF4-FFF2-40B4-BE49-F238E27FC236}">
                <a16:creationId xmlns:a16="http://schemas.microsoft.com/office/drawing/2014/main" id="{22B43201-F80B-642B-9891-7D803D643BC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286A4F0-9C95-7C9A-76E1-0FCF3391F7F5}"/>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216836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601F6B-644E-083D-22BB-93C9E67E47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7054EC0-43A3-DEEE-5970-3E1B63056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48AA1E-AC4B-A3A9-8428-640844D0649B}"/>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5" name="Footer Placeholder 4">
            <a:extLst>
              <a:ext uri="{FF2B5EF4-FFF2-40B4-BE49-F238E27FC236}">
                <a16:creationId xmlns:a16="http://schemas.microsoft.com/office/drawing/2014/main" id="{12E0C6C6-188F-3752-393E-F0EE9FB444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E534986-C2E7-923C-12F8-5369AFA01B38}"/>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265982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3AB5-A451-6BD2-1DFD-7DB9910262F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71CDC64-20ED-DD6E-76E2-3F4AEFBBF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5FB57DB-7D2C-FEE8-8189-F3D9775E046F}"/>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5" name="Footer Placeholder 4">
            <a:extLst>
              <a:ext uri="{FF2B5EF4-FFF2-40B4-BE49-F238E27FC236}">
                <a16:creationId xmlns:a16="http://schemas.microsoft.com/office/drawing/2014/main" id="{53144C32-ACCE-CC04-05A1-6C163BF4A47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E6F200-27C7-2275-6AB4-A72890668BCA}"/>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300876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4CFC-D520-C38F-6D2C-9E1084E62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CCA54A7-20B9-5B1A-EBBD-7C9D704212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77F3F-8CCA-D674-09C1-BAF30A13BE17}"/>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5" name="Footer Placeholder 4">
            <a:extLst>
              <a:ext uri="{FF2B5EF4-FFF2-40B4-BE49-F238E27FC236}">
                <a16:creationId xmlns:a16="http://schemas.microsoft.com/office/drawing/2014/main" id="{1320AF7A-8142-4333-BE07-986E19C76AA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FBFBA6A-E30C-3687-D0E6-B5ADC0CA44FC}"/>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251459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EF0A-6694-5530-C2D3-87662F14DE9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D63146F-7643-E0D8-447E-72926947F7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8D2AFAA-BE78-AB51-5FA3-BDB0C31F2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801807F-3CED-FAEE-AB01-501354DB408F}"/>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6" name="Footer Placeholder 5">
            <a:extLst>
              <a:ext uri="{FF2B5EF4-FFF2-40B4-BE49-F238E27FC236}">
                <a16:creationId xmlns:a16="http://schemas.microsoft.com/office/drawing/2014/main" id="{6F49DD4E-4A47-53EF-0CB6-F7E5826F378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5649BA8-673B-A405-39B9-C85C48B0C9E4}"/>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341506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8238-2E8B-9C11-5DBA-5E259744257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778FB52-1B88-BA2D-4B88-C14764585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AD90B-8EBE-8CAF-BB49-C302217F3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7E1E200-A36C-B8F2-8FE6-98281952F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C7EF9-7442-D6A7-A59D-1417F65A8D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937DE53-9A60-66AB-2D49-A9224E646A79}"/>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8" name="Footer Placeholder 7">
            <a:extLst>
              <a:ext uri="{FF2B5EF4-FFF2-40B4-BE49-F238E27FC236}">
                <a16:creationId xmlns:a16="http://schemas.microsoft.com/office/drawing/2014/main" id="{EB15C4AF-D856-A839-7128-88F1F7DEDA7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108A5E0-82FB-03F6-30D2-BEB85D4B8067}"/>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194991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F42C-32D8-67C7-8409-4B40CB2D177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E9BE0F-33CA-C740-5F8C-7BA02C17BD37}"/>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4" name="Footer Placeholder 3">
            <a:extLst>
              <a:ext uri="{FF2B5EF4-FFF2-40B4-BE49-F238E27FC236}">
                <a16:creationId xmlns:a16="http://schemas.microsoft.com/office/drawing/2014/main" id="{58B9A0FD-481D-E65F-E66F-BFE11AB3351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54CCE25-71D2-5116-EB3C-078B45BE36E8}"/>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173496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FBC94-3738-691D-F021-522FB08D7962}"/>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3" name="Footer Placeholder 2">
            <a:extLst>
              <a:ext uri="{FF2B5EF4-FFF2-40B4-BE49-F238E27FC236}">
                <a16:creationId xmlns:a16="http://schemas.microsoft.com/office/drawing/2014/main" id="{10ED175B-E75B-B44C-0D15-B3A46455C11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862754-37A0-049F-C076-1A715B2B1575}"/>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419924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2CDA-F343-2D24-9D9A-A242E91A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DCED654-5625-E0E1-352F-C1DCE91B7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69B8D17-6634-091F-B6CF-2ECCF710D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78C47-D015-9C62-A33A-0791C6D086D0}"/>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6" name="Footer Placeholder 5">
            <a:extLst>
              <a:ext uri="{FF2B5EF4-FFF2-40B4-BE49-F238E27FC236}">
                <a16:creationId xmlns:a16="http://schemas.microsoft.com/office/drawing/2014/main" id="{2D5A2ABE-496C-0926-EA46-63803AC5FD4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BA6556-B6DE-F97E-1815-25B357DCA49A}"/>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30050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4C3F-012A-5B9A-6803-B25A61C44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F68FDB2-4D2E-C1FF-2150-E97CC32AD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E44C1B9-B30A-99A1-A29C-9D84DA920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636BF-3638-13CA-EEA6-A092763B0B93}"/>
              </a:ext>
            </a:extLst>
          </p:cNvPr>
          <p:cNvSpPr>
            <a:spLocks noGrp="1"/>
          </p:cNvSpPr>
          <p:nvPr>
            <p:ph type="dt" sz="half" idx="10"/>
          </p:nvPr>
        </p:nvSpPr>
        <p:spPr/>
        <p:txBody>
          <a:bodyPr/>
          <a:lstStyle/>
          <a:p>
            <a:fld id="{AFC42245-3156-4E72-A0FF-BBEC47638A1F}" type="datetimeFigureOut">
              <a:rPr lang="en-IE" smtClean="0"/>
              <a:t>12/03/2025</a:t>
            </a:fld>
            <a:endParaRPr lang="en-IE"/>
          </a:p>
        </p:txBody>
      </p:sp>
      <p:sp>
        <p:nvSpPr>
          <p:cNvPr id="6" name="Footer Placeholder 5">
            <a:extLst>
              <a:ext uri="{FF2B5EF4-FFF2-40B4-BE49-F238E27FC236}">
                <a16:creationId xmlns:a16="http://schemas.microsoft.com/office/drawing/2014/main" id="{844FCF9F-7E12-4A76-1ABE-357BC08A7C8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41F2E9D-202B-6190-8271-88A2E7858E30}"/>
              </a:ext>
            </a:extLst>
          </p:cNvPr>
          <p:cNvSpPr>
            <a:spLocks noGrp="1"/>
          </p:cNvSpPr>
          <p:nvPr>
            <p:ph type="sldNum" sz="quarter" idx="12"/>
          </p:nvPr>
        </p:nvSpPr>
        <p:spPr/>
        <p:txBody>
          <a:bodyPr/>
          <a:lstStyle/>
          <a:p>
            <a:fld id="{078679D6-41DC-473B-B98F-0182990849AC}" type="slidenum">
              <a:rPr lang="en-IE" smtClean="0"/>
              <a:t>‹#›</a:t>
            </a:fld>
            <a:endParaRPr lang="en-IE"/>
          </a:p>
        </p:txBody>
      </p:sp>
    </p:spTree>
    <p:extLst>
      <p:ext uri="{BB962C8B-B14F-4D97-AF65-F5344CB8AC3E}">
        <p14:creationId xmlns:p14="http://schemas.microsoft.com/office/powerpoint/2010/main" val="248602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EAEFA-185A-2BFA-8813-6B65DCC73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464C5E0-A10F-54DD-6D79-21DF8A1F7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F75B41-17C8-F57E-1863-CB4AF8A6C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C42245-3156-4E72-A0FF-BBEC47638A1F}" type="datetimeFigureOut">
              <a:rPr lang="en-IE" smtClean="0"/>
              <a:t>12/03/2025</a:t>
            </a:fld>
            <a:endParaRPr lang="en-IE"/>
          </a:p>
        </p:txBody>
      </p:sp>
      <p:sp>
        <p:nvSpPr>
          <p:cNvPr id="5" name="Footer Placeholder 4">
            <a:extLst>
              <a:ext uri="{FF2B5EF4-FFF2-40B4-BE49-F238E27FC236}">
                <a16:creationId xmlns:a16="http://schemas.microsoft.com/office/drawing/2014/main" id="{EF64B175-353B-302A-D7EF-5C6D8B345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01875133-9BE7-E083-3F67-C99EFBF26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8679D6-41DC-473B-B98F-0182990849AC}" type="slidenum">
              <a:rPr lang="en-IE" smtClean="0"/>
              <a:t>‹#›</a:t>
            </a:fld>
            <a:endParaRPr lang="en-IE"/>
          </a:p>
        </p:txBody>
      </p:sp>
    </p:spTree>
    <p:extLst>
      <p:ext uri="{BB962C8B-B14F-4D97-AF65-F5344CB8AC3E}">
        <p14:creationId xmlns:p14="http://schemas.microsoft.com/office/powerpoint/2010/main" val="358424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33FB-3B55-8D2D-7626-ABAF83396270}"/>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767571D2-178C-98AA-A625-E1158D804C91}"/>
              </a:ext>
            </a:extLst>
          </p:cNvPr>
          <p:cNvSpPr>
            <a:spLocks noGrp="1"/>
          </p:cNvSpPr>
          <p:nvPr>
            <p:ph type="subTitle" idx="1"/>
          </p:nvPr>
        </p:nvSpPr>
        <p:spPr/>
        <p:txBody>
          <a:bodyPr/>
          <a:lstStyle/>
          <a:p>
            <a:endParaRPr lang="en-IE"/>
          </a:p>
        </p:txBody>
      </p:sp>
      <p:sp>
        <p:nvSpPr>
          <p:cNvPr id="4" name="Freeform 2">
            <a:extLst>
              <a:ext uri="{FF2B5EF4-FFF2-40B4-BE49-F238E27FC236}">
                <a16:creationId xmlns:a16="http://schemas.microsoft.com/office/drawing/2014/main" id="{92696728-FED3-AF10-50B4-85E7A5B05192}"/>
              </a:ext>
            </a:extLst>
          </p:cNvPr>
          <p:cNvSpPr/>
          <p:nvPr/>
        </p:nvSpPr>
        <p:spPr>
          <a:xfrm>
            <a:off x="6096"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pic>
        <p:nvPicPr>
          <p:cNvPr id="5" name="Picture 4">
            <a:extLst>
              <a:ext uri="{FF2B5EF4-FFF2-40B4-BE49-F238E27FC236}">
                <a16:creationId xmlns:a16="http://schemas.microsoft.com/office/drawing/2014/main" id="{F811E7EA-7B0D-E9BC-613F-696E43D095E7}"/>
              </a:ext>
            </a:extLst>
          </p:cNvPr>
          <p:cNvPicPr>
            <a:picLocks noChangeAspect="1"/>
          </p:cNvPicPr>
          <p:nvPr/>
        </p:nvPicPr>
        <p:blipFill>
          <a:blip r:embed="rId3"/>
          <a:srcRect l="-1" t="16203" r="2709"/>
          <a:stretch/>
        </p:blipFill>
        <p:spPr>
          <a:xfrm>
            <a:off x="4568937" y="899680"/>
            <a:ext cx="7623063" cy="5007343"/>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6" name="TextBox 5">
            <a:extLst>
              <a:ext uri="{FF2B5EF4-FFF2-40B4-BE49-F238E27FC236}">
                <a16:creationId xmlns:a16="http://schemas.microsoft.com/office/drawing/2014/main" id="{D5D5C5E4-7217-1872-891E-9F0BA6EA0D88}"/>
              </a:ext>
            </a:extLst>
          </p:cNvPr>
          <p:cNvSpPr txBox="1"/>
          <p:nvPr/>
        </p:nvSpPr>
        <p:spPr>
          <a:xfrm>
            <a:off x="394709" y="1978320"/>
            <a:ext cx="3785616" cy="1754326"/>
          </a:xfrm>
          <a:prstGeom prst="rect">
            <a:avLst/>
          </a:prstGeom>
          <a:noFill/>
        </p:spPr>
        <p:txBody>
          <a:bodyPr wrap="square" rtlCol="0">
            <a:spAutoFit/>
          </a:bodyPr>
          <a:lstStyle/>
          <a:p>
            <a:r>
              <a:rPr lang="en-GB" sz="3600" dirty="0"/>
              <a:t>Tallaght Town Centre LAP – Extension of LAP</a:t>
            </a:r>
            <a:endParaRPr lang="en-IE" sz="3600" dirty="0"/>
          </a:p>
        </p:txBody>
      </p:sp>
      <p:sp>
        <p:nvSpPr>
          <p:cNvPr id="7" name="TextBox 6">
            <a:extLst>
              <a:ext uri="{FF2B5EF4-FFF2-40B4-BE49-F238E27FC236}">
                <a16:creationId xmlns:a16="http://schemas.microsoft.com/office/drawing/2014/main" id="{5B18D34D-6B82-4F98-F81B-F9D7E0A74319}"/>
              </a:ext>
            </a:extLst>
          </p:cNvPr>
          <p:cNvSpPr txBox="1"/>
          <p:nvPr/>
        </p:nvSpPr>
        <p:spPr>
          <a:xfrm>
            <a:off x="466344" y="5605272"/>
            <a:ext cx="2852928" cy="369332"/>
          </a:xfrm>
          <a:prstGeom prst="rect">
            <a:avLst/>
          </a:prstGeom>
          <a:noFill/>
        </p:spPr>
        <p:txBody>
          <a:bodyPr wrap="square" rtlCol="0">
            <a:spAutoFit/>
          </a:bodyPr>
          <a:lstStyle/>
          <a:p>
            <a:r>
              <a:rPr lang="en-GB" dirty="0"/>
              <a:t>Tallaght ACM March 2025</a:t>
            </a:r>
            <a:endParaRPr lang="en-IE" dirty="0"/>
          </a:p>
        </p:txBody>
      </p:sp>
    </p:spTree>
    <p:extLst>
      <p:ext uri="{BB962C8B-B14F-4D97-AF65-F5344CB8AC3E}">
        <p14:creationId xmlns:p14="http://schemas.microsoft.com/office/powerpoint/2010/main" val="138589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D159-503D-83DE-E501-60E29BF15A79}"/>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1D60B1C-1D5D-CCAD-49B9-2A8C7E91CEF0}"/>
              </a:ext>
            </a:extLst>
          </p:cNvPr>
          <p:cNvSpPr>
            <a:spLocks noGrp="1"/>
          </p:cNvSpPr>
          <p:nvPr>
            <p:ph idx="1"/>
          </p:nvPr>
        </p:nvSpPr>
        <p:spPr/>
        <p:txBody>
          <a:bodyPr/>
          <a:lstStyle/>
          <a:p>
            <a:endParaRPr lang="en-IE"/>
          </a:p>
        </p:txBody>
      </p:sp>
      <p:sp>
        <p:nvSpPr>
          <p:cNvPr id="4" name="Freeform 2">
            <a:extLst>
              <a:ext uri="{FF2B5EF4-FFF2-40B4-BE49-F238E27FC236}">
                <a16:creationId xmlns:a16="http://schemas.microsoft.com/office/drawing/2014/main" id="{E7524671-2F82-04AE-FA36-34317DD029DA}"/>
              </a:ext>
            </a:extLst>
          </p:cNvPr>
          <p:cNvSpPr/>
          <p:nvPr/>
        </p:nvSpPr>
        <p:spPr>
          <a:xfrm>
            <a:off x="0" y="0"/>
            <a:ext cx="12192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pic>
        <p:nvPicPr>
          <p:cNvPr id="5" name="Picture 4" descr="A map of a city&#10;&#10;AI-generated content may be incorrect.">
            <a:extLst>
              <a:ext uri="{FF2B5EF4-FFF2-40B4-BE49-F238E27FC236}">
                <a16:creationId xmlns:a16="http://schemas.microsoft.com/office/drawing/2014/main" id="{E043BE88-126E-8F7C-135B-DBA36B91F142}"/>
              </a:ext>
            </a:extLst>
          </p:cNvPr>
          <p:cNvPicPr>
            <a:picLocks noChangeAspect="1"/>
          </p:cNvPicPr>
          <p:nvPr/>
        </p:nvPicPr>
        <p:blipFill>
          <a:blip r:embed="rId3">
            <a:extLst>
              <a:ext uri="{28A0092B-C50C-407E-A947-70E740481C1C}">
                <a14:useLocalDpi xmlns:a14="http://schemas.microsoft.com/office/drawing/2010/main" val="0"/>
              </a:ext>
            </a:extLst>
          </a:blip>
          <a:srcRect l="20364" r="20364"/>
          <a:stretch/>
        </p:blipFill>
        <p:spPr>
          <a:xfrm>
            <a:off x="0" y="-86371"/>
            <a:ext cx="5568696" cy="626333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itle 1">
            <a:extLst>
              <a:ext uri="{FF2B5EF4-FFF2-40B4-BE49-F238E27FC236}">
                <a16:creationId xmlns:a16="http://schemas.microsoft.com/office/drawing/2014/main" id="{A345F1D2-EFCD-6046-AD27-ABB16DA17F35}"/>
              </a:ext>
            </a:extLst>
          </p:cNvPr>
          <p:cNvSpPr txBox="1">
            <a:spLocks/>
          </p:cNvSpPr>
          <p:nvPr/>
        </p:nvSpPr>
        <p:spPr>
          <a:xfrm>
            <a:off x="6417733" y="490537"/>
            <a:ext cx="5291663" cy="16287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Tallaght Town Centre Local Area Plan (LAP)</a:t>
            </a:r>
            <a:endParaRPr lang="en-IE" sz="4000" dirty="0"/>
          </a:p>
        </p:txBody>
      </p:sp>
      <p:graphicFrame>
        <p:nvGraphicFramePr>
          <p:cNvPr id="7" name="Content Placeholder 2">
            <a:extLst>
              <a:ext uri="{FF2B5EF4-FFF2-40B4-BE49-F238E27FC236}">
                <a16:creationId xmlns:a16="http://schemas.microsoft.com/office/drawing/2014/main" id="{ABA91B90-1047-BEFD-0FEF-FABC745EBD1C}"/>
              </a:ext>
            </a:extLst>
          </p:cNvPr>
          <p:cNvGraphicFramePr>
            <a:graphicFrameLocks/>
          </p:cNvGraphicFramePr>
          <p:nvPr>
            <p:extLst>
              <p:ext uri="{D42A27DB-BD31-4B8C-83A1-F6EECF244321}">
                <p14:modId xmlns:p14="http://schemas.microsoft.com/office/powerpoint/2010/main" val="2654870046"/>
              </p:ext>
            </p:extLst>
          </p:nvPr>
        </p:nvGraphicFramePr>
        <p:xfrm>
          <a:off x="6234516" y="2209492"/>
          <a:ext cx="5291663" cy="3752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366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13A0-A386-4A1A-A38D-4F3FC6158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0BCAA-EE17-7FBB-7942-63FD5C75B06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EAA5F8B-D3D8-3465-A6CD-F43D17D74EAC}"/>
              </a:ext>
            </a:extLst>
          </p:cNvPr>
          <p:cNvSpPr>
            <a:spLocks noGrp="1"/>
          </p:cNvSpPr>
          <p:nvPr>
            <p:ph idx="1"/>
          </p:nvPr>
        </p:nvSpPr>
        <p:spPr/>
        <p:txBody>
          <a:bodyPr/>
          <a:lstStyle/>
          <a:p>
            <a:endParaRPr lang="en-IE"/>
          </a:p>
        </p:txBody>
      </p:sp>
      <p:sp>
        <p:nvSpPr>
          <p:cNvPr id="4" name="Freeform 2">
            <a:extLst>
              <a:ext uri="{FF2B5EF4-FFF2-40B4-BE49-F238E27FC236}">
                <a16:creationId xmlns:a16="http://schemas.microsoft.com/office/drawing/2014/main" id="{F25332B5-8465-6560-1F49-8499AE19743D}"/>
              </a:ext>
            </a:extLst>
          </p:cNvPr>
          <p:cNvSpPr/>
          <p:nvPr/>
        </p:nvSpPr>
        <p:spPr>
          <a:xfrm>
            <a:off x="0" y="0"/>
            <a:ext cx="12192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pic>
        <p:nvPicPr>
          <p:cNvPr id="5" name="Picture 4" descr="A map of a city&#10;&#10;AI-generated content may be incorrect.">
            <a:extLst>
              <a:ext uri="{FF2B5EF4-FFF2-40B4-BE49-F238E27FC236}">
                <a16:creationId xmlns:a16="http://schemas.microsoft.com/office/drawing/2014/main" id="{F2AB95D8-9310-7B8F-AFFA-678D8A8C3B80}"/>
              </a:ext>
            </a:extLst>
          </p:cNvPr>
          <p:cNvPicPr>
            <a:picLocks noChangeAspect="1"/>
          </p:cNvPicPr>
          <p:nvPr/>
        </p:nvPicPr>
        <p:blipFill>
          <a:blip r:embed="rId3">
            <a:extLst>
              <a:ext uri="{28A0092B-C50C-407E-A947-70E740481C1C}">
                <a14:useLocalDpi xmlns:a14="http://schemas.microsoft.com/office/drawing/2010/main" val="0"/>
              </a:ext>
            </a:extLst>
          </a:blip>
          <a:srcRect l="20364" r="20364"/>
          <a:stretch/>
        </p:blipFill>
        <p:spPr>
          <a:xfrm>
            <a:off x="0" y="-86371"/>
            <a:ext cx="5568696" cy="626333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itle 1">
            <a:extLst>
              <a:ext uri="{FF2B5EF4-FFF2-40B4-BE49-F238E27FC236}">
                <a16:creationId xmlns:a16="http://schemas.microsoft.com/office/drawing/2014/main" id="{9924935B-249F-1996-0927-33EE5D7244D9}"/>
              </a:ext>
            </a:extLst>
          </p:cNvPr>
          <p:cNvSpPr txBox="1">
            <a:spLocks/>
          </p:cNvSpPr>
          <p:nvPr/>
        </p:nvSpPr>
        <p:spPr>
          <a:xfrm>
            <a:off x="6417733" y="490537"/>
            <a:ext cx="5291663" cy="7713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Context</a:t>
            </a:r>
            <a:endParaRPr lang="en-IE" sz="4000" dirty="0"/>
          </a:p>
        </p:txBody>
      </p:sp>
      <p:sp>
        <p:nvSpPr>
          <p:cNvPr id="8" name="Content Placeholder 2">
            <a:extLst>
              <a:ext uri="{FF2B5EF4-FFF2-40B4-BE49-F238E27FC236}">
                <a16:creationId xmlns:a16="http://schemas.microsoft.com/office/drawing/2014/main" id="{91C7BAD6-91D6-4976-C7F3-7341B4EFC84C}"/>
              </a:ext>
            </a:extLst>
          </p:cNvPr>
          <p:cNvSpPr txBox="1">
            <a:spLocks/>
          </p:cNvSpPr>
          <p:nvPr/>
        </p:nvSpPr>
        <p:spPr>
          <a:xfrm>
            <a:off x="6096000" y="1552384"/>
            <a:ext cx="53933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current LAP for Tallaght has a lifespan of 6 years, from 2020 to 2026</a:t>
            </a:r>
          </a:p>
          <a:p>
            <a:r>
              <a:rPr lang="en-GB" sz="2000" dirty="0"/>
              <a:t>The current County Development Plan has a lifespan of 6 years, from 2022 to 2028</a:t>
            </a:r>
          </a:p>
          <a:p>
            <a:r>
              <a:rPr lang="en-GB" sz="2000" dirty="0"/>
              <a:t>Government has introduced the new Planning and Development Act, 2024, which will be enacted shortly, changing the nature of LAPs to </a:t>
            </a:r>
            <a:r>
              <a:rPr lang="en-GB" sz="2000" i="1" dirty="0"/>
              <a:t>Urban Area Plans, Priority Area Plans, </a:t>
            </a:r>
            <a:r>
              <a:rPr lang="en-GB" sz="2000" dirty="0"/>
              <a:t>or</a:t>
            </a:r>
            <a:r>
              <a:rPr lang="en-GB" sz="2000" i="1" dirty="0"/>
              <a:t> Combined Area Plans</a:t>
            </a:r>
            <a:r>
              <a:rPr lang="en-GB" sz="2000" dirty="0"/>
              <a:t>.</a:t>
            </a:r>
          </a:p>
          <a:p>
            <a:r>
              <a:rPr lang="en-GB" sz="2000" dirty="0"/>
              <a:t>The Act also has changed Development Plans from a 6 year cycle to a </a:t>
            </a:r>
            <a:r>
              <a:rPr lang="en-GB" sz="2000" b="1" dirty="0"/>
              <a:t>10 year cycle </a:t>
            </a:r>
          </a:p>
          <a:p>
            <a:r>
              <a:rPr lang="en-GB" sz="2000" b="1" dirty="0"/>
              <a:t>There is a need to align the plans to ensure coherent approaches to development </a:t>
            </a:r>
            <a:endParaRPr lang="en-IE" sz="2000" b="1" dirty="0"/>
          </a:p>
        </p:txBody>
      </p:sp>
    </p:spTree>
    <p:extLst>
      <p:ext uri="{BB962C8B-B14F-4D97-AF65-F5344CB8AC3E}">
        <p14:creationId xmlns:p14="http://schemas.microsoft.com/office/powerpoint/2010/main" val="354834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14EF8-83D3-CCE9-E1F6-17A3C35F5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8B870-721C-1666-C8F6-FFEEC272589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6CA54D3A-3ABD-5603-932B-4D4A98FAB38C}"/>
              </a:ext>
            </a:extLst>
          </p:cNvPr>
          <p:cNvSpPr>
            <a:spLocks noGrp="1"/>
          </p:cNvSpPr>
          <p:nvPr>
            <p:ph idx="1"/>
          </p:nvPr>
        </p:nvSpPr>
        <p:spPr/>
        <p:txBody>
          <a:bodyPr/>
          <a:lstStyle/>
          <a:p>
            <a:endParaRPr lang="en-IE"/>
          </a:p>
        </p:txBody>
      </p:sp>
      <p:sp>
        <p:nvSpPr>
          <p:cNvPr id="4" name="Freeform 2">
            <a:extLst>
              <a:ext uri="{FF2B5EF4-FFF2-40B4-BE49-F238E27FC236}">
                <a16:creationId xmlns:a16="http://schemas.microsoft.com/office/drawing/2014/main" id="{CD26EBC5-E790-8A4F-4EAA-CE89D657BD18}"/>
              </a:ext>
            </a:extLst>
          </p:cNvPr>
          <p:cNvSpPr/>
          <p:nvPr/>
        </p:nvSpPr>
        <p:spPr>
          <a:xfrm>
            <a:off x="0" y="0"/>
            <a:ext cx="12192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pic>
        <p:nvPicPr>
          <p:cNvPr id="5" name="Picture 4" descr="A map of a city&#10;&#10;AI-generated content may be incorrect.">
            <a:extLst>
              <a:ext uri="{FF2B5EF4-FFF2-40B4-BE49-F238E27FC236}">
                <a16:creationId xmlns:a16="http://schemas.microsoft.com/office/drawing/2014/main" id="{7D3CC29B-7193-004B-4B22-87B77C0B51AC}"/>
              </a:ext>
            </a:extLst>
          </p:cNvPr>
          <p:cNvPicPr>
            <a:picLocks noChangeAspect="1"/>
          </p:cNvPicPr>
          <p:nvPr/>
        </p:nvPicPr>
        <p:blipFill>
          <a:blip r:embed="rId3">
            <a:extLst>
              <a:ext uri="{28A0092B-C50C-407E-A947-70E740481C1C}">
                <a14:useLocalDpi xmlns:a14="http://schemas.microsoft.com/office/drawing/2010/main" val="0"/>
              </a:ext>
            </a:extLst>
          </a:blip>
          <a:srcRect l="20364" r="20364"/>
          <a:stretch/>
        </p:blipFill>
        <p:spPr>
          <a:xfrm>
            <a:off x="0" y="-86371"/>
            <a:ext cx="5568696" cy="626333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itle 1">
            <a:extLst>
              <a:ext uri="{FF2B5EF4-FFF2-40B4-BE49-F238E27FC236}">
                <a16:creationId xmlns:a16="http://schemas.microsoft.com/office/drawing/2014/main" id="{BBB94960-8BD2-1387-020E-E455F5F4ACD4}"/>
              </a:ext>
            </a:extLst>
          </p:cNvPr>
          <p:cNvSpPr txBox="1">
            <a:spLocks/>
          </p:cNvSpPr>
          <p:nvPr/>
        </p:nvSpPr>
        <p:spPr>
          <a:xfrm>
            <a:off x="6417733" y="490537"/>
            <a:ext cx="5291663" cy="7713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Extension </a:t>
            </a:r>
            <a:endParaRPr lang="en-IE" sz="4000" dirty="0"/>
          </a:p>
        </p:txBody>
      </p:sp>
      <p:sp>
        <p:nvSpPr>
          <p:cNvPr id="7" name="Content Placeholder 2">
            <a:extLst>
              <a:ext uri="{FF2B5EF4-FFF2-40B4-BE49-F238E27FC236}">
                <a16:creationId xmlns:a16="http://schemas.microsoft.com/office/drawing/2014/main" id="{85DA0EFA-2844-B66B-B642-A975F4432333}"/>
              </a:ext>
            </a:extLst>
          </p:cNvPr>
          <p:cNvSpPr txBox="1">
            <a:spLocks/>
          </p:cNvSpPr>
          <p:nvPr/>
        </p:nvSpPr>
        <p:spPr>
          <a:xfrm>
            <a:off x="5800476" y="1387284"/>
            <a:ext cx="5908920" cy="46294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The current LAP expires in 2026</a:t>
            </a:r>
          </a:p>
          <a:p>
            <a:r>
              <a:rPr lang="en-GB" sz="1600" dirty="0"/>
              <a:t>Therefore between 2026 and 2028 (end of the current Development Plan), the specific policies associated with Tallaght Town Centre will lapse, no longer guiding development as planned</a:t>
            </a:r>
          </a:p>
          <a:p>
            <a:r>
              <a:rPr lang="en-GB" sz="1600" dirty="0"/>
              <a:t>Lost 2 Years at the start of the plan implementation due to Covid (2020-2022)</a:t>
            </a:r>
          </a:p>
          <a:p>
            <a:r>
              <a:rPr lang="en-GB" sz="1600" dirty="0"/>
              <a:t>Without a Plan it will be more difficult to influence development within Tallaght </a:t>
            </a:r>
          </a:p>
          <a:p>
            <a:r>
              <a:rPr lang="en-GB" sz="1600" dirty="0"/>
              <a:t>Without a Plan there is the potential to lose momentum with regard the progress to date in Tallaght:</a:t>
            </a:r>
          </a:p>
          <a:p>
            <a:pPr lvl="1"/>
            <a:r>
              <a:rPr lang="en-GB" sz="1600" dirty="0"/>
              <a:t>Public Realm</a:t>
            </a:r>
          </a:p>
          <a:p>
            <a:pPr lvl="1"/>
            <a:r>
              <a:rPr lang="en-GB" sz="1600" dirty="0"/>
              <a:t>Innovation Centre</a:t>
            </a:r>
          </a:p>
          <a:p>
            <a:pPr lvl="1"/>
            <a:r>
              <a:rPr lang="en-GB" sz="1600" dirty="0"/>
              <a:t>4</a:t>
            </a:r>
            <a:r>
              <a:rPr lang="en-GB" sz="1600" baseline="30000" dirty="0"/>
              <a:t>th</a:t>
            </a:r>
            <a:r>
              <a:rPr lang="en-GB" sz="1600" dirty="0"/>
              <a:t> Stand</a:t>
            </a:r>
          </a:p>
          <a:p>
            <a:pPr lvl="1"/>
            <a:r>
              <a:rPr lang="en-GB" sz="1600" dirty="0"/>
              <a:t>Housing Delivery </a:t>
            </a:r>
          </a:p>
          <a:p>
            <a:pPr lvl="1"/>
            <a:r>
              <a:rPr lang="en-GB" sz="1600" dirty="0"/>
              <a:t>Continued growth of TUD Campus</a:t>
            </a:r>
          </a:p>
          <a:p>
            <a:pPr lvl="1"/>
            <a:r>
              <a:rPr lang="en-GB" sz="1600" dirty="0"/>
              <a:t>Engagement with Dept of Education on School delivery for Tallaght </a:t>
            </a:r>
            <a:endParaRPr lang="en-IE" sz="1600" dirty="0"/>
          </a:p>
        </p:txBody>
      </p:sp>
    </p:spTree>
    <p:extLst>
      <p:ext uri="{BB962C8B-B14F-4D97-AF65-F5344CB8AC3E}">
        <p14:creationId xmlns:p14="http://schemas.microsoft.com/office/powerpoint/2010/main" val="10345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23109-0276-BED9-43FE-B798795D5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7749D-1B18-5469-3459-E0EC619DD5C3}"/>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09280DD-F2C2-24E5-CB1D-4C6DB4C3BB65}"/>
              </a:ext>
            </a:extLst>
          </p:cNvPr>
          <p:cNvSpPr>
            <a:spLocks noGrp="1"/>
          </p:cNvSpPr>
          <p:nvPr>
            <p:ph idx="1"/>
          </p:nvPr>
        </p:nvSpPr>
        <p:spPr/>
        <p:txBody>
          <a:bodyPr/>
          <a:lstStyle/>
          <a:p>
            <a:endParaRPr lang="en-IE"/>
          </a:p>
        </p:txBody>
      </p:sp>
      <p:sp>
        <p:nvSpPr>
          <p:cNvPr id="4" name="Freeform 2">
            <a:extLst>
              <a:ext uri="{FF2B5EF4-FFF2-40B4-BE49-F238E27FC236}">
                <a16:creationId xmlns:a16="http://schemas.microsoft.com/office/drawing/2014/main" id="{BAC2443F-75CC-528E-E141-D313413D97F0}"/>
              </a:ext>
            </a:extLst>
          </p:cNvPr>
          <p:cNvSpPr/>
          <p:nvPr/>
        </p:nvSpPr>
        <p:spPr>
          <a:xfrm>
            <a:off x="0" y="0"/>
            <a:ext cx="12192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pic>
        <p:nvPicPr>
          <p:cNvPr id="5" name="Picture 4" descr="A map of a city&#10;&#10;AI-generated content may be incorrect.">
            <a:extLst>
              <a:ext uri="{FF2B5EF4-FFF2-40B4-BE49-F238E27FC236}">
                <a16:creationId xmlns:a16="http://schemas.microsoft.com/office/drawing/2014/main" id="{8ED5741B-BAC7-EC9A-E829-D104ABCEE0FC}"/>
              </a:ext>
            </a:extLst>
          </p:cNvPr>
          <p:cNvPicPr>
            <a:picLocks noChangeAspect="1"/>
          </p:cNvPicPr>
          <p:nvPr/>
        </p:nvPicPr>
        <p:blipFill>
          <a:blip r:embed="rId3">
            <a:extLst>
              <a:ext uri="{28A0092B-C50C-407E-A947-70E740481C1C}">
                <a14:useLocalDpi xmlns:a14="http://schemas.microsoft.com/office/drawing/2010/main" val="0"/>
              </a:ext>
            </a:extLst>
          </a:blip>
          <a:srcRect l="20364" r="20364"/>
          <a:stretch/>
        </p:blipFill>
        <p:spPr>
          <a:xfrm>
            <a:off x="0" y="-86371"/>
            <a:ext cx="5568696" cy="626333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itle 1">
            <a:extLst>
              <a:ext uri="{FF2B5EF4-FFF2-40B4-BE49-F238E27FC236}">
                <a16:creationId xmlns:a16="http://schemas.microsoft.com/office/drawing/2014/main" id="{19FDF15F-BA88-5930-C877-596A505E2152}"/>
              </a:ext>
            </a:extLst>
          </p:cNvPr>
          <p:cNvSpPr txBox="1">
            <a:spLocks/>
          </p:cNvSpPr>
          <p:nvPr/>
        </p:nvSpPr>
        <p:spPr>
          <a:xfrm>
            <a:off x="6417733" y="490537"/>
            <a:ext cx="5291663" cy="7713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Process </a:t>
            </a:r>
            <a:endParaRPr lang="en-IE" sz="4000" dirty="0"/>
          </a:p>
        </p:txBody>
      </p:sp>
      <p:sp>
        <p:nvSpPr>
          <p:cNvPr id="8" name="Content Placeholder 2">
            <a:extLst>
              <a:ext uri="{FF2B5EF4-FFF2-40B4-BE49-F238E27FC236}">
                <a16:creationId xmlns:a16="http://schemas.microsoft.com/office/drawing/2014/main" id="{9EDCC473-36D9-A6DB-64EA-8D668905F5EF}"/>
              </a:ext>
            </a:extLst>
          </p:cNvPr>
          <p:cNvSpPr txBox="1">
            <a:spLocks/>
          </p:cNvSpPr>
          <p:nvPr/>
        </p:nvSpPr>
        <p:spPr>
          <a:xfrm>
            <a:off x="5676746" y="1261872"/>
            <a:ext cx="6249520" cy="50961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r>
              <a:rPr lang="en-IE" sz="2400" kern="100">
                <a:latin typeface="Calibri" panose="020F0502020204030204" pitchFamily="34" charset="0"/>
                <a:ea typeface="Calibri" panose="020F0502020204030204" pitchFamily="34" charset="0"/>
                <a:cs typeface="Times New Roman" panose="02020603050405020304" pitchFamily="18" charset="0"/>
              </a:rPr>
              <a:t>The process set out in Section 19 of the Planning and Development Acts 2000 (as amended) provides that the members can resolve to extend the life of a Local Area Plan following receipt from the Chief Executive of: </a:t>
            </a:r>
          </a:p>
          <a:p>
            <a:pPr marL="0" indent="0">
              <a:spcAft>
                <a:spcPts val="800"/>
              </a:spcAft>
              <a:buFont typeface="Arial" panose="020B0604020202020204" pitchFamily="34" charset="0"/>
              <a:buNone/>
            </a:pPr>
            <a:r>
              <a:rPr lang="en-IE" sz="2400" kern="100">
                <a:latin typeface="Calibri" panose="020F0502020204030204" pitchFamily="34" charset="0"/>
                <a:ea typeface="Calibri" panose="020F0502020204030204" pitchFamily="34" charset="0"/>
                <a:cs typeface="Times New Roman" panose="02020603050405020304" pitchFamily="18" charset="0"/>
              </a:rPr>
              <a:t>(i) an opinion that the Local Area Plan remains consistent with the objectives and core strategy of the relevant development plan, </a:t>
            </a:r>
          </a:p>
          <a:p>
            <a:pPr marL="0" indent="0">
              <a:spcAft>
                <a:spcPts val="800"/>
              </a:spcAft>
              <a:buFont typeface="Arial" panose="020B0604020202020204" pitchFamily="34" charset="0"/>
              <a:buNone/>
            </a:pPr>
            <a:r>
              <a:rPr lang="en-IE" sz="2400" kern="100">
                <a:latin typeface="Calibri" panose="020F0502020204030204" pitchFamily="34" charset="0"/>
                <a:ea typeface="Calibri" panose="020F0502020204030204" pitchFamily="34" charset="0"/>
                <a:cs typeface="Times New Roman" panose="02020603050405020304" pitchFamily="18" charset="0"/>
              </a:rPr>
              <a:t>(ii) an opinion that the objectives of the LAP have not been substantially secured, and </a:t>
            </a:r>
          </a:p>
          <a:p>
            <a:pPr marL="0" indent="0">
              <a:spcAft>
                <a:spcPts val="800"/>
              </a:spcAft>
              <a:buFont typeface="Arial" panose="020B0604020202020204" pitchFamily="34" charset="0"/>
              <a:buNone/>
            </a:pPr>
            <a:r>
              <a:rPr lang="en-IE" sz="2400" kern="100">
                <a:latin typeface="Calibri" panose="020F0502020204030204" pitchFamily="34" charset="0"/>
                <a:ea typeface="Calibri" panose="020F0502020204030204" pitchFamily="34" charset="0"/>
                <a:cs typeface="Times New Roman" panose="02020603050405020304" pitchFamily="18" charset="0"/>
              </a:rPr>
              <a:t>(iii) Confirmation that the sending and publishing of notices to commence the review of the LAP may be deferred and the period for which they may be deferred</a:t>
            </a:r>
            <a:r>
              <a:rPr lang="en-IE" sz="2400" b="1" kern="100">
                <a:latin typeface="Calibri" panose="020F0502020204030204" pitchFamily="34" charset="0"/>
                <a:ea typeface="Calibri" panose="020F0502020204030204" pitchFamily="34" charset="0"/>
                <a:cs typeface="Times New Roman" panose="02020603050405020304" pitchFamily="18" charset="0"/>
              </a:rPr>
              <a:t>.</a:t>
            </a:r>
            <a:endParaRPr lang="en-IE" sz="2400" kern="100">
              <a:latin typeface="Calibri" panose="020F0502020204030204" pitchFamily="34" charset="0"/>
              <a:ea typeface="Calibri" panose="020F0502020204030204" pitchFamily="34" charset="0"/>
              <a:cs typeface="Times New Roman" panose="02020603050405020304" pitchFamily="18" charset="0"/>
            </a:endParaRPr>
          </a:p>
          <a:p>
            <a:endParaRPr lang="en-IE" sz="1800" dirty="0"/>
          </a:p>
        </p:txBody>
      </p:sp>
    </p:spTree>
    <p:extLst>
      <p:ext uri="{BB962C8B-B14F-4D97-AF65-F5344CB8AC3E}">
        <p14:creationId xmlns:p14="http://schemas.microsoft.com/office/powerpoint/2010/main" val="15663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4415E79-CC67-8CC7-38F3-B4215EA6A7E8}"/>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Future LAPs and new CDP – Next Steps </a:t>
            </a:r>
            <a:endParaRPr lang="en-IE">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5" name="Content Placeholder 2">
            <a:extLst>
              <a:ext uri="{FF2B5EF4-FFF2-40B4-BE49-F238E27FC236}">
                <a16:creationId xmlns:a16="http://schemas.microsoft.com/office/drawing/2014/main" id="{2A04C5FD-F560-3548-C7B4-A947044607D9}"/>
              </a:ext>
            </a:extLst>
          </p:cNvPr>
          <p:cNvGraphicFramePr>
            <a:graphicFrameLocks noGrp="1"/>
          </p:cNvGraphicFramePr>
          <p:nvPr>
            <p:ph idx="1"/>
            <p:extLst>
              <p:ext uri="{D42A27DB-BD31-4B8C-83A1-F6EECF244321}">
                <p14:modId xmlns:p14="http://schemas.microsoft.com/office/powerpoint/2010/main" val="203153622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26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C5AC-953F-09BD-5793-639DB75B7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BE6C6-2539-7AA4-322B-00D104EE636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E17D8FB-6DE8-3188-DE1B-7EEE71636320}"/>
              </a:ext>
            </a:extLst>
          </p:cNvPr>
          <p:cNvSpPr>
            <a:spLocks noGrp="1"/>
          </p:cNvSpPr>
          <p:nvPr>
            <p:ph idx="1"/>
          </p:nvPr>
        </p:nvSpPr>
        <p:spPr/>
        <p:txBody>
          <a:bodyPr/>
          <a:lstStyle/>
          <a:p>
            <a:endParaRPr lang="en-IE"/>
          </a:p>
        </p:txBody>
      </p:sp>
      <p:sp>
        <p:nvSpPr>
          <p:cNvPr id="4" name="Freeform 2">
            <a:extLst>
              <a:ext uri="{FF2B5EF4-FFF2-40B4-BE49-F238E27FC236}">
                <a16:creationId xmlns:a16="http://schemas.microsoft.com/office/drawing/2014/main" id="{1FA08D22-58E9-9E36-21EB-0DE0E74681B8}"/>
              </a:ext>
            </a:extLst>
          </p:cNvPr>
          <p:cNvSpPr/>
          <p:nvPr/>
        </p:nvSpPr>
        <p:spPr>
          <a:xfrm>
            <a:off x="0" y="0"/>
            <a:ext cx="12192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pic>
        <p:nvPicPr>
          <p:cNvPr id="5" name="Picture 4" descr="A map of a city&#10;&#10;AI-generated content may be incorrect.">
            <a:extLst>
              <a:ext uri="{FF2B5EF4-FFF2-40B4-BE49-F238E27FC236}">
                <a16:creationId xmlns:a16="http://schemas.microsoft.com/office/drawing/2014/main" id="{F441D32F-D04A-F251-E774-03146BFD556E}"/>
              </a:ext>
            </a:extLst>
          </p:cNvPr>
          <p:cNvPicPr>
            <a:picLocks noChangeAspect="1"/>
          </p:cNvPicPr>
          <p:nvPr/>
        </p:nvPicPr>
        <p:blipFill>
          <a:blip r:embed="rId3">
            <a:extLst>
              <a:ext uri="{28A0092B-C50C-407E-A947-70E740481C1C}">
                <a14:useLocalDpi xmlns:a14="http://schemas.microsoft.com/office/drawing/2010/main" val="0"/>
              </a:ext>
            </a:extLst>
          </a:blip>
          <a:srcRect l="20364" r="20364"/>
          <a:stretch/>
        </p:blipFill>
        <p:spPr>
          <a:xfrm>
            <a:off x="0" y="-86371"/>
            <a:ext cx="5568696" cy="626333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Title 1">
            <a:extLst>
              <a:ext uri="{FF2B5EF4-FFF2-40B4-BE49-F238E27FC236}">
                <a16:creationId xmlns:a16="http://schemas.microsoft.com/office/drawing/2014/main" id="{051755BA-642D-A139-1EB9-3CDC85FA0260}"/>
              </a:ext>
            </a:extLst>
          </p:cNvPr>
          <p:cNvSpPr txBox="1">
            <a:spLocks/>
          </p:cNvSpPr>
          <p:nvPr/>
        </p:nvSpPr>
        <p:spPr>
          <a:xfrm>
            <a:off x="6417733" y="490537"/>
            <a:ext cx="5291663" cy="7713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Next Steps</a:t>
            </a:r>
            <a:endParaRPr lang="en-IE" sz="4000" dirty="0"/>
          </a:p>
        </p:txBody>
      </p:sp>
      <p:sp>
        <p:nvSpPr>
          <p:cNvPr id="8" name="Content Placeholder 2">
            <a:extLst>
              <a:ext uri="{FF2B5EF4-FFF2-40B4-BE49-F238E27FC236}">
                <a16:creationId xmlns:a16="http://schemas.microsoft.com/office/drawing/2014/main" id="{8CEE78A3-7296-F84A-FFB2-0EADD4FAAF72}"/>
              </a:ext>
            </a:extLst>
          </p:cNvPr>
          <p:cNvSpPr txBox="1">
            <a:spLocks/>
          </p:cNvSpPr>
          <p:nvPr/>
        </p:nvSpPr>
        <p:spPr>
          <a:xfrm>
            <a:off x="5676746" y="1261872"/>
            <a:ext cx="6249520" cy="5096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r>
              <a:rPr lang="en-IE" sz="2400" kern="100" dirty="0">
                <a:latin typeface="Calibri" panose="020F0502020204030204" pitchFamily="34" charset="0"/>
                <a:ea typeface="Calibri" panose="020F0502020204030204" pitchFamily="34" charset="0"/>
                <a:cs typeface="Times New Roman" panose="02020603050405020304" pitchFamily="18" charset="0"/>
              </a:rPr>
              <a:t>A report with an Opinion outlining conformity with Section 19 of the PDA 2000, as amended, will be forthcoming at the April Full Council Meeting. The report will outline and demonstrate:</a:t>
            </a:r>
          </a:p>
          <a:p>
            <a:pPr marL="0" indent="0">
              <a:spcAft>
                <a:spcPts val="800"/>
              </a:spcAft>
              <a:buFont typeface="Arial" panose="020B0604020202020204" pitchFamily="34" charset="0"/>
              <a:buNone/>
            </a:pPr>
            <a:r>
              <a:rPr lang="en-IE" sz="2400" kern="100" dirty="0">
                <a:latin typeface="Calibri" panose="020F0502020204030204" pitchFamily="34" charset="0"/>
                <a:ea typeface="Calibri" panose="020F0502020204030204" pitchFamily="34" charset="0"/>
                <a:cs typeface="Times New Roman" panose="02020603050405020304" pitchFamily="18" charset="0"/>
              </a:rPr>
              <a:t>- Consistency with the Objectives and Core Strategy of the Development Plan</a:t>
            </a:r>
          </a:p>
          <a:p>
            <a:pPr marL="0" indent="0">
              <a:spcAft>
                <a:spcPts val="800"/>
              </a:spcAft>
              <a:buFont typeface="Arial" panose="020B0604020202020204" pitchFamily="34" charset="0"/>
              <a:buNone/>
            </a:pPr>
            <a:r>
              <a:rPr lang="en-IE" sz="2400" kern="100" dirty="0">
                <a:latin typeface="Calibri" panose="020F0502020204030204" pitchFamily="34" charset="0"/>
                <a:ea typeface="Calibri" panose="020F0502020204030204" pitchFamily="34" charset="0"/>
                <a:cs typeface="Times New Roman" panose="02020603050405020304" pitchFamily="18" charset="0"/>
              </a:rPr>
              <a:t>- Outline progress to date and set out objectives of LAP which have not yet been delivered or realised</a:t>
            </a:r>
          </a:p>
          <a:p>
            <a:endParaRPr lang="en-IE" sz="1800" dirty="0"/>
          </a:p>
        </p:txBody>
      </p:sp>
    </p:spTree>
    <p:extLst>
      <p:ext uri="{BB962C8B-B14F-4D97-AF65-F5344CB8AC3E}">
        <p14:creationId xmlns:p14="http://schemas.microsoft.com/office/powerpoint/2010/main" val="1100289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4546</TotalTime>
  <Words>573</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Future LAPs and new CDP – 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Eduardo De Oliveira</dc:creator>
  <cp:lastModifiedBy>Edel Colgan</cp:lastModifiedBy>
  <cp:revision>3</cp:revision>
  <dcterms:created xsi:type="dcterms:W3CDTF">2025-03-06T14:07:58Z</dcterms:created>
  <dcterms:modified xsi:type="dcterms:W3CDTF">2025-03-12T11:13:20Z</dcterms:modified>
</cp:coreProperties>
</file>