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8288000" cy="10287000"/>
  <p:notesSz cx="6858000" cy="9144000"/>
  <p:embeddedFontLst>
    <p:embeddedFont>
      <p:font typeface="Arial Bold" panose="020B0704020202020204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06F"/>
    <a:srgbClr val="E96607"/>
    <a:srgbClr val="25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Frehill" userId="191cc18e-7615-41fc-bf5d-fbdd8bb67e2d" providerId="ADAL" clId="{B9E85D39-DEA6-4FB7-8129-2BF88120EA35}"/>
    <pc:docChg chg="modSld">
      <pc:chgData name="Jason Frehill" userId="191cc18e-7615-41fc-bf5d-fbdd8bb67e2d" providerId="ADAL" clId="{B9E85D39-DEA6-4FB7-8129-2BF88120EA35}" dt="2025-02-26T12:54:22.707" v="12" actId="20577"/>
      <pc:docMkLst>
        <pc:docMk/>
      </pc:docMkLst>
      <pc:sldChg chg="modSp mod">
        <pc:chgData name="Jason Frehill" userId="191cc18e-7615-41fc-bf5d-fbdd8bb67e2d" providerId="ADAL" clId="{B9E85D39-DEA6-4FB7-8129-2BF88120EA35}" dt="2025-02-26T12:54:22.707" v="12" actId="20577"/>
        <pc:sldMkLst>
          <pc:docMk/>
          <pc:sldMk cId="0" sldId="256"/>
        </pc:sldMkLst>
        <pc:spChg chg="mod">
          <ac:chgData name="Jason Frehill" userId="191cc18e-7615-41fc-bf5d-fbdd8bb67e2d" providerId="ADAL" clId="{B9E85D39-DEA6-4FB7-8129-2BF88120EA35}" dt="2025-02-26T12:54:22.707" v="12" actId="20577"/>
          <ac:spMkLst>
            <pc:docMk/>
            <pc:sldMk cId="0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EDCA-F0AF-4010-A31F-26CE6DF49D3E}" type="datetimeFigureOut">
              <a:rPr lang="en-IE" smtClean="0"/>
              <a:t>10/03/2025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CAD1-8A3E-4094-89E4-2B0B999CB6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13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56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0D0A4-A6B7-CB67-6F9E-232B26F3C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C5D5C-73F1-6562-44AC-D46D79197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21471-A6C6-DA1B-61C8-B93681DD4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5757-9DEF-D138-21DB-C32E24EF9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624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7DDF8-E714-4A55-1061-68D3870D0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D25CB-5B7A-4BDC-97F9-ADB658137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5C472-01E3-0AFA-2933-37556265B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D6F35-6F75-3B57-487A-825F2E217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824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D94D-FD81-C091-943B-AEE3ABFD1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3B260-CC33-689F-4626-D24FACC49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A0B3F-4883-680A-FE41-882FF28A7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D92E7-8227-4814-66CA-6AA582485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623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257A-B0F4-53C1-7324-02984D22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D45CE-140F-7A0A-D3DA-F811EBA63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2BCAE-233C-4EBE-EBEC-1F9901FE4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A070B-61B1-C745-5BFD-32CFD116B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60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D79A-A5CB-EFBA-7371-2897978B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CADA5-973C-2CD7-B3E2-585EEC035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938D5-8006-5A21-E34D-60DDE43CD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0A03A-2E13-A6B5-9001-5F26943D8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806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567A-DFBA-9940-08A5-662F7F1E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D1806-89EC-20AC-0156-6CFA2D0E8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1B761-3F1F-B036-1867-DE55C78D6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B0B8-1348-9BA9-61D5-693EAEAF8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6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dailydooh.com/archives/1074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South Dublin County Council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1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r>
                <a:rPr lang="en-US" sz="3200" b="1" dirty="0">
                  <a:solidFill>
                    <a:srgbClr val="51626F"/>
                  </a:solidFill>
                  <a:latin typeface="Arial"/>
                </a:rPr>
                <a:t>Outdoor Advertising Strategy</a:t>
              </a:r>
            </a:p>
            <a:p>
              <a:pPr marL="0" lvl="0" indent="0" algn="ctr">
                <a:lnSpc>
                  <a:spcPts val="2810"/>
                </a:lnSpc>
              </a:pPr>
              <a:endParaRPr lang="en-US" sz="3200" dirty="0">
                <a:solidFill>
                  <a:srgbClr val="51626F"/>
                </a:solidFill>
                <a:latin typeface="Arial"/>
              </a:endParaRPr>
            </a:p>
            <a:p>
              <a:pPr marL="0" lvl="0" indent="0" algn="ctr">
                <a:lnSpc>
                  <a:spcPts val="2810"/>
                </a:lnSpc>
              </a:pPr>
              <a:r>
                <a:rPr lang="en-US" sz="3200" dirty="0">
                  <a:solidFill>
                    <a:srgbClr val="51626F"/>
                  </a:solidFill>
                  <a:latin typeface="Arial"/>
                </a:rPr>
                <a:t>March 2025 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60655" y="169305"/>
            <a:ext cx="10010439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 panose="020B0704020202020204" pitchFamily="34" charset="0"/>
                <a:cs typeface="Arial Bold" panose="020B0704020202020204" pitchFamily="34" charset="0"/>
              </a:rPr>
              <a:t>Outdoor Advertising: Background &amp; Context </a:t>
            </a:r>
            <a:endParaRPr lang="en-US" sz="3600" b="1" dirty="0">
              <a:solidFill>
                <a:srgbClr val="51626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24" name="Picture 2" descr="http://www.dailydooh.com/wp-content/uploads/2015/06/London.jpg">
            <a:hlinkClick r:id="rId4"/>
            <a:extLst>
              <a:ext uri="{FF2B5EF4-FFF2-40B4-BE49-F238E27FC236}">
                <a16:creationId xmlns:a16="http://schemas.microsoft.com/office/drawing/2014/main" id="{1353C77D-405D-913B-3168-C642997A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76" y="2421873"/>
            <a:ext cx="8182379" cy="54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mepage - Owens DDB">
            <a:extLst>
              <a:ext uri="{FF2B5EF4-FFF2-40B4-BE49-F238E27FC236}">
                <a16:creationId xmlns:a16="http://schemas.microsoft.com/office/drawing/2014/main" id="{141A20F0-501D-2BB3-B297-B17C23405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r="10681"/>
          <a:stretch/>
        </p:blipFill>
        <p:spPr bwMode="auto">
          <a:xfrm>
            <a:off x="1363577" y="2421873"/>
            <a:ext cx="7234990" cy="54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AC82-88FB-83D6-8871-891A84595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404E14-C006-08D5-4BC8-AFCF3ED61272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6515F34-CDE7-83B4-AEC3-ADB01EAFFB17}"/>
              </a:ext>
            </a:extLst>
          </p:cNvPr>
          <p:cNvSpPr txBox="1"/>
          <p:nvPr/>
        </p:nvSpPr>
        <p:spPr>
          <a:xfrm>
            <a:off x="524435" y="169305"/>
            <a:ext cx="10448364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 panose="020B0704020202020204" pitchFamily="34" charset="0"/>
                <a:cs typeface="Arial Bold" panose="020B0704020202020204" pitchFamily="34" charset="0"/>
              </a:rPr>
              <a:t>Outdoor Advertising Public Amenity Contracts:</a:t>
            </a:r>
            <a:endParaRPr lang="en-US" sz="3600" b="1" dirty="0">
              <a:solidFill>
                <a:srgbClr val="51626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 descr="Image result for JCDecaux advertising dublin city">
            <a:extLst>
              <a:ext uri="{FF2B5EF4-FFF2-40B4-BE49-F238E27FC236}">
                <a16:creationId xmlns:a16="http://schemas.microsoft.com/office/drawing/2014/main" id="{482D0B8F-A1E3-3E62-DCC3-0E489735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75" y="1733452"/>
            <a:ext cx="13532861" cy="72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5B50C-B279-8654-5691-9BCA8E35A6D1}"/>
              </a:ext>
            </a:extLst>
          </p:cNvPr>
          <p:cNvSpPr txBox="1"/>
          <p:nvPr/>
        </p:nvSpPr>
        <p:spPr>
          <a:xfrm>
            <a:off x="10340789" y="2257625"/>
            <a:ext cx="5042646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E96607"/>
                </a:solidFill>
              </a:rPr>
              <a:t>Dublin City Council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Proactive Approach to Public Realm Enhancement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Coordinated Management of Advertising Structures</a:t>
            </a:r>
          </a:p>
          <a:p>
            <a:endParaRPr lang="en-IE" sz="2800" b="1" dirty="0">
              <a:solidFill>
                <a:srgbClr val="4D606F"/>
              </a:solidFill>
            </a:endParaRPr>
          </a:p>
          <a:p>
            <a:r>
              <a:rPr lang="en-IE" sz="2800" b="1" dirty="0">
                <a:solidFill>
                  <a:srgbClr val="E96607"/>
                </a:solidFill>
              </a:rPr>
              <a:t>2005 Tender: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170 Panels: €101.68m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120 Panels: €83.55m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314E6363-5F6A-8F0A-B20E-C0D1C2BE48CB}"/>
              </a:ext>
            </a:extLst>
          </p:cNvPr>
          <p:cNvSpPr txBox="1"/>
          <p:nvPr/>
        </p:nvSpPr>
        <p:spPr>
          <a:xfrm>
            <a:off x="10972799" y="169305"/>
            <a:ext cx="4800600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96607"/>
                </a:solidFill>
              </a:rPr>
              <a:t>Local Authority Example</a:t>
            </a:r>
          </a:p>
        </p:txBody>
      </p:sp>
    </p:spTree>
    <p:extLst>
      <p:ext uri="{BB962C8B-B14F-4D97-AF65-F5344CB8AC3E}">
        <p14:creationId xmlns:p14="http://schemas.microsoft.com/office/powerpoint/2010/main" val="196583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60E3-65A8-530D-CF80-DD9A5DC6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C6ED7A-5FEE-71B5-3BC1-8A1B3371D0AC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10B68F1-6DEF-3C00-1768-4CB42E8C8846}"/>
              </a:ext>
            </a:extLst>
          </p:cNvPr>
          <p:cNvSpPr txBox="1"/>
          <p:nvPr/>
        </p:nvSpPr>
        <p:spPr>
          <a:xfrm>
            <a:off x="760655" y="169305"/>
            <a:ext cx="8638839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/>
              <a:t>Dublin City Council Public Amenities Contract</a:t>
            </a:r>
            <a:endParaRPr lang="en-US" sz="3600" b="1" dirty="0">
              <a:solidFill>
                <a:srgbClr val="51626F"/>
              </a:solidFill>
              <a:latin typeface="Arial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29890-8957-3FD2-4FE3-5A1B91553E78}"/>
              </a:ext>
            </a:extLst>
          </p:cNvPr>
          <p:cNvSpPr txBox="1"/>
          <p:nvPr/>
        </p:nvSpPr>
        <p:spPr>
          <a:xfrm>
            <a:off x="476434" y="1990190"/>
            <a:ext cx="5807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Dublin City Council – Public Amenities Contract (15 years duration)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4E549-3F1A-AEA9-3743-5FCB307D6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60" y="3562527"/>
            <a:ext cx="5998556" cy="2207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06E0F-02C0-3C43-7528-EC33E8F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6635"/>
          <a:stretch/>
        </p:blipFill>
        <p:spPr>
          <a:xfrm>
            <a:off x="6549824" y="1848938"/>
            <a:ext cx="5379981" cy="2817199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CB90F-796C-E9F9-8660-5EA130CFF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24" y="5413600"/>
            <a:ext cx="5379981" cy="345855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156D0-FC11-DC28-21FE-3D4550740B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4" t="22322" r="4599" b="11162"/>
          <a:stretch/>
        </p:blipFill>
        <p:spPr>
          <a:xfrm>
            <a:off x="12196005" y="1581768"/>
            <a:ext cx="4063167" cy="3351538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C8CA8-2834-483E-57F1-CB454FAA37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12535" r="16647" b="2791"/>
          <a:stretch/>
        </p:blipFill>
        <p:spPr>
          <a:xfrm>
            <a:off x="12190446" y="5143500"/>
            <a:ext cx="4068726" cy="399876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439629-82B8-A7D5-E14F-4E86C9F9FA3C}"/>
              </a:ext>
            </a:extLst>
          </p:cNvPr>
          <p:cNvSpPr txBox="1"/>
          <p:nvPr/>
        </p:nvSpPr>
        <p:spPr>
          <a:xfrm>
            <a:off x="476434" y="6736342"/>
            <a:ext cx="5711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2800" dirty="0"/>
              <a:t>Planning permission for 72 Advertisement Panels at a value of €54.36m</a:t>
            </a:r>
          </a:p>
        </p:txBody>
      </p:sp>
    </p:spTree>
    <p:extLst>
      <p:ext uri="{BB962C8B-B14F-4D97-AF65-F5344CB8AC3E}">
        <p14:creationId xmlns:p14="http://schemas.microsoft.com/office/powerpoint/2010/main" val="326462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6E038-D52F-16CB-17A5-63A829AB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5CB1CC-340F-8F2E-ADDA-9FC584D26A6E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4B4D0EA-99C9-9CD5-BF79-AEBA15EBC144}"/>
              </a:ext>
            </a:extLst>
          </p:cNvPr>
          <p:cNvSpPr txBox="1"/>
          <p:nvPr/>
        </p:nvSpPr>
        <p:spPr>
          <a:xfrm>
            <a:off x="760655" y="169305"/>
            <a:ext cx="8383345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/>
              <a:t>Outdoor Advertising: Current Formats</a:t>
            </a:r>
            <a:endParaRPr lang="en-US" sz="3600" b="1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3D88B-AEF8-7014-C3EC-A355C8A9B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" t="684" r="531" b="9744"/>
          <a:stretch/>
        </p:blipFill>
        <p:spPr>
          <a:xfrm>
            <a:off x="3449004" y="1380242"/>
            <a:ext cx="11389993" cy="7724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248121-84B9-8DCA-84CD-173FA2DD3F1A}"/>
              </a:ext>
            </a:extLst>
          </p:cNvPr>
          <p:cNvSpPr txBox="1"/>
          <p:nvPr/>
        </p:nvSpPr>
        <p:spPr>
          <a:xfrm>
            <a:off x="10810371" y="1813592"/>
            <a:ext cx="4028625" cy="646331"/>
          </a:xfrm>
          <a:prstGeom prst="rect">
            <a:avLst/>
          </a:prstGeom>
          <a:solidFill>
            <a:srgbClr val="E9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bg1"/>
                </a:solidFill>
              </a:rPr>
              <a:t>Digital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88865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53C9C-A26D-F5A1-6326-814DB27C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09DD40-BF7F-F5AB-0225-3A9029C4A1F3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1FC3687-4282-1F61-E87B-B8F180837148}"/>
              </a:ext>
            </a:extLst>
          </p:cNvPr>
          <p:cNvSpPr txBox="1"/>
          <p:nvPr/>
        </p:nvSpPr>
        <p:spPr>
          <a:xfrm>
            <a:off x="760655" y="169305"/>
            <a:ext cx="8383345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/>
              <a:t>Outdoor Advertising: Other Contract Types</a:t>
            </a:r>
            <a:endParaRPr lang="en-US" sz="3600" b="1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3" name="Picture 2" descr="Image result for nta bus shelter advertising">
            <a:extLst>
              <a:ext uri="{FF2B5EF4-FFF2-40B4-BE49-F238E27FC236}">
                <a16:creationId xmlns:a16="http://schemas.microsoft.com/office/drawing/2014/main" id="{8B05CC69-5673-8163-6C16-93A5AB88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40" y="2854469"/>
            <a:ext cx="8730049" cy="53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9A101-5821-DC38-7AAC-10BFE13A5F28}"/>
              </a:ext>
            </a:extLst>
          </p:cNvPr>
          <p:cNvSpPr txBox="1"/>
          <p:nvPr/>
        </p:nvSpPr>
        <p:spPr>
          <a:xfrm>
            <a:off x="9195271" y="4310181"/>
            <a:ext cx="5037221" cy="1881734"/>
          </a:xfrm>
          <a:prstGeom prst="rect">
            <a:avLst/>
          </a:prstGeom>
          <a:solidFill>
            <a:srgbClr val="E96607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400" b="1" dirty="0"/>
              <a:t>NTA Bus Shelter Advertising Contract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chemeClr val="bg1"/>
                </a:solidFill>
              </a:rPr>
              <a:t>Awarded to Clear Channel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chemeClr val="bg1"/>
                </a:solidFill>
              </a:rPr>
              <a:t>5 Year Contract</a:t>
            </a:r>
          </a:p>
        </p:txBody>
      </p:sp>
      <p:pic>
        <p:nvPicPr>
          <p:cNvPr id="1026" name="Picture 2" descr="CIE - Commuter Advertising Newtwork (CAN)">
            <a:extLst>
              <a:ext uri="{FF2B5EF4-FFF2-40B4-BE49-F238E27FC236}">
                <a16:creationId xmlns:a16="http://schemas.microsoft.com/office/drawing/2014/main" id="{F266AC0B-9D25-7FEF-47BB-B8B2BD82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5" y="2932296"/>
            <a:ext cx="8146662" cy="52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AC14A-A208-0DBC-B652-6FCBAD5521B2}"/>
              </a:ext>
            </a:extLst>
          </p:cNvPr>
          <p:cNvSpPr txBox="1"/>
          <p:nvPr/>
        </p:nvSpPr>
        <p:spPr>
          <a:xfrm>
            <a:off x="834043" y="3012506"/>
            <a:ext cx="3994631" cy="2506840"/>
          </a:xfrm>
          <a:prstGeom prst="rect">
            <a:avLst/>
          </a:prstGeom>
          <a:solidFill>
            <a:srgbClr val="4D606F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000" b="1" dirty="0">
                <a:solidFill>
                  <a:srgbClr val="E96607"/>
                </a:solidFill>
              </a:rPr>
              <a:t>CIE Outdoor Advertising Contract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bg1"/>
                </a:solidFill>
              </a:rPr>
              <a:t>Awarded to Global Media &amp; Entertainment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bg1"/>
                </a:solidFill>
              </a:rPr>
              <a:t>5 Year Contract</a:t>
            </a:r>
          </a:p>
          <a:p>
            <a:pPr>
              <a:lnSpc>
                <a:spcPct val="150000"/>
              </a:lnSpc>
            </a:pP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F367-1DB2-2A4F-681C-63A801110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33335-1082-B160-7951-50A629CF0D13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255ED60-EDEA-BF45-988F-51E726DE1054}"/>
              </a:ext>
            </a:extLst>
          </p:cNvPr>
          <p:cNvSpPr txBox="1"/>
          <p:nvPr/>
        </p:nvSpPr>
        <p:spPr>
          <a:xfrm>
            <a:off x="760656" y="723045"/>
            <a:ext cx="6971640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/>
              </a:rPr>
              <a:t>Variation No.5 CDP 2016 - 2022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B4372-2142-C4A7-FC32-C5E2B2788F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719" t="15127" r="32982" b="10175"/>
          <a:stretch/>
        </p:blipFill>
        <p:spPr>
          <a:xfrm>
            <a:off x="8537300" y="615469"/>
            <a:ext cx="6949115" cy="8513111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E956180-23F9-85B3-5814-600712495C44}"/>
              </a:ext>
            </a:extLst>
          </p:cNvPr>
          <p:cNvSpPr txBox="1"/>
          <p:nvPr/>
        </p:nvSpPr>
        <p:spPr>
          <a:xfrm>
            <a:off x="767015" y="1684528"/>
            <a:ext cx="9195709" cy="716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Updated Modern Policy Position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Set Design Standards For Advertising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Declutter Public Realm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Bartering System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Zones of Advertising Controls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Communication Platform For SDCC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0DDB9-252C-0890-D325-79E4F8A9187B}"/>
              </a:ext>
            </a:extLst>
          </p:cNvPr>
          <p:cNvSpPr txBox="1"/>
          <p:nvPr/>
        </p:nvSpPr>
        <p:spPr>
          <a:xfrm>
            <a:off x="12095747" y="8086055"/>
            <a:ext cx="3390668" cy="646331"/>
          </a:xfrm>
          <a:prstGeom prst="rect">
            <a:avLst/>
          </a:prstGeom>
          <a:solidFill>
            <a:srgbClr val="E9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bg1"/>
                </a:solidFill>
              </a:rPr>
              <a:t>Zones of Control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4FD8A87E-9927-5AF9-344B-963D1BE2041C}"/>
              </a:ext>
            </a:extLst>
          </p:cNvPr>
          <p:cNvSpPr txBox="1"/>
          <p:nvPr/>
        </p:nvSpPr>
        <p:spPr>
          <a:xfrm>
            <a:off x="767015" y="-24749"/>
            <a:ext cx="6413714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9660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South Dublin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07653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C587E-C793-CA3F-156B-A236B1FA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0D84BD-056E-A924-EA0B-0681A85261FD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53E7A41-87A4-7D6A-0FE6-F112340AA5AA}"/>
              </a:ext>
            </a:extLst>
          </p:cNvPr>
          <p:cNvSpPr txBox="1"/>
          <p:nvPr/>
        </p:nvSpPr>
        <p:spPr>
          <a:xfrm>
            <a:off x="760656" y="169305"/>
            <a:ext cx="6971640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96607"/>
                </a:solidFill>
                <a:latin typeface="Arial Bold"/>
              </a:rPr>
              <a:t>South Dublin County Council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F2409-BBF7-C5EB-0521-07C63177C15E}"/>
              </a:ext>
            </a:extLst>
          </p:cNvPr>
          <p:cNvSpPr txBox="1"/>
          <p:nvPr/>
        </p:nvSpPr>
        <p:spPr>
          <a:xfrm>
            <a:off x="638345" y="2464907"/>
            <a:ext cx="8938792" cy="599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Establish SDCC Communication Network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Community Engagement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Enhanced Service Delivery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Revenue Stream &amp; Efficient Asset Management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Real Time Information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Enhanced Reputation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Brand Development </a:t>
            </a:r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F1836238-DE87-1297-A55D-746AA7F61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7" t="17453" r="22580" b="4659"/>
          <a:stretch/>
        </p:blipFill>
        <p:spPr bwMode="auto">
          <a:xfrm>
            <a:off x="10337416" y="1210937"/>
            <a:ext cx="4849586" cy="76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uth Dublin County Council on X: &quot;The countdown is on to #Tradfest2025 !  Only 2 days to go and there is so much happening in venues across South  Dublin.TradFest celebrates 20 years">
            <a:extLst>
              <a:ext uri="{FF2B5EF4-FFF2-40B4-BE49-F238E27FC236}">
                <a16:creationId xmlns:a16="http://schemas.microsoft.com/office/drawing/2014/main" id="{B8E940DF-B3A9-36A0-FBEF-171C98E1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17" y="2367643"/>
            <a:ext cx="3167742" cy="45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B5CADF-729D-CE3D-815B-E44C0D711C11}"/>
              </a:ext>
            </a:extLst>
          </p:cNvPr>
          <p:cNvSpPr/>
          <p:nvPr/>
        </p:nvSpPr>
        <p:spPr>
          <a:xfrm>
            <a:off x="11921288" y="7233557"/>
            <a:ext cx="1322614" cy="685800"/>
          </a:xfrm>
          <a:prstGeom prst="rect">
            <a:avLst/>
          </a:prstGeom>
          <a:solidFill>
            <a:srgbClr val="25130D"/>
          </a:solidFill>
          <a:ln>
            <a:solidFill>
              <a:srgbClr val="2513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071C014E-1E02-728D-1C78-B6281D09BEBD}"/>
              </a:ext>
            </a:extLst>
          </p:cNvPr>
          <p:cNvSpPr txBox="1"/>
          <p:nvPr/>
        </p:nvSpPr>
        <p:spPr>
          <a:xfrm>
            <a:off x="760656" y="1084819"/>
            <a:ext cx="6971640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/>
              </a:rPr>
              <a:t>Opportunities &amp; Benefits</a:t>
            </a:r>
          </a:p>
        </p:txBody>
      </p:sp>
    </p:spTree>
    <p:extLst>
      <p:ext uri="{BB962C8B-B14F-4D97-AF65-F5344CB8AC3E}">
        <p14:creationId xmlns:p14="http://schemas.microsoft.com/office/powerpoint/2010/main" val="348150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962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AutoShape 3"/>
          <p:cNvSpPr/>
          <p:nvPr/>
        </p:nvSpPr>
        <p:spPr>
          <a:xfrm>
            <a:off x="1190625" y="5133975"/>
            <a:ext cx="16068675" cy="0"/>
          </a:xfrm>
          <a:prstGeom prst="line">
            <a:avLst/>
          </a:prstGeom>
          <a:ln w="19050" cap="rnd">
            <a:solidFill>
              <a:srgbClr val="D95E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4" name="Group 4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17258" y="4972050"/>
            <a:ext cx="323850" cy="3238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05817" y="4972050"/>
            <a:ext cx="323850" cy="3238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894375" y="4972050"/>
            <a:ext cx="323850" cy="323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66775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51626F"/>
                </a:solidFill>
                <a:latin typeface="Arial Bold"/>
              </a:rPr>
              <a:t>Next Steps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915025"/>
            <a:ext cx="3364925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Publish Tender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145909"/>
            <a:ext cx="3364925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Arial"/>
              </a:rPr>
              <a:t>March </a:t>
            </a:r>
            <a:r>
              <a:rPr lang="en-US" sz="2100" u="none" dirty="0">
                <a:solidFill>
                  <a:srgbClr val="000000"/>
                </a:solidFill>
                <a:latin typeface="Arial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17258" y="5915025"/>
            <a:ext cx="3364925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Secure Partner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17258" y="7145909"/>
            <a:ext cx="3364925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Arial"/>
              </a:rPr>
              <a:t>June</a:t>
            </a:r>
            <a:r>
              <a:rPr lang="en-US" sz="2100" u="none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67742" y="5873688"/>
            <a:ext cx="2823410" cy="889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Scheme Design </a:t>
            </a: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&amp; Part 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22532" y="7124012"/>
            <a:ext cx="1896372" cy="3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dirty="0">
                <a:solidFill>
                  <a:srgbClr val="000000"/>
                </a:solidFill>
                <a:latin typeface="Arial"/>
              </a:rPr>
              <a:t>Q4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56300" y="5852553"/>
            <a:ext cx="2823410" cy="889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Construction &amp; Operation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16157" y="7128698"/>
            <a:ext cx="1297405" cy="3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dirty="0">
                <a:solidFill>
                  <a:srgbClr val="000000"/>
                </a:solidFill>
                <a:latin typeface="Arial"/>
              </a:rPr>
              <a:t>Q1 2026 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44B36D52-40B7-1E0B-40FA-38F48C7AE0A8}"/>
              </a:ext>
            </a:extLst>
          </p:cNvPr>
          <p:cNvSpPr txBox="1"/>
          <p:nvPr/>
        </p:nvSpPr>
        <p:spPr>
          <a:xfrm>
            <a:off x="1028700" y="3949144"/>
            <a:ext cx="3364925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Indicative Timeline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15730</TotalTime>
  <Words>216</Words>
  <Application>Microsoft Office PowerPoint</Application>
  <PresentationFormat>Custom</PresentationFormat>
  <Paragraphs>62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Aptos</vt:lpstr>
      <vt:lpstr>Arial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Donna Lakes</dc:creator>
  <cp:lastModifiedBy>Daniel Murphy</cp:lastModifiedBy>
  <cp:revision>23</cp:revision>
  <dcterms:created xsi:type="dcterms:W3CDTF">2006-08-16T00:00:00Z</dcterms:created>
  <dcterms:modified xsi:type="dcterms:W3CDTF">2025-03-10T15:52:27Z</dcterms:modified>
  <dc:identifier>DAGCkzqZMNw</dc:identifier>
</cp:coreProperties>
</file>