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  <a:srgbClr val="37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612F-0223-5D3C-F845-9BA9D0033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34875-9D1A-8CAD-FD0E-8292A4C74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E7883-DA51-5526-16F2-76AB76E9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012-47A3-4EC2-B8C8-E3A255F40544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4FBF5-EDBF-DC63-46AD-8163FB62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F6E2-E632-6992-D37E-C0C878D7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76A0-C6AE-4E3D-9662-808551E07B6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512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3E12-8018-0057-B4C9-9C2F7E8A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CF14B-B746-E52A-1253-2954E334F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9F64F-8A52-ECB9-62F7-E23BA536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012-47A3-4EC2-B8C8-E3A255F40544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05D79-1C50-C797-6474-ECA9CF20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4A8AF-F7E8-CA78-B89C-ED30385F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76A0-C6AE-4E3D-9662-808551E07B6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712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C2CB4-A1ED-602D-0C11-590757762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65558-985A-189C-E283-97DC27A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D380B-7A63-E9D4-205F-D6A2B5D5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012-47A3-4EC2-B8C8-E3A255F40544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24990-F754-E4AA-7F16-48F7861C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BDDAC-D2BE-742F-17DD-EB3923A4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76A0-C6AE-4E3D-9662-808551E07B6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24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43D2-241C-5A2E-421F-91A6F0F7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BD1A2-95BC-2CF4-AB74-93058A739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934A-E888-057D-500A-82BA6635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012-47A3-4EC2-B8C8-E3A255F40544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066B-645A-1DC0-F1F8-3CF68A6E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DDFE3-488E-6665-1E8A-EBF0A971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76A0-C6AE-4E3D-9662-808551E07B6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1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1EA0-DACD-7A84-1978-BD10730D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754BE-7D92-BBD2-85A7-441201198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EBC9-EAA3-8827-C0C1-D962B7A3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012-47A3-4EC2-B8C8-E3A255F40544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27E30-75DE-4E36-D361-31BC14F8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CF669-2CB1-C912-20AC-753DFB19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76A0-C6AE-4E3D-9662-808551E07B6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285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176A-89AE-3123-1886-6E746B13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072F-CF37-4D88-C7AA-EE352483A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C203B-D404-C725-0B0A-AD7C5CC6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A87E6-6111-75FA-9345-DFAC3C53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012-47A3-4EC2-B8C8-E3A255F40544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907C3-D68C-9C50-C29F-70122F5A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46562-FA1C-F0F2-E0E6-C8CC4685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76A0-C6AE-4E3D-9662-808551E07B6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408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3835-735B-195E-AA4B-9514E7D4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95E26-AB50-70CA-D5B7-EC518205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F2F43-F56A-3FC2-C973-E13423807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F7580-3F8D-E2F1-039B-6224C9533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93EE6-94F6-717E-9298-E5DCF2E5F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CEB23-CD39-A13E-285D-DDCBFBD4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012-47A3-4EC2-B8C8-E3A255F40544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EA97B-D37D-9556-10BE-D49507A7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E46A6-6A33-D2F0-DEAD-499CE689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76A0-C6AE-4E3D-9662-808551E07B6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073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AB3A-157D-D3AE-2CFC-1D42054B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8D4DC-34DB-9554-8623-42D55FAC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012-47A3-4EC2-B8C8-E3A255F40544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8C656-C752-A37D-74D4-ADF00FF5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24BC5-9DDD-1776-2AD9-C628F62F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76A0-C6AE-4E3D-9662-808551E07B6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659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2C67F-6E55-65D9-4FEF-FE13B3D4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012-47A3-4EC2-B8C8-E3A255F40544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34F5E-6243-46C5-55A2-ADAD17BA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4FCDF-B4A9-01C3-3DC0-E15C132A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76A0-C6AE-4E3D-9662-808551E07B6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267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5A44-342E-D9C0-68AF-E2E7A817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0D383-D441-52FF-413C-DF20CF9C9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4A982-7431-334D-7E10-CD26E8A55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6F44C-9550-9869-88BF-80732B6D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012-47A3-4EC2-B8C8-E3A255F40544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F95E0-9B05-333E-82AF-58B2540D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A5F3F-F8BC-8745-6930-DB9AC13C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76A0-C6AE-4E3D-9662-808551E07B6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221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C122-946E-148C-84E7-F0E94AE9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0DB96-EE6E-00DC-022C-7ECFA8676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4BFB0-27F4-5283-88ED-9B5EF487F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CA22A-DA9E-F6D8-F4CB-7C3CD132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2012-47A3-4EC2-B8C8-E3A255F40544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D269E-B807-D782-FBE6-C76978B2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A504F-3A7D-66B9-8A17-B86778C8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76A0-C6AE-4E3D-9662-808551E07B6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109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BC112-403F-9E5D-5CD6-9743E1D6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5304-C7A7-D51B-627E-8EF7DC28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E5687-E12C-2A38-3A72-72255351C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52012-47A3-4EC2-B8C8-E3A255F40544}" type="datetimeFigureOut">
              <a:rPr lang="en-IE" smtClean="0"/>
              <a:t>06/03/2025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B6FE7-6ED9-C2BB-1BA9-D1C250523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EFEB6-B4DE-E55B-8D16-2BC9EDE39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676A0-C6AE-4E3D-9662-808551E07B6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624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ED2BC-986F-1D1A-4E49-2C5D75D72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2C4A9-69BD-7C03-78D3-8CC7F692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" y="48985"/>
            <a:ext cx="12104915" cy="6809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3026FD-7509-D311-BFFC-D233271395F2}"/>
              </a:ext>
            </a:extLst>
          </p:cNvPr>
          <p:cNvSpPr txBox="1"/>
          <p:nvPr/>
        </p:nvSpPr>
        <p:spPr>
          <a:xfrm>
            <a:off x="1227910" y="1670846"/>
            <a:ext cx="86824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Headed Item 2:</a:t>
            </a:r>
          </a:p>
          <a:p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on Speed Limit Review</a:t>
            </a:r>
          </a:p>
          <a:p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Use Planning and Transportation Strategic Policy Committee</a:t>
            </a:r>
          </a:p>
          <a:p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 13 March 2025</a:t>
            </a:r>
          </a:p>
          <a:p>
            <a:endParaRPr lang="en-GB" sz="2800" b="1" dirty="0">
              <a:solidFill>
                <a:srgbClr val="37A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C757D6-47B4-7D6A-1383-FD32C18C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1" y="5594998"/>
            <a:ext cx="1081782" cy="9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7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F7610C-1A2D-4173-DBBC-D72E2AB0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863"/>
            <a:ext cx="11636829" cy="5778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F7EED8-5343-47DB-BE14-F3D71712D235}"/>
              </a:ext>
            </a:extLst>
          </p:cNvPr>
          <p:cNvSpPr txBox="1"/>
          <p:nvPr/>
        </p:nvSpPr>
        <p:spPr>
          <a:xfrm>
            <a:off x="687977" y="418011"/>
            <a:ext cx="6183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 Limit Review</a:t>
            </a:r>
          </a:p>
          <a:p>
            <a:r>
              <a:rPr lang="en-GB" sz="28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 Speed – Fatality Risk</a:t>
            </a:r>
            <a:endParaRPr lang="en-IE" sz="2800" b="1" dirty="0">
              <a:solidFill>
                <a:srgbClr val="37A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96F06-09E5-32B4-42B9-0BDA0714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143" y="271884"/>
            <a:ext cx="1081782" cy="954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D0D62-FE12-9346-7BBF-DBF71C4C9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906" y="271884"/>
            <a:ext cx="1524078" cy="7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9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2C5F0-49CF-FDC6-52CF-71D5DCE35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5E48E3-6950-449F-70CF-BC9A5D38CFB8}"/>
              </a:ext>
            </a:extLst>
          </p:cNvPr>
          <p:cNvSpPr txBox="1"/>
          <p:nvPr/>
        </p:nvSpPr>
        <p:spPr>
          <a:xfrm>
            <a:off x="687977" y="1782395"/>
            <a:ext cx="107812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Recommendations:</a:t>
            </a:r>
          </a:p>
          <a:p>
            <a:endParaRPr lang="en-GB" sz="176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1: The existing 80km/h speed limit on rural roads shall be reduced to 60km/h.</a:t>
            </a:r>
          </a:p>
          <a:p>
            <a:endParaRPr lang="en-GB" dirty="0"/>
          </a:p>
          <a:p>
            <a:r>
              <a:rPr lang="en-GB" sz="2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Actioned:  SDCC has complied with Phase 1 of the Speed Limit review for Rural Roads.</a:t>
            </a:r>
          </a:p>
          <a:p>
            <a:endParaRPr lang="en-GB" dirty="0"/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80km/h signs on Rural Roads in SDCC replaced with a speed limit of </a:t>
            </a:r>
            <a:r>
              <a:rPr lang="en-GB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60km/h.</a:t>
            </a:r>
          </a:p>
          <a:p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new speed sign locations added to the National Speed Limit Database.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speed limit became operational on  </a:t>
            </a:r>
            <a:r>
              <a:rPr lang="en-GB" sz="2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February 2025</a:t>
            </a:r>
            <a:r>
              <a:rPr lang="en-GB" sz="22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  <a:p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25D934-605B-E2D1-8AC8-E943AA503E56}"/>
              </a:ext>
            </a:extLst>
          </p:cNvPr>
          <p:cNvSpPr txBox="1"/>
          <p:nvPr/>
        </p:nvSpPr>
        <p:spPr>
          <a:xfrm>
            <a:off x="687977" y="418011"/>
            <a:ext cx="6183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 Limit Review</a:t>
            </a:r>
          </a:p>
          <a:p>
            <a:r>
              <a:rPr lang="en-GB" sz="28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1 Rural Speed Limits</a:t>
            </a:r>
            <a:endParaRPr lang="en-IE" sz="2800" b="1" dirty="0">
              <a:solidFill>
                <a:srgbClr val="37A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EB9263-644D-ACBF-9CE8-652227BF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143" y="271884"/>
            <a:ext cx="1081782" cy="954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58D1FE-7FDC-26DE-1AF5-38B530028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311" y="271884"/>
            <a:ext cx="152413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0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60CA5-9412-8792-30FD-41915CCD6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1BBAF4-7063-D99D-C23D-8594FF74CB43}"/>
              </a:ext>
            </a:extLst>
          </p:cNvPr>
          <p:cNvSpPr txBox="1"/>
          <p:nvPr/>
        </p:nvSpPr>
        <p:spPr>
          <a:xfrm>
            <a:off x="687977" y="418011"/>
            <a:ext cx="6183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 Limit Review</a:t>
            </a:r>
          </a:p>
          <a:p>
            <a:r>
              <a:rPr lang="en-GB" sz="28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2 Urban Speed Limits</a:t>
            </a:r>
            <a:endParaRPr lang="en-IE" sz="2800" b="1" dirty="0">
              <a:solidFill>
                <a:srgbClr val="37A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66A368-8831-66F6-D86E-04551ED60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143" y="271884"/>
            <a:ext cx="1081782" cy="954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21616B-E27B-EF90-01EA-56F4DACAB793}"/>
              </a:ext>
            </a:extLst>
          </p:cNvPr>
          <p:cNvSpPr txBox="1"/>
          <p:nvPr/>
        </p:nvSpPr>
        <p:spPr>
          <a:xfrm>
            <a:off x="687977" y="1497874"/>
            <a:ext cx="1099021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Recommendations:</a:t>
            </a:r>
          </a:p>
          <a:p>
            <a:endParaRPr lang="en-GB" dirty="0"/>
          </a:p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30km/h limit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apply, for all city or town centres, residential roads and locations where there is a significant presence of vulnerable/active road users.</a:t>
            </a:r>
          </a:p>
          <a:p>
            <a:endParaRPr lang="en-GB" dirty="0"/>
          </a:p>
          <a:p>
            <a:r>
              <a:rPr lang="en-GB" sz="24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Exceptions may be permitted for the following: -</a:t>
            </a:r>
          </a:p>
          <a:p>
            <a:endParaRPr lang="en-GB" dirty="0"/>
          </a:p>
          <a:p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Pedestrian zones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shared space/zones whereby a speed limit of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20km/h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would apply.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National, Regional, arterial roads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key public transport routes where limits up to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50km/h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zones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National, Regional, arterial roads and key public transport routes where limits up to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60km/h.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arterial roads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high design speed such as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motorways, certain dual carriageways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roads with limited access where higher limits may apply</a:t>
            </a:r>
            <a:r>
              <a:rPr lang="en-GB" dirty="0"/>
              <a:t>. </a:t>
            </a:r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F531B4-9D93-10A0-B8C5-F4D0602B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248" y="271884"/>
            <a:ext cx="152413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8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F901-1438-9870-FA87-7B292A4AD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F73FC3-3EA3-2107-17A4-B84E1D2D7E3D}"/>
              </a:ext>
            </a:extLst>
          </p:cNvPr>
          <p:cNvSpPr txBox="1"/>
          <p:nvPr/>
        </p:nvSpPr>
        <p:spPr>
          <a:xfrm>
            <a:off x="687977" y="418011"/>
            <a:ext cx="6183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 Limit Review</a:t>
            </a:r>
          </a:p>
          <a:p>
            <a:r>
              <a:rPr lang="en-GB" sz="28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2 Urban Speed Limits</a:t>
            </a:r>
            <a:endParaRPr lang="en-IE" sz="2800" b="1" dirty="0">
              <a:solidFill>
                <a:srgbClr val="37A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847F57-904D-9DFB-360F-E52FF0D5B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143" y="271884"/>
            <a:ext cx="1081782" cy="954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976E0-D1CE-B7EE-F2B6-8372C4A8B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372118"/>
            <a:ext cx="11310256" cy="5344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3C799-F67B-0C3D-1766-734392331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979" y="326313"/>
            <a:ext cx="152413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6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D2740-FBAE-2845-724B-0E073A21C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259F92-5C3E-B7F3-BF1E-6B187F33A09B}"/>
              </a:ext>
            </a:extLst>
          </p:cNvPr>
          <p:cNvSpPr txBox="1"/>
          <p:nvPr/>
        </p:nvSpPr>
        <p:spPr>
          <a:xfrm>
            <a:off x="687977" y="418011"/>
            <a:ext cx="6183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 Limit Review</a:t>
            </a:r>
          </a:p>
          <a:p>
            <a:r>
              <a:rPr lang="en-GB" sz="28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2 Urban Speed Limits</a:t>
            </a:r>
            <a:endParaRPr lang="en-IE" sz="2800" b="1" dirty="0">
              <a:solidFill>
                <a:srgbClr val="37A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B3D86-4FD4-8B7D-B183-BBF286701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143" y="271884"/>
            <a:ext cx="1081782" cy="954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E7813A-B13C-4ACA-1E25-FBC415942C10}"/>
              </a:ext>
            </a:extLst>
          </p:cNvPr>
          <p:cNvSpPr txBox="1"/>
          <p:nvPr/>
        </p:nvSpPr>
        <p:spPr>
          <a:xfrm>
            <a:off x="687977" y="1497874"/>
            <a:ext cx="1099021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Speed Limit Implementation:</a:t>
            </a:r>
          </a:p>
          <a:p>
            <a:endParaRPr lang="en-IE" dirty="0"/>
          </a:p>
          <a:p>
            <a:r>
              <a:rPr lang="en-I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</a:p>
          <a:p>
            <a:r>
              <a:rPr lang="en-I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Urban Speed Zones.  This is the urban road network and traffic zone within which Urban Speed Limits should be set.</a:t>
            </a:r>
          </a:p>
          <a:p>
            <a:endParaRPr lang="en-I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</a:p>
          <a:p>
            <a:r>
              <a:rPr lang="en-I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locations where a speed limit other than 30km/h should apply within the Urban Speed Zone.</a:t>
            </a:r>
          </a:p>
          <a:p>
            <a:endParaRPr lang="en-I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</a:p>
          <a:p>
            <a:r>
              <a:rPr lang="en-I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Urban Speed Limits in Urban Areas through </a:t>
            </a:r>
            <a:r>
              <a:rPr lang="en-IE" sz="22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Bye-law</a:t>
            </a:r>
            <a:r>
              <a:rPr lang="en-I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process.</a:t>
            </a:r>
          </a:p>
          <a:p>
            <a:endParaRPr lang="en-IE" sz="22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043C27-4362-6D99-9FA8-D976AD5CA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011" y="282752"/>
            <a:ext cx="152413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ACDCE-ED21-ADD4-471E-96B64B485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C0DC1B-E071-72C8-ED3B-668983ABBC9D}"/>
              </a:ext>
            </a:extLst>
          </p:cNvPr>
          <p:cNvSpPr txBox="1"/>
          <p:nvPr/>
        </p:nvSpPr>
        <p:spPr>
          <a:xfrm>
            <a:off x="687977" y="282460"/>
            <a:ext cx="6183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 Limit Review</a:t>
            </a:r>
          </a:p>
          <a:p>
            <a:r>
              <a:rPr lang="en-GB" sz="28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2 Urban Speed Limits</a:t>
            </a:r>
            <a:endParaRPr lang="en-IE" sz="2800" b="1" dirty="0">
              <a:solidFill>
                <a:srgbClr val="37A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0C3730-40A9-2D41-E30A-366D24E65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155" y="282460"/>
            <a:ext cx="1081782" cy="954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BF40BF-83E9-B2E0-A5AD-F9C5E6855B17}"/>
              </a:ext>
            </a:extLst>
          </p:cNvPr>
          <p:cNvSpPr txBox="1"/>
          <p:nvPr/>
        </p:nvSpPr>
        <p:spPr>
          <a:xfrm>
            <a:off x="687977" y="1325127"/>
            <a:ext cx="10990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7A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Speed Limits - Illustrative Examples</a:t>
            </a:r>
          </a:p>
          <a:p>
            <a:r>
              <a:rPr lang="en-IE" dirty="0"/>
              <a:t>		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1A5F2-EC4D-E066-438C-7B2D9300F250}"/>
              </a:ext>
            </a:extLst>
          </p:cNvPr>
          <p:cNvSpPr txBox="1"/>
          <p:nvPr/>
        </p:nvSpPr>
        <p:spPr>
          <a:xfrm>
            <a:off x="687977" y="2759758"/>
            <a:ext cx="246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20km/h Speed Limits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DE367-D614-9A2A-EAAD-06366866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291" y="1981617"/>
            <a:ext cx="2743200" cy="2276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AC52B-886D-579A-69F3-87FA7009EBD3}"/>
              </a:ext>
            </a:extLst>
          </p:cNvPr>
          <p:cNvSpPr txBox="1"/>
          <p:nvPr/>
        </p:nvSpPr>
        <p:spPr>
          <a:xfrm>
            <a:off x="687978" y="5351807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30km/h Speed Limits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85FB42-A287-2DD5-D2B7-1BBE984E9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291" y="4471388"/>
            <a:ext cx="2743200" cy="2190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26F034-21FA-A5DF-CB39-33B6D6CE55EC}"/>
              </a:ext>
            </a:extLst>
          </p:cNvPr>
          <p:cNvSpPr txBox="1"/>
          <p:nvPr/>
        </p:nvSpPr>
        <p:spPr>
          <a:xfrm>
            <a:off x="6622568" y="2667425"/>
            <a:ext cx="246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50km/h Speed Limits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DB21FC-2705-F46D-D181-01B8E7E8F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235" y="1970917"/>
            <a:ext cx="2662165" cy="21830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8E9277-3213-B558-D65D-07578B92181B}"/>
              </a:ext>
            </a:extLst>
          </p:cNvPr>
          <p:cNvSpPr txBox="1"/>
          <p:nvPr/>
        </p:nvSpPr>
        <p:spPr>
          <a:xfrm>
            <a:off x="6622568" y="5279348"/>
            <a:ext cx="246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60km/h Speed Limits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24E1F7-EB1E-20CE-B103-580DEAD2A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0235" y="4398051"/>
            <a:ext cx="2662165" cy="22640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86A730-83CD-7AD2-76A9-93A28C75E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186" y="311750"/>
            <a:ext cx="152413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0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385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Hegarty</dc:creator>
  <cp:lastModifiedBy>John Hegarty</cp:lastModifiedBy>
  <cp:revision>3</cp:revision>
  <dcterms:created xsi:type="dcterms:W3CDTF">2025-03-06T10:49:41Z</dcterms:created>
  <dcterms:modified xsi:type="dcterms:W3CDTF">2025-03-06T12:51:01Z</dcterms:modified>
</cp:coreProperties>
</file>