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6" d="100"/>
          <a:sy n="76" d="100"/>
        </p:scale>
        <p:origin x="62"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30E80B-0C6A-44A4-A069-817C0AAD0657}" type="doc">
      <dgm:prSet loTypeId="urn:microsoft.com/office/officeart/2005/8/layout/process2" loCatId="process" qsTypeId="urn:microsoft.com/office/officeart/2005/8/quickstyle/simple4" qsCatId="simple" csTypeId="urn:microsoft.com/office/officeart/2005/8/colors/colorful2" csCatId="colorful"/>
      <dgm:spPr/>
      <dgm:t>
        <a:bodyPr/>
        <a:lstStyle/>
        <a:p>
          <a:endParaRPr lang="en-US"/>
        </a:p>
      </dgm:t>
    </dgm:pt>
    <dgm:pt modelId="{85B74761-89F7-478C-BA95-C19357584FB7}">
      <dgm:prSet/>
      <dgm:spPr/>
      <dgm:t>
        <a:bodyPr/>
        <a:lstStyle/>
        <a:p>
          <a:r>
            <a:rPr lang="en-GB" dirty="0"/>
            <a:t>The elected members of South Dublin County Council resolved to make the Tallaght Town Centre Local Area Plan on 8th June 2020 and the Plan has effect from 20th July 2020.</a:t>
          </a:r>
          <a:endParaRPr lang="en-US" dirty="0"/>
        </a:p>
      </dgm:t>
    </dgm:pt>
    <dgm:pt modelId="{BFA1DC0E-E381-4849-9604-EE1A22AB1F94}" type="parTrans" cxnId="{D898B051-2654-4E51-8208-881C9E461AC9}">
      <dgm:prSet/>
      <dgm:spPr/>
      <dgm:t>
        <a:bodyPr/>
        <a:lstStyle/>
        <a:p>
          <a:endParaRPr lang="en-US"/>
        </a:p>
      </dgm:t>
    </dgm:pt>
    <dgm:pt modelId="{7BD89B37-2308-4070-889A-F23CAC472BC9}" type="sibTrans" cxnId="{D898B051-2654-4E51-8208-881C9E461AC9}">
      <dgm:prSet/>
      <dgm:spPr/>
      <dgm:t>
        <a:bodyPr/>
        <a:lstStyle/>
        <a:p>
          <a:endParaRPr lang="en-US"/>
        </a:p>
      </dgm:t>
    </dgm:pt>
    <dgm:pt modelId="{74E750CA-422E-4B24-B922-4BC7F35F3D99}">
      <dgm:prSet/>
      <dgm:spPr/>
      <dgm:t>
        <a:bodyPr/>
        <a:lstStyle/>
        <a:p>
          <a:r>
            <a:rPr lang="en-GB"/>
            <a:t>Vision:</a:t>
          </a:r>
          <a:endParaRPr lang="en-US"/>
        </a:p>
      </dgm:t>
    </dgm:pt>
    <dgm:pt modelId="{537A0B7C-0493-453C-AD9A-C92E1C513223}" type="parTrans" cxnId="{FE2A3B3C-58C0-490A-89CB-AE4679E2EE60}">
      <dgm:prSet/>
      <dgm:spPr/>
      <dgm:t>
        <a:bodyPr/>
        <a:lstStyle/>
        <a:p>
          <a:endParaRPr lang="en-US"/>
        </a:p>
      </dgm:t>
    </dgm:pt>
    <dgm:pt modelId="{6F5B439B-FEF0-47F5-8E87-3BFC6453DAF0}" type="sibTrans" cxnId="{FE2A3B3C-58C0-490A-89CB-AE4679E2EE60}">
      <dgm:prSet/>
      <dgm:spPr/>
      <dgm:t>
        <a:bodyPr/>
        <a:lstStyle/>
        <a:p>
          <a:endParaRPr lang="en-US"/>
        </a:p>
      </dgm:t>
    </dgm:pt>
    <dgm:pt modelId="{A0243A71-1EC3-4B27-B72B-0AC374051EC8}">
      <dgm:prSet/>
      <dgm:spPr/>
      <dgm:t>
        <a:bodyPr/>
        <a:lstStyle/>
        <a:p>
          <a:r>
            <a:rPr lang="en-GB" i="1"/>
            <a:t>“An inclusive and vibrant Town Centre, a connected and accessible place with an attractive built environment for families of all kinds, workers, visitors and tourists. A place where people can live, work, visit and have fun in lively and liveable spaces.”</a:t>
          </a:r>
          <a:endParaRPr lang="en-US"/>
        </a:p>
      </dgm:t>
    </dgm:pt>
    <dgm:pt modelId="{2932C05E-EF72-4C5C-ADE0-30FEA42FC1C2}" type="parTrans" cxnId="{486ADAAE-DB99-4A9B-B748-96BC8D937C0D}">
      <dgm:prSet/>
      <dgm:spPr/>
      <dgm:t>
        <a:bodyPr/>
        <a:lstStyle/>
        <a:p>
          <a:endParaRPr lang="en-US"/>
        </a:p>
      </dgm:t>
    </dgm:pt>
    <dgm:pt modelId="{5F083E43-3E13-45A4-AAA5-3A738E2E47A8}" type="sibTrans" cxnId="{486ADAAE-DB99-4A9B-B748-96BC8D937C0D}">
      <dgm:prSet/>
      <dgm:spPr/>
      <dgm:t>
        <a:bodyPr/>
        <a:lstStyle/>
        <a:p>
          <a:endParaRPr lang="en-US"/>
        </a:p>
      </dgm:t>
    </dgm:pt>
    <dgm:pt modelId="{58443D99-881A-441F-A9E0-BFD1BD418FAC}" type="pres">
      <dgm:prSet presAssocID="{8430E80B-0C6A-44A4-A069-817C0AAD0657}" presName="linearFlow" presStyleCnt="0">
        <dgm:presLayoutVars>
          <dgm:resizeHandles val="exact"/>
        </dgm:presLayoutVars>
      </dgm:prSet>
      <dgm:spPr/>
    </dgm:pt>
    <dgm:pt modelId="{EBCB85AF-414B-4708-9C94-AEBFBCF7C79B}" type="pres">
      <dgm:prSet presAssocID="{85B74761-89F7-478C-BA95-C19357584FB7}" presName="node" presStyleLbl="node1" presStyleIdx="0" presStyleCnt="2">
        <dgm:presLayoutVars>
          <dgm:bulletEnabled val="1"/>
        </dgm:presLayoutVars>
      </dgm:prSet>
      <dgm:spPr/>
    </dgm:pt>
    <dgm:pt modelId="{BA48E9B9-80C6-4132-855D-2B9C12077E89}" type="pres">
      <dgm:prSet presAssocID="{7BD89B37-2308-4070-889A-F23CAC472BC9}" presName="sibTrans" presStyleLbl="sibTrans2D1" presStyleIdx="0" presStyleCnt="1"/>
      <dgm:spPr/>
    </dgm:pt>
    <dgm:pt modelId="{1B8CFF25-6B03-44D2-95F9-7D025607AF0B}" type="pres">
      <dgm:prSet presAssocID="{7BD89B37-2308-4070-889A-F23CAC472BC9}" presName="connectorText" presStyleLbl="sibTrans2D1" presStyleIdx="0" presStyleCnt="1"/>
      <dgm:spPr/>
    </dgm:pt>
    <dgm:pt modelId="{BB0084B9-A524-42DF-AB13-4BB3F8C5C8F1}" type="pres">
      <dgm:prSet presAssocID="{74E750CA-422E-4B24-B922-4BC7F35F3D99}" presName="node" presStyleLbl="node1" presStyleIdx="1" presStyleCnt="2">
        <dgm:presLayoutVars>
          <dgm:bulletEnabled val="1"/>
        </dgm:presLayoutVars>
      </dgm:prSet>
      <dgm:spPr/>
    </dgm:pt>
  </dgm:ptLst>
  <dgm:cxnLst>
    <dgm:cxn modelId="{78189413-EF66-4CD8-83E0-D950002F369E}" type="presOf" srcId="{A0243A71-1EC3-4B27-B72B-0AC374051EC8}" destId="{BB0084B9-A524-42DF-AB13-4BB3F8C5C8F1}" srcOrd="0" destOrd="1" presId="urn:microsoft.com/office/officeart/2005/8/layout/process2"/>
    <dgm:cxn modelId="{FE2A3B3C-58C0-490A-89CB-AE4679E2EE60}" srcId="{8430E80B-0C6A-44A4-A069-817C0AAD0657}" destId="{74E750CA-422E-4B24-B922-4BC7F35F3D99}" srcOrd="1" destOrd="0" parTransId="{537A0B7C-0493-453C-AD9A-C92E1C513223}" sibTransId="{6F5B439B-FEF0-47F5-8E87-3BFC6453DAF0}"/>
    <dgm:cxn modelId="{068FA55B-FEF8-40B0-BE24-3C99AF63A13E}" type="presOf" srcId="{7BD89B37-2308-4070-889A-F23CAC472BC9}" destId="{1B8CFF25-6B03-44D2-95F9-7D025607AF0B}" srcOrd="1" destOrd="0" presId="urn:microsoft.com/office/officeart/2005/8/layout/process2"/>
    <dgm:cxn modelId="{D898B051-2654-4E51-8208-881C9E461AC9}" srcId="{8430E80B-0C6A-44A4-A069-817C0AAD0657}" destId="{85B74761-89F7-478C-BA95-C19357584FB7}" srcOrd="0" destOrd="0" parTransId="{BFA1DC0E-E381-4849-9604-EE1A22AB1F94}" sibTransId="{7BD89B37-2308-4070-889A-F23CAC472BC9}"/>
    <dgm:cxn modelId="{E4079388-00C1-47A1-9955-D67319047DDB}" type="presOf" srcId="{85B74761-89F7-478C-BA95-C19357584FB7}" destId="{EBCB85AF-414B-4708-9C94-AEBFBCF7C79B}" srcOrd="0" destOrd="0" presId="urn:microsoft.com/office/officeart/2005/8/layout/process2"/>
    <dgm:cxn modelId="{8352DBA2-E7BD-47BB-AF8E-C9E6955E766D}" type="presOf" srcId="{74E750CA-422E-4B24-B922-4BC7F35F3D99}" destId="{BB0084B9-A524-42DF-AB13-4BB3F8C5C8F1}" srcOrd="0" destOrd="0" presId="urn:microsoft.com/office/officeart/2005/8/layout/process2"/>
    <dgm:cxn modelId="{5A3357A5-BD44-44AC-B7CE-543516825CD0}" type="presOf" srcId="{8430E80B-0C6A-44A4-A069-817C0AAD0657}" destId="{58443D99-881A-441F-A9E0-BFD1BD418FAC}" srcOrd="0" destOrd="0" presId="urn:microsoft.com/office/officeart/2005/8/layout/process2"/>
    <dgm:cxn modelId="{486ADAAE-DB99-4A9B-B748-96BC8D937C0D}" srcId="{74E750CA-422E-4B24-B922-4BC7F35F3D99}" destId="{A0243A71-1EC3-4B27-B72B-0AC374051EC8}" srcOrd="0" destOrd="0" parTransId="{2932C05E-EF72-4C5C-ADE0-30FEA42FC1C2}" sibTransId="{5F083E43-3E13-45A4-AAA5-3A738E2E47A8}"/>
    <dgm:cxn modelId="{8AB619F2-C5BC-46EA-94C7-D0E99A71E4B7}" type="presOf" srcId="{7BD89B37-2308-4070-889A-F23CAC472BC9}" destId="{BA48E9B9-80C6-4132-855D-2B9C12077E89}" srcOrd="0" destOrd="0" presId="urn:microsoft.com/office/officeart/2005/8/layout/process2"/>
    <dgm:cxn modelId="{FDECC7A9-B35F-4843-9AC2-0415FFEC94D3}" type="presParOf" srcId="{58443D99-881A-441F-A9E0-BFD1BD418FAC}" destId="{EBCB85AF-414B-4708-9C94-AEBFBCF7C79B}" srcOrd="0" destOrd="0" presId="urn:microsoft.com/office/officeart/2005/8/layout/process2"/>
    <dgm:cxn modelId="{BE65FD3E-B8C6-4935-A544-06B01CE8521F}" type="presParOf" srcId="{58443D99-881A-441F-A9E0-BFD1BD418FAC}" destId="{BA48E9B9-80C6-4132-855D-2B9C12077E89}" srcOrd="1" destOrd="0" presId="urn:microsoft.com/office/officeart/2005/8/layout/process2"/>
    <dgm:cxn modelId="{61E6BE7B-EB6A-46FD-867C-19F9A7EDD619}" type="presParOf" srcId="{BA48E9B9-80C6-4132-855D-2B9C12077E89}" destId="{1B8CFF25-6B03-44D2-95F9-7D025607AF0B}" srcOrd="0" destOrd="0" presId="urn:microsoft.com/office/officeart/2005/8/layout/process2"/>
    <dgm:cxn modelId="{47749BC1-8772-4F3C-A965-0B6A5957340A}" type="presParOf" srcId="{58443D99-881A-441F-A9E0-BFD1BD418FAC}" destId="{BB0084B9-A524-42DF-AB13-4BB3F8C5C8F1}"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449050-D410-461A-8C58-DA3F8FE1A39D}"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A7C957B-35D5-4B95-8731-A78A720C807F}">
      <dgm:prSet custT="1"/>
      <dgm:spPr/>
      <dgm:t>
        <a:bodyPr/>
        <a:lstStyle/>
        <a:p>
          <a:r>
            <a:rPr lang="en-GB" sz="1800" dirty="0"/>
            <a:t>The current LAP will be extended up to 2028</a:t>
          </a:r>
          <a:endParaRPr lang="en-US" sz="1800" dirty="0"/>
        </a:p>
      </dgm:t>
    </dgm:pt>
    <dgm:pt modelId="{B03FB6BE-4223-448D-BBCC-2C49AC3E1310}" type="parTrans" cxnId="{C9D0A98F-C21E-462B-BD5F-2DEE7E9967FF}">
      <dgm:prSet/>
      <dgm:spPr/>
      <dgm:t>
        <a:bodyPr/>
        <a:lstStyle/>
        <a:p>
          <a:endParaRPr lang="en-US"/>
        </a:p>
      </dgm:t>
    </dgm:pt>
    <dgm:pt modelId="{04E14C02-697C-4DCB-8C47-409E3F6D2F83}" type="sibTrans" cxnId="{C9D0A98F-C21E-462B-BD5F-2DEE7E9967FF}">
      <dgm:prSet/>
      <dgm:spPr/>
      <dgm:t>
        <a:bodyPr/>
        <a:lstStyle/>
        <a:p>
          <a:endParaRPr lang="en-US"/>
        </a:p>
      </dgm:t>
    </dgm:pt>
    <dgm:pt modelId="{F90A5C39-6575-4BBC-92C9-B5A7EC09889A}">
      <dgm:prSet custT="1"/>
      <dgm:spPr/>
      <dgm:t>
        <a:bodyPr/>
        <a:lstStyle/>
        <a:p>
          <a:r>
            <a:rPr lang="en-GB" sz="2000" dirty="0"/>
            <a:t>The LAP and CDP will lapse together </a:t>
          </a:r>
          <a:endParaRPr lang="en-US" sz="2000" dirty="0"/>
        </a:p>
      </dgm:t>
    </dgm:pt>
    <dgm:pt modelId="{5D17BDF9-E38C-42DD-8BC6-58EAD60BD4B0}" type="parTrans" cxnId="{E10ABB84-4833-46E6-84DC-BBF5A7EDCEF8}">
      <dgm:prSet/>
      <dgm:spPr/>
      <dgm:t>
        <a:bodyPr/>
        <a:lstStyle/>
        <a:p>
          <a:endParaRPr lang="en-US"/>
        </a:p>
      </dgm:t>
    </dgm:pt>
    <dgm:pt modelId="{9F48DA51-4A0A-469B-A349-576ADD2F4035}" type="sibTrans" cxnId="{E10ABB84-4833-46E6-84DC-BBF5A7EDCEF8}">
      <dgm:prSet/>
      <dgm:spPr/>
      <dgm:t>
        <a:bodyPr/>
        <a:lstStyle/>
        <a:p>
          <a:endParaRPr lang="en-US"/>
        </a:p>
      </dgm:t>
    </dgm:pt>
    <dgm:pt modelId="{EBD890DA-FF17-4A60-8DE1-2E24F7C74989}">
      <dgm:prSet custT="1"/>
      <dgm:spPr/>
      <dgm:t>
        <a:bodyPr/>
        <a:lstStyle/>
        <a:p>
          <a:r>
            <a:rPr lang="en-GB" sz="2400" dirty="0"/>
            <a:t>New 10 Year Development Plan</a:t>
          </a:r>
          <a:endParaRPr lang="en-US" sz="2400" dirty="0"/>
        </a:p>
      </dgm:t>
    </dgm:pt>
    <dgm:pt modelId="{0934038D-6C1C-4F7D-9FF8-F26BDD9304FD}" type="parTrans" cxnId="{47D47E5E-4F5E-43D2-87FB-591385850BFA}">
      <dgm:prSet/>
      <dgm:spPr/>
      <dgm:t>
        <a:bodyPr/>
        <a:lstStyle/>
        <a:p>
          <a:endParaRPr lang="en-US"/>
        </a:p>
      </dgm:t>
    </dgm:pt>
    <dgm:pt modelId="{CB82634C-E86F-4ECC-B45C-3F20D19AE3DC}" type="sibTrans" cxnId="{47D47E5E-4F5E-43D2-87FB-591385850BFA}">
      <dgm:prSet/>
      <dgm:spPr/>
      <dgm:t>
        <a:bodyPr/>
        <a:lstStyle/>
        <a:p>
          <a:endParaRPr lang="en-US"/>
        </a:p>
      </dgm:t>
    </dgm:pt>
    <dgm:pt modelId="{B591786F-5CA6-4353-8377-2ACEECD80D53}">
      <dgm:prSet/>
      <dgm:spPr/>
      <dgm:t>
        <a:bodyPr/>
        <a:lstStyle/>
        <a:p>
          <a:r>
            <a:rPr lang="en-GB"/>
            <a:t>This will present an opportunity for specific policies and objectives for Tallaght, which can include the option to undertake a new LAP (under new Act this will be either a Priority Area Plan or Urban Area Plan)</a:t>
          </a:r>
          <a:endParaRPr lang="en-US" dirty="0"/>
        </a:p>
      </dgm:t>
    </dgm:pt>
    <dgm:pt modelId="{779E177D-1A34-4DC6-A7C0-DEEF2A37076F}" type="parTrans" cxnId="{CE81C524-915B-4123-8FC4-CCFC10BA5B9C}">
      <dgm:prSet/>
      <dgm:spPr/>
      <dgm:t>
        <a:bodyPr/>
        <a:lstStyle/>
        <a:p>
          <a:endParaRPr lang="en-US"/>
        </a:p>
      </dgm:t>
    </dgm:pt>
    <dgm:pt modelId="{DB2A00B3-4106-469F-9792-660801D77816}" type="sibTrans" cxnId="{CE81C524-915B-4123-8FC4-CCFC10BA5B9C}">
      <dgm:prSet/>
      <dgm:spPr/>
      <dgm:t>
        <a:bodyPr/>
        <a:lstStyle/>
        <a:p>
          <a:endParaRPr lang="en-US"/>
        </a:p>
      </dgm:t>
    </dgm:pt>
    <dgm:pt modelId="{E00C8493-445E-4B20-8759-884697E3CABC}" type="pres">
      <dgm:prSet presAssocID="{C1449050-D410-461A-8C58-DA3F8FE1A39D}" presName="root" presStyleCnt="0">
        <dgm:presLayoutVars>
          <dgm:dir/>
          <dgm:resizeHandles val="exact"/>
        </dgm:presLayoutVars>
      </dgm:prSet>
      <dgm:spPr/>
    </dgm:pt>
    <dgm:pt modelId="{831D006D-F5B3-48F3-B9DC-78EDA611E7A2}" type="pres">
      <dgm:prSet presAssocID="{C1449050-D410-461A-8C58-DA3F8FE1A39D}" presName="container" presStyleCnt="0">
        <dgm:presLayoutVars>
          <dgm:dir/>
          <dgm:resizeHandles val="exact"/>
        </dgm:presLayoutVars>
      </dgm:prSet>
      <dgm:spPr/>
    </dgm:pt>
    <dgm:pt modelId="{BCB7A9A7-7482-4BE5-BD20-87D9EFC0B25D}" type="pres">
      <dgm:prSet presAssocID="{AA7C957B-35D5-4B95-8731-A78A720C807F}" presName="compNode" presStyleCnt="0"/>
      <dgm:spPr/>
    </dgm:pt>
    <dgm:pt modelId="{AB4B4C1A-E5B9-44D0-8BCA-BF7055A4F7CB}" type="pres">
      <dgm:prSet presAssocID="{AA7C957B-35D5-4B95-8731-A78A720C807F}" presName="iconBgRect" presStyleLbl="bgShp" presStyleIdx="0" presStyleCnt="4"/>
      <dgm:spPr/>
    </dgm:pt>
    <dgm:pt modelId="{75A1F353-0077-4BC2-BEF9-A21419AC1372}" type="pres">
      <dgm:prSet presAssocID="{AA7C957B-35D5-4B95-8731-A78A720C807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4F6AAE6F-3CA4-4CBE-94F8-D3B0665C5BF7}" type="pres">
      <dgm:prSet presAssocID="{AA7C957B-35D5-4B95-8731-A78A720C807F}" presName="spaceRect" presStyleCnt="0"/>
      <dgm:spPr/>
    </dgm:pt>
    <dgm:pt modelId="{DCCD6909-293D-4DD6-A644-1B7B8069CF52}" type="pres">
      <dgm:prSet presAssocID="{AA7C957B-35D5-4B95-8731-A78A720C807F}" presName="textRect" presStyleLbl="revTx" presStyleIdx="0" presStyleCnt="4">
        <dgm:presLayoutVars>
          <dgm:chMax val="1"/>
          <dgm:chPref val="1"/>
        </dgm:presLayoutVars>
      </dgm:prSet>
      <dgm:spPr/>
    </dgm:pt>
    <dgm:pt modelId="{81FAF65A-52F9-4D86-9482-6F3ABFCF42E9}" type="pres">
      <dgm:prSet presAssocID="{04E14C02-697C-4DCB-8C47-409E3F6D2F83}" presName="sibTrans" presStyleLbl="sibTrans2D1" presStyleIdx="0" presStyleCnt="0"/>
      <dgm:spPr/>
    </dgm:pt>
    <dgm:pt modelId="{3E69326A-6568-4EEE-832D-9E9DC6B5B464}" type="pres">
      <dgm:prSet presAssocID="{F90A5C39-6575-4BBC-92C9-B5A7EC09889A}" presName="compNode" presStyleCnt="0"/>
      <dgm:spPr/>
    </dgm:pt>
    <dgm:pt modelId="{5AF6EB37-A42A-4EEE-A0EC-D14F489B52AF}" type="pres">
      <dgm:prSet presAssocID="{F90A5C39-6575-4BBC-92C9-B5A7EC09889A}" presName="iconBgRect" presStyleLbl="bgShp" presStyleIdx="1" presStyleCnt="4"/>
      <dgm:spPr/>
    </dgm:pt>
    <dgm:pt modelId="{EBCDDF26-51C5-49DA-AF36-ED461D11BA2C}" type="pres">
      <dgm:prSet presAssocID="{F90A5C39-6575-4BBC-92C9-B5A7EC09889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84431D2D-EDD9-4F56-BC7C-3ADB82DDD167}" type="pres">
      <dgm:prSet presAssocID="{F90A5C39-6575-4BBC-92C9-B5A7EC09889A}" presName="spaceRect" presStyleCnt="0"/>
      <dgm:spPr/>
    </dgm:pt>
    <dgm:pt modelId="{CD9BB9AB-9807-4872-A583-F7907265E49E}" type="pres">
      <dgm:prSet presAssocID="{F90A5C39-6575-4BBC-92C9-B5A7EC09889A}" presName="textRect" presStyleLbl="revTx" presStyleIdx="1" presStyleCnt="4">
        <dgm:presLayoutVars>
          <dgm:chMax val="1"/>
          <dgm:chPref val="1"/>
        </dgm:presLayoutVars>
      </dgm:prSet>
      <dgm:spPr/>
    </dgm:pt>
    <dgm:pt modelId="{615EB4B4-08A3-4156-BE3A-2F89FB179EC6}" type="pres">
      <dgm:prSet presAssocID="{9F48DA51-4A0A-469B-A349-576ADD2F4035}" presName="sibTrans" presStyleLbl="sibTrans2D1" presStyleIdx="0" presStyleCnt="0"/>
      <dgm:spPr/>
    </dgm:pt>
    <dgm:pt modelId="{D456120E-D33B-4BBF-A5F5-2E84F0890A4B}" type="pres">
      <dgm:prSet presAssocID="{EBD890DA-FF17-4A60-8DE1-2E24F7C74989}" presName="compNode" presStyleCnt="0"/>
      <dgm:spPr/>
    </dgm:pt>
    <dgm:pt modelId="{653B3B6F-E71D-4EC2-81B4-7938473E1F2B}" type="pres">
      <dgm:prSet presAssocID="{EBD890DA-FF17-4A60-8DE1-2E24F7C74989}" presName="iconBgRect" presStyleLbl="bgShp" presStyleIdx="2" presStyleCnt="4"/>
      <dgm:spPr/>
    </dgm:pt>
    <dgm:pt modelId="{B366F4A2-F251-4787-8084-66BB82562174}" type="pres">
      <dgm:prSet presAssocID="{EBD890DA-FF17-4A60-8DE1-2E24F7C7498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B4DE37E7-8161-4F04-80F2-A29F21223258}" type="pres">
      <dgm:prSet presAssocID="{EBD890DA-FF17-4A60-8DE1-2E24F7C74989}" presName="spaceRect" presStyleCnt="0"/>
      <dgm:spPr/>
    </dgm:pt>
    <dgm:pt modelId="{347E91BF-2779-4AD7-A096-135FBC3B4B0C}" type="pres">
      <dgm:prSet presAssocID="{EBD890DA-FF17-4A60-8DE1-2E24F7C74989}" presName="textRect" presStyleLbl="revTx" presStyleIdx="2" presStyleCnt="4">
        <dgm:presLayoutVars>
          <dgm:chMax val="1"/>
          <dgm:chPref val="1"/>
        </dgm:presLayoutVars>
      </dgm:prSet>
      <dgm:spPr/>
    </dgm:pt>
    <dgm:pt modelId="{CAED2C12-EF3E-4E72-8DDF-4E7B3B1EA8F4}" type="pres">
      <dgm:prSet presAssocID="{CB82634C-E86F-4ECC-B45C-3F20D19AE3DC}" presName="sibTrans" presStyleLbl="sibTrans2D1" presStyleIdx="0" presStyleCnt="0"/>
      <dgm:spPr/>
    </dgm:pt>
    <dgm:pt modelId="{01C14F9B-7EB2-428A-89E0-04E97AC890D2}" type="pres">
      <dgm:prSet presAssocID="{B591786F-5CA6-4353-8377-2ACEECD80D53}" presName="compNode" presStyleCnt="0"/>
      <dgm:spPr/>
    </dgm:pt>
    <dgm:pt modelId="{6F28DC35-F7D1-4894-B750-E6F106DBE325}" type="pres">
      <dgm:prSet presAssocID="{B591786F-5CA6-4353-8377-2ACEECD80D53}" presName="iconBgRect" presStyleLbl="bgShp" presStyleIdx="3" presStyleCnt="4"/>
      <dgm:spPr/>
    </dgm:pt>
    <dgm:pt modelId="{EDC47C5B-2900-4481-97A7-6C4C7A69C7C0}" type="pres">
      <dgm:prSet presAssocID="{B591786F-5CA6-4353-8377-2ACEECD80D5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D31B0D70-6850-4431-93A5-7C2A61C2E857}" type="pres">
      <dgm:prSet presAssocID="{B591786F-5CA6-4353-8377-2ACEECD80D53}" presName="spaceRect" presStyleCnt="0"/>
      <dgm:spPr/>
    </dgm:pt>
    <dgm:pt modelId="{6080D848-9EF4-4784-8F51-1E4944A9CF22}" type="pres">
      <dgm:prSet presAssocID="{B591786F-5CA6-4353-8377-2ACEECD80D53}" presName="textRect" presStyleLbl="revTx" presStyleIdx="3" presStyleCnt="4">
        <dgm:presLayoutVars>
          <dgm:chMax val="1"/>
          <dgm:chPref val="1"/>
        </dgm:presLayoutVars>
      </dgm:prSet>
      <dgm:spPr/>
    </dgm:pt>
  </dgm:ptLst>
  <dgm:cxnLst>
    <dgm:cxn modelId="{CE81C524-915B-4123-8FC4-CCFC10BA5B9C}" srcId="{C1449050-D410-461A-8C58-DA3F8FE1A39D}" destId="{B591786F-5CA6-4353-8377-2ACEECD80D53}" srcOrd="3" destOrd="0" parTransId="{779E177D-1A34-4DC6-A7C0-DEEF2A37076F}" sibTransId="{DB2A00B3-4106-469F-9792-660801D77816}"/>
    <dgm:cxn modelId="{6A06B53B-DE30-4499-9854-A980C10AF66C}" type="presOf" srcId="{C1449050-D410-461A-8C58-DA3F8FE1A39D}" destId="{E00C8493-445E-4B20-8759-884697E3CABC}" srcOrd="0" destOrd="0" presId="urn:microsoft.com/office/officeart/2018/2/layout/IconCircleList"/>
    <dgm:cxn modelId="{47D47E5E-4F5E-43D2-87FB-591385850BFA}" srcId="{C1449050-D410-461A-8C58-DA3F8FE1A39D}" destId="{EBD890DA-FF17-4A60-8DE1-2E24F7C74989}" srcOrd="2" destOrd="0" parTransId="{0934038D-6C1C-4F7D-9FF8-F26BDD9304FD}" sibTransId="{CB82634C-E86F-4ECC-B45C-3F20D19AE3DC}"/>
    <dgm:cxn modelId="{1280CC52-3E6C-464D-AE62-4160657AC7C9}" type="presOf" srcId="{AA7C957B-35D5-4B95-8731-A78A720C807F}" destId="{DCCD6909-293D-4DD6-A644-1B7B8069CF52}" srcOrd="0" destOrd="0" presId="urn:microsoft.com/office/officeart/2018/2/layout/IconCircleList"/>
    <dgm:cxn modelId="{E10ABB84-4833-46E6-84DC-BBF5A7EDCEF8}" srcId="{C1449050-D410-461A-8C58-DA3F8FE1A39D}" destId="{F90A5C39-6575-4BBC-92C9-B5A7EC09889A}" srcOrd="1" destOrd="0" parTransId="{5D17BDF9-E38C-42DD-8BC6-58EAD60BD4B0}" sibTransId="{9F48DA51-4A0A-469B-A349-576ADD2F4035}"/>
    <dgm:cxn modelId="{23A74C8C-4009-4882-820C-452CFF772C67}" type="presOf" srcId="{CB82634C-E86F-4ECC-B45C-3F20D19AE3DC}" destId="{CAED2C12-EF3E-4E72-8DDF-4E7B3B1EA8F4}" srcOrd="0" destOrd="0" presId="urn:microsoft.com/office/officeart/2018/2/layout/IconCircleList"/>
    <dgm:cxn modelId="{C9D0A98F-C21E-462B-BD5F-2DEE7E9967FF}" srcId="{C1449050-D410-461A-8C58-DA3F8FE1A39D}" destId="{AA7C957B-35D5-4B95-8731-A78A720C807F}" srcOrd="0" destOrd="0" parTransId="{B03FB6BE-4223-448D-BBCC-2C49AC3E1310}" sibTransId="{04E14C02-697C-4DCB-8C47-409E3F6D2F83}"/>
    <dgm:cxn modelId="{91C4A6A1-D9B4-4C42-818D-5DE7772A6415}" type="presOf" srcId="{B591786F-5CA6-4353-8377-2ACEECD80D53}" destId="{6080D848-9EF4-4784-8F51-1E4944A9CF22}" srcOrd="0" destOrd="0" presId="urn:microsoft.com/office/officeart/2018/2/layout/IconCircleList"/>
    <dgm:cxn modelId="{C90A45A5-AC9C-4602-B4FB-4580D42B6A16}" type="presOf" srcId="{9F48DA51-4A0A-469B-A349-576ADD2F4035}" destId="{615EB4B4-08A3-4156-BE3A-2F89FB179EC6}" srcOrd="0" destOrd="0" presId="urn:microsoft.com/office/officeart/2018/2/layout/IconCircleList"/>
    <dgm:cxn modelId="{92AEBBB7-EB92-4827-9830-2B094FF80557}" type="presOf" srcId="{EBD890DA-FF17-4A60-8DE1-2E24F7C74989}" destId="{347E91BF-2779-4AD7-A096-135FBC3B4B0C}" srcOrd="0" destOrd="0" presId="urn:microsoft.com/office/officeart/2018/2/layout/IconCircleList"/>
    <dgm:cxn modelId="{5CDB3DB9-95D1-4914-BC8D-6DEB387A17B7}" type="presOf" srcId="{04E14C02-697C-4DCB-8C47-409E3F6D2F83}" destId="{81FAF65A-52F9-4D86-9482-6F3ABFCF42E9}" srcOrd="0" destOrd="0" presId="urn:microsoft.com/office/officeart/2018/2/layout/IconCircleList"/>
    <dgm:cxn modelId="{9431AED3-38F1-4044-88B1-17941B8830DB}" type="presOf" srcId="{F90A5C39-6575-4BBC-92C9-B5A7EC09889A}" destId="{CD9BB9AB-9807-4872-A583-F7907265E49E}" srcOrd="0" destOrd="0" presId="urn:microsoft.com/office/officeart/2018/2/layout/IconCircleList"/>
    <dgm:cxn modelId="{82A4C4F3-FDCA-4C93-9B76-4B13E44D7A5C}" type="presParOf" srcId="{E00C8493-445E-4B20-8759-884697E3CABC}" destId="{831D006D-F5B3-48F3-B9DC-78EDA611E7A2}" srcOrd="0" destOrd="0" presId="urn:microsoft.com/office/officeart/2018/2/layout/IconCircleList"/>
    <dgm:cxn modelId="{207B7C0D-1FE2-433E-B7BE-E7E59D11712C}" type="presParOf" srcId="{831D006D-F5B3-48F3-B9DC-78EDA611E7A2}" destId="{BCB7A9A7-7482-4BE5-BD20-87D9EFC0B25D}" srcOrd="0" destOrd="0" presId="urn:microsoft.com/office/officeart/2018/2/layout/IconCircleList"/>
    <dgm:cxn modelId="{5A80F496-0563-4660-87C1-60D1C7B9F18A}" type="presParOf" srcId="{BCB7A9A7-7482-4BE5-BD20-87D9EFC0B25D}" destId="{AB4B4C1A-E5B9-44D0-8BCA-BF7055A4F7CB}" srcOrd="0" destOrd="0" presId="urn:microsoft.com/office/officeart/2018/2/layout/IconCircleList"/>
    <dgm:cxn modelId="{CEFECEC2-E49D-40CB-91B6-8496A28A890D}" type="presParOf" srcId="{BCB7A9A7-7482-4BE5-BD20-87D9EFC0B25D}" destId="{75A1F353-0077-4BC2-BEF9-A21419AC1372}" srcOrd="1" destOrd="0" presId="urn:microsoft.com/office/officeart/2018/2/layout/IconCircleList"/>
    <dgm:cxn modelId="{7548EE33-E72C-4102-B68D-9CF916BC8A49}" type="presParOf" srcId="{BCB7A9A7-7482-4BE5-BD20-87D9EFC0B25D}" destId="{4F6AAE6F-3CA4-4CBE-94F8-D3B0665C5BF7}" srcOrd="2" destOrd="0" presId="urn:microsoft.com/office/officeart/2018/2/layout/IconCircleList"/>
    <dgm:cxn modelId="{3BF2FF82-39E3-4117-90EA-314DD428BA25}" type="presParOf" srcId="{BCB7A9A7-7482-4BE5-BD20-87D9EFC0B25D}" destId="{DCCD6909-293D-4DD6-A644-1B7B8069CF52}" srcOrd="3" destOrd="0" presId="urn:microsoft.com/office/officeart/2018/2/layout/IconCircleList"/>
    <dgm:cxn modelId="{E10F390F-1823-4F42-A9DA-0A0431D6EE8E}" type="presParOf" srcId="{831D006D-F5B3-48F3-B9DC-78EDA611E7A2}" destId="{81FAF65A-52F9-4D86-9482-6F3ABFCF42E9}" srcOrd="1" destOrd="0" presId="urn:microsoft.com/office/officeart/2018/2/layout/IconCircleList"/>
    <dgm:cxn modelId="{42DF4D61-490B-43A1-9477-2F85F31DE698}" type="presParOf" srcId="{831D006D-F5B3-48F3-B9DC-78EDA611E7A2}" destId="{3E69326A-6568-4EEE-832D-9E9DC6B5B464}" srcOrd="2" destOrd="0" presId="urn:microsoft.com/office/officeart/2018/2/layout/IconCircleList"/>
    <dgm:cxn modelId="{A582481F-067B-4343-84B6-A5D65C5ABE97}" type="presParOf" srcId="{3E69326A-6568-4EEE-832D-9E9DC6B5B464}" destId="{5AF6EB37-A42A-4EEE-A0EC-D14F489B52AF}" srcOrd="0" destOrd="0" presId="urn:microsoft.com/office/officeart/2018/2/layout/IconCircleList"/>
    <dgm:cxn modelId="{22C5C22A-1CB8-4255-89FF-45E18974BA40}" type="presParOf" srcId="{3E69326A-6568-4EEE-832D-9E9DC6B5B464}" destId="{EBCDDF26-51C5-49DA-AF36-ED461D11BA2C}" srcOrd="1" destOrd="0" presId="urn:microsoft.com/office/officeart/2018/2/layout/IconCircleList"/>
    <dgm:cxn modelId="{31B37C4B-2676-4DBF-8BF0-AB53D79E0512}" type="presParOf" srcId="{3E69326A-6568-4EEE-832D-9E9DC6B5B464}" destId="{84431D2D-EDD9-4F56-BC7C-3ADB82DDD167}" srcOrd="2" destOrd="0" presId="urn:microsoft.com/office/officeart/2018/2/layout/IconCircleList"/>
    <dgm:cxn modelId="{51E1CDEA-7A3C-4506-BB95-4EEC272F300B}" type="presParOf" srcId="{3E69326A-6568-4EEE-832D-9E9DC6B5B464}" destId="{CD9BB9AB-9807-4872-A583-F7907265E49E}" srcOrd="3" destOrd="0" presId="urn:microsoft.com/office/officeart/2018/2/layout/IconCircleList"/>
    <dgm:cxn modelId="{54409954-80B1-42E4-98C9-6BBCE9490E54}" type="presParOf" srcId="{831D006D-F5B3-48F3-B9DC-78EDA611E7A2}" destId="{615EB4B4-08A3-4156-BE3A-2F89FB179EC6}" srcOrd="3" destOrd="0" presId="urn:microsoft.com/office/officeart/2018/2/layout/IconCircleList"/>
    <dgm:cxn modelId="{0904D8A7-CD48-48FE-B7C5-82A8F0338124}" type="presParOf" srcId="{831D006D-F5B3-48F3-B9DC-78EDA611E7A2}" destId="{D456120E-D33B-4BBF-A5F5-2E84F0890A4B}" srcOrd="4" destOrd="0" presId="urn:microsoft.com/office/officeart/2018/2/layout/IconCircleList"/>
    <dgm:cxn modelId="{F63503DD-F730-41E5-B820-96ED6D43E934}" type="presParOf" srcId="{D456120E-D33B-4BBF-A5F5-2E84F0890A4B}" destId="{653B3B6F-E71D-4EC2-81B4-7938473E1F2B}" srcOrd="0" destOrd="0" presId="urn:microsoft.com/office/officeart/2018/2/layout/IconCircleList"/>
    <dgm:cxn modelId="{CB80905D-7CF1-45D7-B67C-ABE21A558593}" type="presParOf" srcId="{D456120E-D33B-4BBF-A5F5-2E84F0890A4B}" destId="{B366F4A2-F251-4787-8084-66BB82562174}" srcOrd="1" destOrd="0" presId="urn:microsoft.com/office/officeart/2018/2/layout/IconCircleList"/>
    <dgm:cxn modelId="{15189341-404A-4B99-B58C-285BA983BA1C}" type="presParOf" srcId="{D456120E-D33B-4BBF-A5F5-2E84F0890A4B}" destId="{B4DE37E7-8161-4F04-80F2-A29F21223258}" srcOrd="2" destOrd="0" presId="urn:microsoft.com/office/officeart/2018/2/layout/IconCircleList"/>
    <dgm:cxn modelId="{B2879FE1-27BB-4ED8-88F2-CA9F0FAA1C96}" type="presParOf" srcId="{D456120E-D33B-4BBF-A5F5-2E84F0890A4B}" destId="{347E91BF-2779-4AD7-A096-135FBC3B4B0C}" srcOrd="3" destOrd="0" presId="urn:microsoft.com/office/officeart/2018/2/layout/IconCircleList"/>
    <dgm:cxn modelId="{8F68F401-8C20-4FF2-89FC-B662E0C7F885}" type="presParOf" srcId="{831D006D-F5B3-48F3-B9DC-78EDA611E7A2}" destId="{CAED2C12-EF3E-4E72-8DDF-4E7B3B1EA8F4}" srcOrd="5" destOrd="0" presId="urn:microsoft.com/office/officeart/2018/2/layout/IconCircleList"/>
    <dgm:cxn modelId="{12C7B72A-815E-4580-9141-5042B483F014}" type="presParOf" srcId="{831D006D-F5B3-48F3-B9DC-78EDA611E7A2}" destId="{01C14F9B-7EB2-428A-89E0-04E97AC890D2}" srcOrd="6" destOrd="0" presId="urn:microsoft.com/office/officeart/2018/2/layout/IconCircleList"/>
    <dgm:cxn modelId="{6079B6DB-291E-4A51-B03E-AFC4699E1581}" type="presParOf" srcId="{01C14F9B-7EB2-428A-89E0-04E97AC890D2}" destId="{6F28DC35-F7D1-4894-B750-E6F106DBE325}" srcOrd="0" destOrd="0" presId="urn:microsoft.com/office/officeart/2018/2/layout/IconCircleList"/>
    <dgm:cxn modelId="{1C20FAC6-7CCD-4D62-B5C2-00D68BAF4AA5}" type="presParOf" srcId="{01C14F9B-7EB2-428A-89E0-04E97AC890D2}" destId="{EDC47C5B-2900-4481-97A7-6C4C7A69C7C0}" srcOrd="1" destOrd="0" presId="urn:microsoft.com/office/officeart/2018/2/layout/IconCircleList"/>
    <dgm:cxn modelId="{9E8D3245-31A9-4611-B18D-96793962E2FE}" type="presParOf" srcId="{01C14F9B-7EB2-428A-89E0-04E97AC890D2}" destId="{D31B0D70-6850-4431-93A5-7C2A61C2E857}" srcOrd="2" destOrd="0" presId="urn:microsoft.com/office/officeart/2018/2/layout/IconCircleList"/>
    <dgm:cxn modelId="{B3AC3402-A511-4F49-8C8C-1CA29B242918}" type="presParOf" srcId="{01C14F9B-7EB2-428A-89E0-04E97AC890D2}" destId="{6080D848-9EF4-4784-8F51-1E4944A9CF2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B85AF-414B-4708-9C94-AEBFBCF7C79B}">
      <dsp:nvSpPr>
        <dsp:cNvPr id="0" name=""/>
        <dsp:cNvSpPr/>
      </dsp:nvSpPr>
      <dsp:spPr>
        <a:xfrm>
          <a:off x="16693" y="458"/>
          <a:ext cx="5258275" cy="150077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The elected members of South Dublin County Council resolved to make the Tallaght Town Centre Local Area Plan on 8th June 2020 and the Plan has effect from 20th July 2020.</a:t>
          </a:r>
          <a:endParaRPr lang="en-US" sz="1800" kern="1200" dirty="0"/>
        </a:p>
      </dsp:txBody>
      <dsp:txXfrm>
        <a:off x="60649" y="44414"/>
        <a:ext cx="5170363" cy="1412861"/>
      </dsp:txXfrm>
    </dsp:sp>
    <dsp:sp modelId="{BA48E9B9-80C6-4132-855D-2B9C12077E89}">
      <dsp:nvSpPr>
        <dsp:cNvPr id="0" name=""/>
        <dsp:cNvSpPr/>
      </dsp:nvSpPr>
      <dsp:spPr>
        <a:xfrm rot="5400000">
          <a:off x="2364436" y="1538750"/>
          <a:ext cx="562789" cy="675347"/>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443227" y="1595029"/>
        <a:ext cx="405209" cy="393952"/>
      </dsp:txXfrm>
    </dsp:sp>
    <dsp:sp modelId="{BB0084B9-A524-42DF-AB13-4BB3F8C5C8F1}">
      <dsp:nvSpPr>
        <dsp:cNvPr id="0" name=""/>
        <dsp:cNvSpPr/>
      </dsp:nvSpPr>
      <dsp:spPr>
        <a:xfrm>
          <a:off x="16693" y="2251617"/>
          <a:ext cx="5258275" cy="1500773"/>
        </a:xfrm>
        <a:prstGeom prst="roundRect">
          <a:avLst>
            <a:gd name="adj" fmla="val 10000"/>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Vision:</a:t>
          </a:r>
          <a:endParaRPr lang="en-US" sz="1800" kern="1200"/>
        </a:p>
        <a:p>
          <a:pPr marL="114300" lvl="1" indent="-114300" algn="l" defTabSz="622300">
            <a:lnSpc>
              <a:spcPct val="90000"/>
            </a:lnSpc>
            <a:spcBef>
              <a:spcPct val="0"/>
            </a:spcBef>
            <a:spcAft>
              <a:spcPct val="15000"/>
            </a:spcAft>
            <a:buChar char="•"/>
          </a:pPr>
          <a:r>
            <a:rPr lang="en-GB" sz="1400" i="1" kern="1200"/>
            <a:t>“An inclusive and vibrant Town Centre, a connected and accessible place with an attractive built environment for families of all kinds, workers, visitors and tourists. A place where people can live, work, visit and have fun in lively and liveable spaces.”</a:t>
          </a:r>
          <a:endParaRPr lang="en-US" sz="1400" kern="1200"/>
        </a:p>
      </dsp:txBody>
      <dsp:txXfrm>
        <a:off x="60649" y="2295573"/>
        <a:ext cx="5170363" cy="1412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B4C1A-E5B9-44D0-8BCA-BF7055A4F7CB}">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A1F353-0077-4BC2-BEF9-A21419AC1372}">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CD6909-293D-4DD6-A644-1B7B8069CF52}">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GB" sz="1800" kern="1200" dirty="0"/>
            <a:t>The current LAP will be extended up to 2028</a:t>
          </a:r>
          <a:endParaRPr lang="en-US" sz="1800" kern="1200" dirty="0"/>
        </a:p>
      </dsp:txBody>
      <dsp:txXfrm>
        <a:off x="1834517" y="469890"/>
        <a:ext cx="3148942" cy="1335915"/>
      </dsp:txXfrm>
    </dsp:sp>
    <dsp:sp modelId="{5AF6EB37-A42A-4EEE-A0EC-D14F489B52AF}">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CDDF26-51C5-49DA-AF36-ED461D11BA2C}">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9BB9AB-9807-4872-A583-F7907265E49E}">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dirty="0"/>
            <a:t>The LAP and CDP will lapse together </a:t>
          </a:r>
          <a:endParaRPr lang="en-US" sz="2000" kern="1200" dirty="0"/>
        </a:p>
      </dsp:txBody>
      <dsp:txXfrm>
        <a:off x="7154322" y="469890"/>
        <a:ext cx="3148942" cy="1335915"/>
      </dsp:txXfrm>
    </dsp:sp>
    <dsp:sp modelId="{653B3B6F-E71D-4EC2-81B4-7938473E1F2B}">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66F4A2-F251-4787-8084-66BB82562174}">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7E91BF-2779-4AD7-A096-135FBC3B4B0C}">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GB" sz="2400" kern="1200" dirty="0"/>
            <a:t>New 10 Year Development Plan</a:t>
          </a:r>
          <a:endParaRPr lang="en-US" sz="2400" kern="1200" dirty="0"/>
        </a:p>
      </dsp:txBody>
      <dsp:txXfrm>
        <a:off x="1834517" y="2545532"/>
        <a:ext cx="3148942" cy="1335915"/>
      </dsp:txXfrm>
    </dsp:sp>
    <dsp:sp modelId="{6F28DC35-F7D1-4894-B750-E6F106DBE325}">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C47C5B-2900-4481-97A7-6C4C7A69C7C0}">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80D848-9EF4-4784-8F51-1E4944A9CF22}">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GB" sz="1500" kern="1200"/>
            <a:t>This will present an opportunity for specific policies and objectives for Tallaght, which can include the option to undertake a new LAP (under new Act this will be either a Priority Area Plan or Urban Area Plan)</a:t>
          </a:r>
          <a:endParaRPr lang="en-US" sz="1500" kern="1200" dirty="0"/>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2F737-86C6-3E28-B124-5A605A077D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6E6F5D66-32DD-F825-4CD4-AD85F5F179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AA2AC545-1F45-72B1-F1B4-DB94B9CA8E38}"/>
              </a:ext>
            </a:extLst>
          </p:cNvPr>
          <p:cNvSpPr>
            <a:spLocks noGrp="1"/>
          </p:cNvSpPr>
          <p:nvPr>
            <p:ph type="dt" sz="half" idx="10"/>
          </p:nvPr>
        </p:nvSpPr>
        <p:spPr/>
        <p:txBody>
          <a:bodyPr/>
          <a:lstStyle/>
          <a:p>
            <a:fld id="{70832FDB-CDF8-4D5C-8F06-135771806A60}" type="datetimeFigureOut">
              <a:rPr lang="en-IE" smtClean="0"/>
              <a:t>19/02/2025</a:t>
            </a:fld>
            <a:endParaRPr lang="en-IE"/>
          </a:p>
        </p:txBody>
      </p:sp>
      <p:sp>
        <p:nvSpPr>
          <p:cNvPr id="5" name="Footer Placeholder 4">
            <a:extLst>
              <a:ext uri="{FF2B5EF4-FFF2-40B4-BE49-F238E27FC236}">
                <a16:creationId xmlns:a16="http://schemas.microsoft.com/office/drawing/2014/main" id="{40DA0A2A-397F-0E93-7FDF-A17DCF51FFF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22E6CF5-8E78-4BC8-6235-B032418AB78C}"/>
              </a:ext>
            </a:extLst>
          </p:cNvPr>
          <p:cNvSpPr>
            <a:spLocks noGrp="1"/>
          </p:cNvSpPr>
          <p:nvPr>
            <p:ph type="sldNum" sz="quarter" idx="12"/>
          </p:nvPr>
        </p:nvSpPr>
        <p:spPr/>
        <p:txBody>
          <a:bodyPr/>
          <a:lstStyle/>
          <a:p>
            <a:fld id="{231F343B-5454-42FE-B83C-C0BA3BEBC2F4}" type="slidenum">
              <a:rPr lang="en-IE" smtClean="0"/>
              <a:t>‹#›</a:t>
            </a:fld>
            <a:endParaRPr lang="en-IE"/>
          </a:p>
        </p:txBody>
      </p:sp>
    </p:spTree>
    <p:extLst>
      <p:ext uri="{BB962C8B-B14F-4D97-AF65-F5344CB8AC3E}">
        <p14:creationId xmlns:p14="http://schemas.microsoft.com/office/powerpoint/2010/main" val="3718813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C3275-0C67-168E-BC1F-13F9B3013B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446F7346-5C04-261C-E51F-EE9900F278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CF92404-DCCC-CA64-FDD2-4E432A0B1602}"/>
              </a:ext>
            </a:extLst>
          </p:cNvPr>
          <p:cNvSpPr>
            <a:spLocks noGrp="1"/>
          </p:cNvSpPr>
          <p:nvPr>
            <p:ph type="dt" sz="half" idx="10"/>
          </p:nvPr>
        </p:nvSpPr>
        <p:spPr/>
        <p:txBody>
          <a:bodyPr/>
          <a:lstStyle/>
          <a:p>
            <a:fld id="{70832FDB-CDF8-4D5C-8F06-135771806A60}" type="datetimeFigureOut">
              <a:rPr lang="en-IE" smtClean="0"/>
              <a:t>19/02/2025</a:t>
            </a:fld>
            <a:endParaRPr lang="en-IE"/>
          </a:p>
        </p:txBody>
      </p:sp>
      <p:sp>
        <p:nvSpPr>
          <p:cNvPr id="5" name="Footer Placeholder 4">
            <a:extLst>
              <a:ext uri="{FF2B5EF4-FFF2-40B4-BE49-F238E27FC236}">
                <a16:creationId xmlns:a16="http://schemas.microsoft.com/office/drawing/2014/main" id="{1E976680-248D-370F-99A4-F9F7867DCBB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7937D63-E950-71DB-B275-F232456C4220}"/>
              </a:ext>
            </a:extLst>
          </p:cNvPr>
          <p:cNvSpPr>
            <a:spLocks noGrp="1"/>
          </p:cNvSpPr>
          <p:nvPr>
            <p:ph type="sldNum" sz="quarter" idx="12"/>
          </p:nvPr>
        </p:nvSpPr>
        <p:spPr/>
        <p:txBody>
          <a:bodyPr/>
          <a:lstStyle/>
          <a:p>
            <a:fld id="{231F343B-5454-42FE-B83C-C0BA3BEBC2F4}" type="slidenum">
              <a:rPr lang="en-IE" smtClean="0"/>
              <a:t>‹#›</a:t>
            </a:fld>
            <a:endParaRPr lang="en-IE"/>
          </a:p>
        </p:txBody>
      </p:sp>
    </p:spTree>
    <p:extLst>
      <p:ext uri="{BB962C8B-B14F-4D97-AF65-F5344CB8AC3E}">
        <p14:creationId xmlns:p14="http://schemas.microsoft.com/office/powerpoint/2010/main" val="2975803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2D45C5-9BB8-A608-B536-C6DEA7593F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F98F77E-F861-F4A9-20D7-37D2620646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058237C-8D6E-28BF-57E9-37214D4790E5}"/>
              </a:ext>
            </a:extLst>
          </p:cNvPr>
          <p:cNvSpPr>
            <a:spLocks noGrp="1"/>
          </p:cNvSpPr>
          <p:nvPr>
            <p:ph type="dt" sz="half" idx="10"/>
          </p:nvPr>
        </p:nvSpPr>
        <p:spPr/>
        <p:txBody>
          <a:bodyPr/>
          <a:lstStyle/>
          <a:p>
            <a:fld id="{70832FDB-CDF8-4D5C-8F06-135771806A60}" type="datetimeFigureOut">
              <a:rPr lang="en-IE" smtClean="0"/>
              <a:t>19/02/2025</a:t>
            </a:fld>
            <a:endParaRPr lang="en-IE"/>
          </a:p>
        </p:txBody>
      </p:sp>
      <p:sp>
        <p:nvSpPr>
          <p:cNvPr id="5" name="Footer Placeholder 4">
            <a:extLst>
              <a:ext uri="{FF2B5EF4-FFF2-40B4-BE49-F238E27FC236}">
                <a16:creationId xmlns:a16="http://schemas.microsoft.com/office/drawing/2014/main" id="{9E31C55D-C312-D65D-3B04-2A3F11F75E1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2C70648-6ED6-A5E5-81FD-62764977E441}"/>
              </a:ext>
            </a:extLst>
          </p:cNvPr>
          <p:cNvSpPr>
            <a:spLocks noGrp="1"/>
          </p:cNvSpPr>
          <p:nvPr>
            <p:ph type="sldNum" sz="quarter" idx="12"/>
          </p:nvPr>
        </p:nvSpPr>
        <p:spPr/>
        <p:txBody>
          <a:bodyPr/>
          <a:lstStyle/>
          <a:p>
            <a:fld id="{231F343B-5454-42FE-B83C-C0BA3BEBC2F4}" type="slidenum">
              <a:rPr lang="en-IE" smtClean="0"/>
              <a:t>‹#›</a:t>
            </a:fld>
            <a:endParaRPr lang="en-IE"/>
          </a:p>
        </p:txBody>
      </p:sp>
    </p:spTree>
    <p:extLst>
      <p:ext uri="{BB962C8B-B14F-4D97-AF65-F5344CB8AC3E}">
        <p14:creationId xmlns:p14="http://schemas.microsoft.com/office/powerpoint/2010/main" val="344081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32E7B-73DF-7958-77FA-C255D82E047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D020D86-B4A5-59A5-B77A-A057403D58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49685E9-A6CC-B1A5-E929-375501ED66D4}"/>
              </a:ext>
            </a:extLst>
          </p:cNvPr>
          <p:cNvSpPr>
            <a:spLocks noGrp="1"/>
          </p:cNvSpPr>
          <p:nvPr>
            <p:ph type="dt" sz="half" idx="10"/>
          </p:nvPr>
        </p:nvSpPr>
        <p:spPr/>
        <p:txBody>
          <a:bodyPr/>
          <a:lstStyle/>
          <a:p>
            <a:fld id="{70832FDB-CDF8-4D5C-8F06-135771806A60}" type="datetimeFigureOut">
              <a:rPr lang="en-IE" smtClean="0"/>
              <a:t>19/02/2025</a:t>
            </a:fld>
            <a:endParaRPr lang="en-IE"/>
          </a:p>
        </p:txBody>
      </p:sp>
      <p:sp>
        <p:nvSpPr>
          <p:cNvPr id="5" name="Footer Placeholder 4">
            <a:extLst>
              <a:ext uri="{FF2B5EF4-FFF2-40B4-BE49-F238E27FC236}">
                <a16:creationId xmlns:a16="http://schemas.microsoft.com/office/drawing/2014/main" id="{5ED57146-CC81-9203-2244-A33E195E8F0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084EE1E-A581-54B1-63C0-07E119241576}"/>
              </a:ext>
            </a:extLst>
          </p:cNvPr>
          <p:cNvSpPr>
            <a:spLocks noGrp="1"/>
          </p:cNvSpPr>
          <p:nvPr>
            <p:ph type="sldNum" sz="quarter" idx="12"/>
          </p:nvPr>
        </p:nvSpPr>
        <p:spPr/>
        <p:txBody>
          <a:bodyPr/>
          <a:lstStyle/>
          <a:p>
            <a:fld id="{231F343B-5454-42FE-B83C-C0BA3BEBC2F4}" type="slidenum">
              <a:rPr lang="en-IE" smtClean="0"/>
              <a:t>‹#›</a:t>
            </a:fld>
            <a:endParaRPr lang="en-IE"/>
          </a:p>
        </p:txBody>
      </p:sp>
    </p:spTree>
    <p:extLst>
      <p:ext uri="{BB962C8B-B14F-4D97-AF65-F5344CB8AC3E}">
        <p14:creationId xmlns:p14="http://schemas.microsoft.com/office/powerpoint/2010/main" val="604173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51D9-9D4F-2C15-6054-D899D010C2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E3B344A5-8D91-F3DF-3167-1CB8503081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6FAFAE-6114-C239-C7EF-BC31219B2371}"/>
              </a:ext>
            </a:extLst>
          </p:cNvPr>
          <p:cNvSpPr>
            <a:spLocks noGrp="1"/>
          </p:cNvSpPr>
          <p:nvPr>
            <p:ph type="dt" sz="half" idx="10"/>
          </p:nvPr>
        </p:nvSpPr>
        <p:spPr/>
        <p:txBody>
          <a:bodyPr/>
          <a:lstStyle/>
          <a:p>
            <a:fld id="{70832FDB-CDF8-4D5C-8F06-135771806A60}" type="datetimeFigureOut">
              <a:rPr lang="en-IE" smtClean="0"/>
              <a:t>19/02/2025</a:t>
            </a:fld>
            <a:endParaRPr lang="en-IE"/>
          </a:p>
        </p:txBody>
      </p:sp>
      <p:sp>
        <p:nvSpPr>
          <p:cNvPr id="5" name="Footer Placeholder 4">
            <a:extLst>
              <a:ext uri="{FF2B5EF4-FFF2-40B4-BE49-F238E27FC236}">
                <a16:creationId xmlns:a16="http://schemas.microsoft.com/office/drawing/2014/main" id="{6A9063F2-1D3A-0FD2-1C31-93F47E4065B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D722D3E-733B-0DF3-2F90-951E70A9B521}"/>
              </a:ext>
            </a:extLst>
          </p:cNvPr>
          <p:cNvSpPr>
            <a:spLocks noGrp="1"/>
          </p:cNvSpPr>
          <p:nvPr>
            <p:ph type="sldNum" sz="quarter" idx="12"/>
          </p:nvPr>
        </p:nvSpPr>
        <p:spPr/>
        <p:txBody>
          <a:bodyPr/>
          <a:lstStyle/>
          <a:p>
            <a:fld id="{231F343B-5454-42FE-B83C-C0BA3BEBC2F4}" type="slidenum">
              <a:rPr lang="en-IE" smtClean="0"/>
              <a:t>‹#›</a:t>
            </a:fld>
            <a:endParaRPr lang="en-IE"/>
          </a:p>
        </p:txBody>
      </p:sp>
    </p:spTree>
    <p:extLst>
      <p:ext uri="{BB962C8B-B14F-4D97-AF65-F5344CB8AC3E}">
        <p14:creationId xmlns:p14="http://schemas.microsoft.com/office/powerpoint/2010/main" val="2297946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5C2A1-3040-FEDC-7938-ECD754F615B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347FC68-737A-3604-29B3-D7002A84DC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6EAA79B2-3149-D5BD-20B9-F2A688800E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65760BE-0BDD-996D-F7E2-29C7C1751DCC}"/>
              </a:ext>
            </a:extLst>
          </p:cNvPr>
          <p:cNvSpPr>
            <a:spLocks noGrp="1"/>
          </p:cNvSpPr>
          <p:nvPr>
            <p:ph type="dt" sz="half" idx="10"/>
          </p:nvPr>
        </p:nvSpPr>
        <p:spPr/>
        <p:txBody>
          <a:bodyPr/>
          <a:lstStyle/>
          <a:p>
            <a:fld id="{70832FDB-CDF8-4D5C-8F06-135771806A60}" type="datetimeFigureOut">
              <a:rPr lang="en-IE" smtClean="0"/>
              <a:t>19/02/2025</a:t>
            </a:fld>
            <a:endParaRPr lang="en-IE"/>
          </a:p>
        </p:txBody>
      </p:sp>
      <p:sp>
        <p:nvSpPr>
          <p:cNvPr id="6" name="Footer Placeholder 5">
            <a:extLst>
              <a:ext uri="{FF2B5EF4-FFF2-40B4-BE49-F238E27FC236}">
                <a16:creationId xmlns:a16="http://schemas.microsoft.com/office/drawing/2014/main" id="{86942DD0-094A-F1D8-B02D-8BC3FEA0BE5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4C88338-28B8-26A1-1470-F0676A7B76FD}"/>
              </a:ext>
            </a:extLst>
          </p:cNvPr>
          <p:cNvSpPr>
            <a:spLocks noGrp="1"/>
          </p:cNvSpPr>
          <p:nvPr>
            <p:ph type="sldNum" sz="quarter" idx="12"/>
          </p:nvPr>
        </p:nvSpPr>
        <p:spPr/>
        <p:txBody>
          <a:bodyPr/>
          <a:lstStyle/>
          <a:p>
            <a:fld id="{231F343B-5454-42FE-B83C-C0BA3BEBC2F4}" type="slidenum">
              <a:rPr lang="en-IE" smtClean="0"/>
              <a:t>‹#›</a:t>
            </a:fld>
            <a:endParaRPr lang="en-IE"/>
          </a:p>
        </p:txBody>
      </p:sp>
    </p:spTree>
    <p:extLst>
      <p:ext uri="{BB962C8B-B14F-4D97-AF65-F5344CB8AC3E}">
        <p14:creationId xmlns:p14="http://schemas.microsoft.com/office/powerpoint/2010/main" val="2350265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A878B-7A2F-8D9F-DE42-42E52F800F2A}"/>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5954B2A-A4CE-F0BE-CF16-6A8ED92224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FF9B39-E005-BA46-5B5D-CD8B851A83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A991083E-2E33-E9D3-041E-4B6C382F57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A54B0A-38D8-0E34-0279-059BB0710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1ED825E-EACF-EE51-84B5-EE97034B5B03}"/>
              </a:ext>
            </a:extLst>
          </p:cNvPr>
          <p:cNvSpPr>
            <a:spLocks noGrp="1"/>
          </p:cNvSpPr>
          <p:nvPr>
            <p:ph type="dt" sz="half" idx="10"/>
          </p:nvPr>
        </p:nvSpPr>
        <p:spPr/>
        <p:txBody>
          <a:bodyPr/>
          <a:lstStyle/>
          <a:p>
            <a:fld id="{70832FDB-CDF8-4D5C-8F06-135771806A60}" type="datetimeFigureOut">
              <a:rPr lang="en-IE" smtClean="0"/>
              <a:t>19/02/2025</a:t>
            </a:fld>
            <a:endParaRPr lang="en-IE"/>
          </a:p>
        </p:txBody>
      </p:sp>
      <p:sp>
        <p:nvSpPr>
          <p:cNvPr id="8" name="Footer Placeholder 7">
            <a:extLst>
              <a:ext uri="{FF2B5EF4-FFF2-40B4-BE49-F238E27FC236}">
                <a16:creationId xmlns:a16="http://schemas.microsoft.com/office/drawing/2014/main" id="{2E9C1CCD-CBD8-B62B-6379-A4B36FFFC15D}"/>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1B30F6A3-78B4-7087-3BF0-AB7A26B427B6}"/>
              </a:ext>
            </a:extLst>
          </p:cNvPr>
          <p:cNvSpPr>
            <a:spLocks noGrp="1"/>
          </p:cNvSpPr>
          <p:nvPr>
            <p:ph type="sldNum" sz="quarter" idx="12"/>
          </p:nvPr>
        </p:nvSpPr>
        <p:spPr/>
        <p:txBody>
          <a:bodyPr/>
          <a:lstStyle/>
          <a:p>
            <a:fld id="{231F343B-5454-42FE-B83C-C0BA3BEBC2F4}" type="slidenum">
              <a:rPr lang="en-IE" smtClean="0"/>
              <a:t>‹#›</a:t>
            </a:fld>
            <a:endParaRPr lang="en-IE"/>
          </a:p>
        </p:txBody>
      </p:sp>
    </p:spTree>
    <p:extLst>
      <p:ext uri="{BB962C8B-B14F-4D97-AF65-F5344CB8AC3E}">
        <p14:creationId xmlns:p14="http://schemas.microsoft.com/office/powerpoint/2010/main" val="2662853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56190-5408-A074-8B73-255A0EED92D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9D69445-831E-7CE5-4558-B28672FD39AE}"/>
              </a:ext>
            </a:extLst>
          </p:cNvPr>
          <p:cNvSpPr>
            <a:spLocks noGrp="1"/>
          </p:cNvSpPr>
          <p:nvPr>
            <p:ph type="dt" sz="half" idx="10"/>
          </p:nvPr>
        </p:nvSpPr>
        <p:spPr/>
        <p:txBody>
          <a:bodyPr/>
          <a:lstStyle/>
          <a:p>
            <a:fld id="{70832FDB-CDF8-4D5C-8F06-135771806A60}" type="datetimeFigureOut">
              <a:rPr lang="en-IE" smtClean="0"/>
              <a:t>19/02/2025</a:t>
            </a:fld>
            <a:endParaRPr lang="en-IE"/>
          </a:p>
        </p:txBody>
      </p:sp>
      <p:sp>
        <p:nvSpPr>
          <p:cNvPr id="4" name="Footer Placeholder 3">
            <a:extLst>
              <a:ext uri="{FF2B5EF4-FFF2-40B4-BE49-F238E27FC236}">
                <a16:creationId xmlns:a16="http://schemas.microsoft.com/office/drawing/2014/main" id="{F6111CAD-C0AB-4D33-861C-E3DE941EDC96}"/>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914B2951-A358-EC8A-1B41-348662C9ED5E}"/>
              </a:ext>
            </a:extLst>
          </p:cNvPr>
          <p:cNvSpPr>
            <a:spLocks noGrp="1"/>
          </p:cNvSpPr>
          <p:nvPr>
            <p:ph type="sldNum" sz="quarter" idx="12"/>
          </p:nvPr>
        </p:nvSpPr>
        <p:spPr/>
        <p:txBody>
          <a:bodyPr/>
          <a:lstStyle/>
          <a:p>
            <a:fld id="{231F343B-5454-42FE-B83C-C0BA3BEBC2F4}" type="slidenum">
              <a:rPr lang="en-IE" smtClean="0"/>
              <a:t>‹#›</a:t>
            </a:fld>
            <a:endParaRPr lang="en-IE"/>
          </a:p>
        </p:txBody>
      </p:sp>
    </p:spTree>
    <p:extLst>
      <p:ext uri="{BB962C8B-B14F-4D97-AF65-F5344CB8AC3E}">
        <p14:creationId xmlns:p14="http://schemas.microsoft.com/office/powerpoint/2010/main" val="662572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B2628A-77E6-A764-B49B-C78D8C1F2B6A}"/>
              </a:ext>
            </a:extLst>
          </p:cNvPr>
          <p:cNvSpPr>
            <a:spLocks noGrp="1"/>
          </p:cNvSpPr>
          <p:nvPr>
            <p:ph type="dt" sz="half" idx="10"/>
          </p:nvPr>
        </p:nvSpPr>
        <p:spPr/>
        <p:txBody>
          <a:bodyPr/>
          <a:lstStyle/>
          <a:p>
            <a:fld id="{70832FDB-CDF8-4D5C-8F06-135771806A60}" type="datetimeFigureOut">
              <a:rPr lang="en-IE" smtClean="0"/>
              <a:t>19/02/2025</a:t>
            </a:fld>
            <a:endParaRPr lang="en-IE"/>
          </a:p>
        </p:txBody>
      </p:sp>
      <p:sp>
        <p:nvSpPr>
          <p:cNvPr id="3" name="Footer Placeholder 2">
            <a:extLst>
              <a:ext uri="{FF2B5EF4-FFF2-40B4-BE49-F238E27FC236}">
                <a16:creationId xmlns:a16="http://schemas.microsoft.com/office/drawing/2014/main" id="{A50CEA89-D594-B60E-E2B0-B2163E6ACB6E}"/>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280DFF6E-A2CE-58A1-8471-F3B9B7AE194A}"/>
              </a:ext>
            </a:extLst>
          </p:cNvPr>
          <p:cNvSpPr>
            <a:spLocks noGrp="1"/>
          </p:cNvSpPr>
          <p:nvPr>
            <p:ph type="sldNum" sz="quarter" idx="12"/>
          </p:nvPr>
        </p:nvSpPr>
        <p:spPr/>
        <p:txBody>
          <a:bodyPr/>
          <a:lstStyle/>
          <a:p>
            <a:fld id="{231F343B-5454-42FE-B83C-C0BA3BEBC2F4}" type="slidenum">
              <a:rPr lang="en-IE" smtClean="0"/>
              <a:t>‹#›</a:t>
            </a:fld>
            <a:endParaRPr lang="en-IE"/>
          </a:p>
        </p:txBody>
      </p:sp>
    </p:spTree>
    <p:extLst>
      <p:ext uri="{BB962C8B-B14F-4D97-AF65-F5344CB8AC3E}">
        <p14:creationId xmlns:p14="http://schemas.microsoft.com/office/powerpoint/2010/main" val="214556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9E7A-54E8-F094-83DF-1887ABAA1A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8091CF16-C248-DBD9-5827-C52734D302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4937D9F3-3411-9489-B762-41223DC059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472195-4783-F22D-AC7F-89246BCBACD8}"/>
              </a:ext>
            </a:extLst>
          </p:cNvPr>
          <p:cNvSpPr>
            <a:spLocks noGrp="1"/>
          </p:cNvSpPr>
          <p:nvPr>
            <p:ph type="dt" sz="half" idx="10"/>
          </p:nvPr>
        </p:nvSpPr>
        <p:spPr/>
        <p:txBody>
          <a:bodyPr/>
          <a:lstStyle/>
          <a:p>
            <a:fld id="{70832FDB-CDF8-4D5C-8F06-135771806A60}" type="datetimeFigureOut">
              <a:rPr lang="en-IE" smtClean="0"/>
              <a:t>19/02/2025</a:t>
            </a:fld>
            <a:endParaRPr lang="en-IE"/>
          </a:p>
        </p:txBody>
      </p:sp>
      <p:sp>
        <p:nvSpPr>
          <p:cNvPr id="6" name="Footer Placeholder 5">
            <a:extLst>
              <a:ext uri="{FF2B5EF4-FFF2-40B4-BE49-F238E27FC236}">
                <a16:creationId xmlns:a16="http://schemas.microsoft.com/office/drawing/2014/main" id="{F10DF19B-4E28-FC57-2DA2-E53CE098C48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A8909FE-5257-D979-3261-BDEEADE816C7}"/>
              </a:ext>
            </a:extLst>
          </p:cNvPr>
          <p:cNvSpPr>
            <a:spLocks noGrp="1"/>
          </p:cNvSpPr>
          <p:nvPr>
            <p:ph type="sldNum" sz="quarter" idx="12"/>
          </p:nvPr>
        </p:nvSpPr>
        <p:spPr/>
        <p:txBody>
          <a:bodyPr/>
          <a:lstStyle/>
          <a:p>
            <a:fld id="{231F343B-5454-42FE-B83C-C0BA3BEBC2F4}" type="slidenum">
              <a:rPr lang="en-IE" smtClean="0"/>
              <a:t>‹#›</a:t>
            </a:fld>
            <a:endParaRPr lang="en-IE"/>
          </a:p>
        </p:txBody>
      </p:sp>
    </p:spTree>
    <p:extLst>
      <p:ext uri="{BB962C8B-B14F-4D97-AF65-F5344CB8AC3E}">
        <p14:creationId xmlns:p14="http://schemas.microsoft.com/office/powerpoint/2010/main" val="3480726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174A-29EA-9E27-4AF6-CFEF70BC7F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B9F017D4-9060-4708-7238-03F1BCF0A7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FE492464-2ADC-B835-8699-88C96BA4C0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BCC841-F7A7-17C0-019D-D709D53FCF3A}"/>
              </a:ext>
            </a:extLst>
          </p:cNvPr>
          <p:cNvSpPr>
            <a:spLocks noGrp="1"/>
          </p:cNvSpPr>
          <p:nvPr>
            <p:ph type="dt" sz="half" idx="10"/>
          </p:nvPr>
        </p:nvSpPr>
        <p:spPr/>
        <p:txBody>
          <a:bodyPr/>
          <a:lstStyle/>
          <a:p>
            <a:fld id="{70832FDB-CDF8-4D5C-8F06-135771806A60}" type="datetimeFigureOut">
              <a:rPr lang="en-IE" smtClean="0"/>
              <a:t>19/02/2025</a:t>
            </a:fld>
            <a:endParaRPr lang="en-IE"/>
          </a:p>
        </p:txBody>
      </p:sp>
      <p:sp>
        <p:nvSpPr>
          <p:cNvPr id="6" name="Footer Placeholder 5">
            <a:extLst>
              <a:ext uri="{FF2B5EF4-FFF2-40B4-BE49-F238E27FC236}">
                <a16:creationId xmlns:a16="http://schemas.microsoft.com/office/drawing/2014/main" id="{B02AB959-20D4-821C-4E53-622E6073A46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BE83F99-E418-EC56-71F8-386FEE97B983}"/>
              </a:ext>
            </a:extLst>
          </p:cNvPr>
          <p:cNvSpPr>
            <a:spLocks noGrp="1"/>
          </p:cNvSpPr>
          <p:nvPr>
            <p:ph type="sldNum" sz="quarter" idx="12"/>
          </p:nvPr>
        </p:nvSpPr>
        <p:spPr/>
        <p:txBody>
          <a:bodyPr/>
          <a:lstStyle/>
          <a:p>
            <a:fld id="{231F343B-5454-42FE-B83C-C0BA3BEBC2F4}" type="slidenum">
              <a:rPr lang="en-IE" smtClean="0"/>
              <a:t>‹#›</a:t>
            </a:fld>
            <a:endParaRPr lang="en-IE"/>
          </a:p>
        </p:txBody>
      </p:sp>
    </p:spTree>
    <p:extLst>
      <p:ext uri="{BB962C8B-B14F-4D97-AF65-F5344CB8AC3E}">
        <p14:creationId xmlns:p14="http://schemas.microsoft.com/office/powerpoint/2010/main" val="3654791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DD0573-568F-D856-1EA9-F805CE57E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4E0BB84-891C-FE81-9BE6-15FA40D6B7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ECAF309-1DA7-4EE3-3B40-9E6017D68B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832FDB-CDF8-4D5C-8F06-135771806A60}" type="datetimeFigureOut">
              <a:rPr lang="en-IE" smtClean="0"/>
              <a:t>19/02/2025</a:t>
            </a:fld>
            <a:endParaRPr lang="en-IE"/>
          </a:p>
        </p:txBody>
      </p:sp>
      <p:sp>
        <p:nvSpPr>
          <p:cNvPr id="5" name="Footer Placeholder 4">
            <a:extLst>
              <a:ext uri="{FF2B5EF4-FFF2-40B4-BE49-F238E27FC236}">
                <a16:creationId xmlns:a16="http://schemas.microsoft.com/office/drawing/2014/main" id="{AA7C9C18-DB32-9AAB-7019-1FBC3B5204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04EE7D1B-7C86-F93E-6BC3-879CDA1C1F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1F343B-5454-42FE-B83C-C0BA3BEBC2F4}" type="slidenum">
              <a:rPr lang="en-IE" smtClean="0"/>
              <a:t>‹#›</a:t>
            </a:fld>
            <a:endParaRPr lang="en-IE"/>
          </a:p>
        </p:txBody>
      </p:sp>
    </p:spTree>
    <p:extLst>
      <p:ext uri="{BB962C8B-B14F-4D97-AF65-F5344CB8AC3E}">
        <p14:creationId xmlns:p14="http://schemas.microsoft.com/office/powerpoint/2010/main" val="1772173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B5F8FB9-93B9-4832-A062-85E1B6A5A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918E3D1-544F-F201-DE8E-E70AB25DDF8F}"/>
              </a:ext>
            </a:extLst>
          </p:cNvPr>
          <p:cNvPicPr>
            <a:picLocks noChangeAspect="1"/>
          </p:cNvPicPr>
          <p:nvPr/>
        </p:nvPicPr>
        <p:blipFill>
          <a:blip r:embed="rId2"/>
          <a:srcRect t="7225" r="-1" b="-1"/>
          <a:stretch/>
        </p:blipFill>
        <p:spPr>
          <a:xfrm>
            <a:off x="1669474" y="10"/>
            <a:ext cx="10522527" cy="6857990"/>
          </a:xfrm>
          <a:custGeom>
            <a:avLst/>
            <a:gdLst/>
            <a:ahLst/>
            <a:cxnLst/>
            <a:rect l="l" t="t" r="r" b="b"/>
            <a:pathLst>
              <a:path w="10522527" h="6858000">
                <a:moveTo>
                  <a:pt x="2882142" y="0"/>
                </a:moveTo>
                <a:lnTo>
                  <a:pt x="10522527" y="0"/>
                </a:lnTo>
                <a:lnTo>
                  <a:pt x="10522527" y="6858000"/>
                </a:lnTo>
                <a:lnTo>
                  <a:pt x="80697" y="6858000"/>
                </a:lnTo>
                <a:lnTo>
                  <a:pt x="37339" y="6516785"/>
                </a:lnTo>
                <a:cubicBezTo>
                  <a:pt x="12648" y="6273664"/>
                  <a:pt x="0" y="6026982"/>
                  <a:pt x="0" y="5777347"/>
                </a:cubicBezTo>
                <a:cubicBezTo>
                  <a:pt x="0" y="3530630"/>
                  <a:pt x="1024495" y="1523197"/>
                  <a:pt x="2631803" y="196728"/>
                </a:cubicBezTo>
                <a:close/>
              </a:path>
            </a:pathLst>
          </a:custGeom>
        </p:spPr>
      </p:pic>
      <p:sp>
        <p:nvSpPr>
          <p:cNvPr id="17" name="Arc 16">
            <a:extLst>
              <a:ext uri="{FF2B5EF4-FFF2-40B4-BE49-F238E27FC236}">
                <a16:creationId xmlns:a16="http://schemas.microsoft.com/office/drawing/2014/main" id="{F37E8EB2-7BE0-4F3D-921C-F4E9C2C149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E77AE46B-A945-4A7E-9911-903176079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127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0EAE5-E036-2401-2916-0D0AEBC92046}"/>
              </a:ext>
            </a:extLst>
          </p:cNvPr>
          <p:cNvSpPr>
            <a:spLocks noGrp="1"/>
          </p:cNvSpPr>
          <p:nvPr>
            <p:ph type="title"/>
          </p:nvPr>
        </p:nvSpPr>
        <p:spPr>
          <a:xfrm>
            <a:off x="6417733" y="490537"/>
            <a:ext cx="5291663" cy="1628775"/>
          </a:xfrm>
        </p:spPr>
        <p:txBody>
          <a:bodyPr anchor="b">
            <a:normAutofit/>
          </a:bodyPr>
          <a:lstStyle/>
          <a:p>
            <a:r>
              <a:rPr lang="en-GB" sz="4000" dirty="0"/>
              <a:t>Tallaght Town Centre Local Area Plan (LAP)</a:t>
            </a:r>
            <a:endParaRPr lang="en-IE" sz="4000" dirty="0"/>
          </a:p>
        </p:txBody>
      </p:sp>
      <p:pic>
        <p:nvPicPr>
          <p:cNvPr id="6" name="Picture 5" descr="A map of a city&#10;&#10;AI-generated content may be incorrect.">
            <a:extLst>
              <a:ext uri="{FF2B5EF4-FFF2-40B4-BE49-F238E27FC236}">
                <a16:creationId xmlns:a16="http://schemas.microsoft.com/office/drawing/2014/main" id="{2C4CF899-B985-DDC1-B616-4C5EADC1F013}"/>
              </a:ext>
            </a:extLst>
          </p:cNvPr>
          <p:cNvPicPr>
            <a:picLocks noChangeAspect="1"/>
          </p:cNvPicPr>
          <p:nvPr/>
        </p:nvPicPr>
        <p:blipFill>
          <a:blip r:embed="rId2">
            <a:extLst>
              <a:ext uri="{28A0092B-C50C-407E-A947-70E740481C1C}">
                <a14:useLocalDpi xmlns:a14="http://schemas.microsoft.com/office/drawing/2010/main" val="0"/>
              </a:ext>
            </a:extLst>
          </a:blip>
          <a:srcRect l="20364" r="20364"/>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5" name="Content Placeholder 2">
            <a:extLst>
              <a:ext uri="{FF2B5EF4-FFF2-40B4-BE49-F238E27FC236}">
                <a16:creationId xmlns:a16="http://schemas.microsoft.com/office/drawing/2014/main" id="{8DA3CD54-2B01-F39A-A588-F596D49C8529}"/>
              </a:ext>
            </a:extLst>
          </p:cNvPr>
          <p:cNvGraphicFramePr>
            <a:graphicFrameLocks noGrp="1"/>
          </p:cNvGraphicFramePr>
          <p:nvPr>
            <p:ph idx="1"/>
            <p:extLst>
              <p:ext uri="{D42A27DB-BD31-4B8C-83A1-F6EECF244321}">
                <p14:modId xmlns:p14="http://schemas.microsoft.com/office/powerpoint/2010/main" val="2221143229"/>
              </p:ext>
            </p:extLst>
          </p:nvPr>
        </p:nvGraphicFramePr>
        <p:xfrm>
          <a:off x="6417734" y="2614612"/>
          <a:ext cx="5291663" cy="3752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992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7" name="Arc 2056">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0C9D944B-48DF-4C42-84C3-2D7562CA0320}"/>
              </a:ext>
            </a:extLst>
          </p:cNvPr>
          <p:cNvSpPr>
            <a:spLocks noGrp="1"/>
          </p:cNvSpPr>
          <p:nvPr>
            <p:ph type="title"/>
          </p:nvPr>
        </p:nvSpPr>
        <p:spPr>
          <a:xfrm>
            <a:off x="838200" y="365125"/>
            <a:ext cx="10515599" cy="1325563"/>
          </a:xfrm>
        </p:spPr>
        <p:txBody>
          <a:bodyPr>
            <a:normAutofit/>
          </a:bodyPr>
          <a:lstStyle/>
          <a:p>
            <a:r>
              <a:rPr lang="en-GB" dirty="0"/>
              <a:t>Context</a:t>
            </a:r>
            <a:endParaRPr lang="en-IE" dirty="0"/>
          </a:p>
        </p:txBody>
      </p:sp>
      <p:sp>
        <p:nvSpPr>
          <p:cNvPr id="3" name="Content Placeholder 2">
            <a:extLst>
              <a:ext uri="{FF2B5EF4-FFF2-40B4-BE49-F238E27FC236}">
                <a16:creationId xmlns:a16="http://schemas.microsoft.com/office/drawing/2014/main" id="{A4CB14B2-3EC5-7D0A-B422-57EAAC926D14}"/>
              </a:ext>
            </a:extLst>
          </p:cNvPr>
          <p:cNvSpPr>
            <a:spLocks noGrp="1"/>
          </p:cNvSpPr>
          <p:nvPr>
            <p:ph idx="1"/>
          </p:nvPr>
        </p:nvSpPr>
        <p:spPr>
          <a:xfrm>
            <a:off x="838200" y="1825625"/>
            <a:ext cx="5393361" cy="4351338"/>
          </a:xfrm>
        </p:spPr>
        <p:txBody>
          <a:bodyPr>
            <a:normAutofit/>
          </a:bodyPr>
          <a:lstStyle/>
          <a:p>
            <a:r>
              <a:rPr lang="en-GB" sz="2000" dirty="0"/>
              <a:t>The current LAP for Tallaght has a lifespan of 6 years, from 2020 to 2026</a:t>
            </a:r>
          </a:p>
          <a:p>
            <a:r>
              <a:rPr lang="en-GB" sz="2000" dirty="0"/>
              <a:t>The current County Development Plan has a lifespan of 6 years, from 2022 to 2028</a:t>
            </a:r>
          </a:p>
          <a:p>
            <a:r>
              <a:rPr lang="en-GB" sz="2000" dirty="0"/>
              <a:t>Government has introduced the new Planning and Development Act, 2024, which will be enacted shortly, changing the nature of LAPs to </a:t>
            </a:r>
            <a:r>
              <a:rPr lang="en-GB" sz="2000" i="1" dirty="0"/>
              <a:t>Urban Area Plans, </a:t>
            </a:r>
            <a:r>
              <a:rPr lang="en-GB" sz="2000" i="1" dirty="0" err="1"/>
              <a:t>Piority</a:t>
            </a:r>
            <a:r>
              <a:rPr lang="en-GB" sz="2000" i="1" dirty="0"/>
              <a:t> Area Plans, </a:t>
            </a:r>
            <a:r>
              <a:rPr lang="en-GB" sz="2000" dirty="0"/>
              <a:t>or</a:t>
            </a:r>
            <a:r>
              <a:rPr lang="en-GB" sz="2000" i="1" dirty="0"/>
              <a:t> Combined Area Plans</a:t>
            </a:r>
            <a:r>
              <a:rPr lang="en-GB" sz="2000" dirty="0"/>
              <a:t>.</a:t>
            </a:r>
          </a:p>
          <a:p>
            <a:r>
              <a:rPr lang="en-GB" sz="2000" dirty="0"/>
              <a:t>The Act also has changed Development Plans from a 6 year cycle to a </a:t>
            </a:r>
            <a:r>
              <a:rPr lang="en-GB" sz="2000" b="1" dirty="0"/>
              <a:t>10 year cycle </a:t>
            </a:r>
            <a:endParaRPr lang="en-IE" sz="2000" b="1" dirty="0"/>
          </a:p>
        </p:txBody>
      </p:sp>
      <p:sp>
        <p:nvSpPr>
          <p:cNvPr id="2059" name="Oval 205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0" name="Picture 2">
            <a:extLst>
              <a:ext uri="{FF2B5EF4-FFF2-40B4-BE49-F238E27FC236}">
                <a16:creationId xmlns:a16="http://schemas.microsoft.com/office/drawing/2014/main" id="{4F48A275-4AFE-4069-C05A-C4342A7C98C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09962" y="3621810"/>
            <a:ext cx="4221597" cy="2529607"/>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298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Freeform: Shape 3080">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389176B-36C5-84A2-228E-C76DF3836982}"/>
              </a:ext>
            </a:extLst>
          </p:cNvPr>
          <p:cNvSpPr>
            <a:spLocks noGrp="1"/>
          </p:cNvSpPr>
          <p:nvPr>
            <p:ph type="title"/>
          </p:nvPr>
        </p:nvSpPr>
        <p:spPr>
          <a:xfrm>
            <a:off x="5526156" y="365125"/>
            <a:ext cx="5827643" cy="1433433"/>
          </a:xfrm>
        </p:spPr>
        <p:txBody>
          <a:bodyPr anchor="b">
            <a:normAutofit/>
          </a:bodyPr>
          <a:lstStyle/>
          <a:p>
            <a:r>
              <a:rPr lang="en-GB" dirty="0"/>
              <a:t>Need for an Extension of the current LAP	</a:t>
            </a:r>
            <a:endParaRPr lang="en-IE" dirty="0"/>
          </a:p>
        </p:txBody>
      </p:sp>
      <p:pic>
        <p:nvPicPr>
          <p:cNvPr id="3074" name="Picture 2">
            <a:extLst>
              <a:ext uri="{FF2B5EF4-FFF2-40B4-BE49-F238E27FC236}">
                <a16:creationId xmlns:a16="http://schemas.microsoft.com/office/drawing/2014/main" id="{E3F27C32-8E8A-A9B7-D7FB-4D03F6FA98C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6" y="3216321"/>
            <a:ext cx="4309533" cy="25822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A5A5B96-F40E-28EE-19FF-C9E77C325AA0}"/>
              </a:ext>
            </a:extLst>
          </p:cNvPr>
          <p:cNvSpPr>
            <a:spLocks noGrp="1"/>
          </p:cNvSpPr>
          <p:nvPr>
            <p:ph idx="1"/>
          </p:nvPr>
        </p:nvSpPr>
        <p:spPr>
          <a:xfrm>
            <a:off x="5526156" y="2055813"/>
            <a:ext cx="5827644" cy="4121149"/>
          </a:xfrm>
        </p:spPr>
        <p:txBody>
          <a:bodyPr anchor="t">
            <a:normAutofit/>
          </a:bodyPr>
          <a:lstStyle/>
          <a:p>
            <a:r>
              <a:rPr lang="en-GB" sz="1600"/>
              <a:t>The current LAP expires in 2026</a:t>
            </a:r>
          </a:p>
          <a:p>
            <a:r>
              <a:rPr lang="en-GB" sz="1600"/>
              <a:t>Therefore between 2026 and 2028 (end of the current Development Plan), the specific policies associated with Tallaght Town Centre will lapse and become more generic</a:t>
            </a:r>
          </a:p>
          <a:p>
            <a:r>
              <a:rPr lang="en-GB" sz="1600"/>
              <a:t>Lost 2 Years at the start of the process to Covid (2020-2022)</a:t>
            </a:r>
          </a:p>
          <a:p>
            <a:r>
              <a:rPr lang="en-GB" sz="1600"/>
              <a:t>More difficult to influence development within Tallaght </a:t>
            </a:r>
          </a:p>
          <a:p>
            <a:r>
              <a:rPr lang="en-GB" sz="1600"/>
              <a:t>Lose momentum with regard the progress to date:</a:t>
            </a:r>
          </a:p>
          <a:p>
            <a:pPr lvl="1"/>
            <a:r>
              <a:rPr lang="en-GB" sz="1600"/>
              <a:t>Public Realm</a:t>
            </a:r>
          </a:p>
          <a:p>
            <a:pPr lvl="1"/>
            <a:r>
              <a:rPr lang="en-GB" sz="1600"/>
              <a:t>Innovation Centre</a:t>
            </a:r>
          </a:p>
          <a:p>
            <a:pPr lvl="1"/>
            <a:r>
              <a:rPr lang="en-GB" sz="1600"/>
              <a:t>4</a:t>
            </a:r>
            <a:r>
              <a:rPr lang="en-GB" sz="1600" baseline="30000"/>
              <a:t>th</a:t>
            </a:r>
            <a:r>
              <a:rPr lang="en-GB" sz="1600"/>
              <a:t> Stand</a:t>
            </a:r>
          </a:p>
          <a:p>
            <a:pPr lvl="1"/>
            <a:r>
              <a:rPr lang="en-GB" sz="1600"/>
              <a:t>Housing Delivery </a:t>
            </a:r>
          </a:p>
          <a:p>
            <a:pPr lvl="1"/>
            <a:r>
              <a:rPr lang="en-GB" sz="1600"/>
              <a:t>Continued growth of TUD Campus</a:t>
            </a:r>
          </a:p>
          <a:p>
            <a:pPr lvl="1"/>
            <a:r>
              <a:rPr lang="en-GB" sz="1600"/>
              <a:t>Engagement with Dept of Education on School delivery for Tallaght </a:t>
            </a:r>
            <a:endParaRPr lang="en-IE" sz="1600"/>
          </a:p>
        </p:txBody>
      </p:sp>
    </p:spTree>
    <p:extLst>
      <p:ext uri="{BB962C8B-B14F-4D97-AF65-F5344CB8AC3E}">
        <p14:creationId xmlns:p14="http://schemas.microsoft.com/office/powerpoint/2010/main" val="737060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05" name="Arc 4104">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78789ABD-075D-CA29-CB3B-5C4DB18883F9}"/>
              </a:ext>
            </a:extLst>
          </p:cNvPr>
          <p:cNvSpPr>
            <a:spLocks noGrp="1"/>
          </p:cNvSpPr>
          <p:nvPr>
            <p:ph type="title"/>
          </p:nvPr>
        </p:nvSpPr>
        <p:spPr>
          <a:xfrm>
            <a:off x="838200" y="365125"/>
            <a:ext cx="10515599" cy="1325563"/>
          </a:xfrm>
        </p:spPr>
        <p:txBody>
          <a:bodyPr>
            <a:normAutofit/>
          </a:bodyPr>
          <a:lstStyle/>
          <a:p>
            <a:r>
              <a:rPr lang="en-GB" dirty="0"/>
              <a:t>Process to Extend </a:t>
            </a:r>
            <a:endParaRPr lang="en-IE" dirty="0"/>
          </a:p>
        </p:txBody>
      </p:sp>
      <p:sp>
        <p:nvSpPr>
          <p:cNvPr id="3" name="Content Placeholder 2">
            <a:extLst>
              <a:ext uri="{FF2B5EF4-FFF2-40B4-BE49-F238E27FC236}">
                <a16:creationId xmlns:a16="http://schemas.microsoft.com/office/drawing/2014/main" id="{51CB499E-AD14-CC21-F3BB-2BEE67C244D3}"/>
              </a:ext>
            </a:extLst>
          </p:cNvPr>
          <p:cNvSpPr>
            <a:spLocks noGrp="1"/>
          </p:cNvSpPr>
          <p:nvPr>
            <p:ph idx="1"/>
          </p:nvPr>
        </p:nvSpPr>
        <p:spPr>
          <a:xfrm>
            <a:off x="407752" y="1396721"/>
            <a:ext cx="6249520" cy="5096154"/>
          </a:xfrm>
        </p:spPr>
        <p:txBody>
          <a:bodyPr>
            <a:normAutofit lnSpcReduction="10000"/>
          </a:bodyPr>
          <a:lstStyle/>
          <a:p>
            <a:pPr marL="0" indent="0">
              <a:spcAft>
                <a:spcPts val="800"/>
              </a:spcAft>
              <a:buNone/>
            </a:pPr>
            <a:r>
              <a:rPr lang="en-IE" sz="2400" kern="100" dirty="0">
                <a:effectLst/>
                <a:latin typeface="Calibri" panose="020F0502020204030204" pitchFamily="34" charset="0"/>
                <a:ea typeface="Calibri" panose="020F0502020204030204" pitchFamily="34" charset="0"/>
                <a:cs typeface="Times New Roman" panose="02020603050405020304" pitchFamily="18" charset="0"/>
              </a:rPr>
              <a:t>The process set out in Section 19 of the Planning and Development Acts 2000 (as amended) provides that the members can resolve to extend the life of a Local Area Plan following receipt from the Chief Executive of: </a:t>
            </a:r>
          </a:p>
          <a:p>
            <a:pPr marL="0" indent="0">
              <a:spcAft>
                <a:spcPts val="800"/>
              </a:spcAft>
              <a:buNone/>
            </a:pPr>
            <a:r>
              <a:rPr lang="en-IE" sz="2400" kern="100" dirty="0">
                <a:effectLst/>
                <a:latin typeface="Calibri" panose="020F0502020204030204" pitchFamily="34" charset="0"/>
                <a:ea typeface="Calibri" panose="020F0502020204030204" pitchFamily="34" charset="0"/>
                <a:cs typeface="Times New Roman" panose="02020603050405020304" pitchFamily="18" charset="0"/>
              </a:rPr>
              <a:t>(</a:t>
            </a:r>
            <a:r>
              <a:rPr lang="en-IE" sz="2400" kern="100" dirty="0" err="1">
                <a:effectLst/>
                <a:latin typeface="Calibri" panose="020F0502020204030204" pitchFamily="34" charset="0"/>
                <a:ea typeface="Calibri" panose="020F0502020204030204" pitchFamily="34" charset="0"/>
                <a:cs typeface="Times New Roman" panose="02020603050405020304" pitchFamily="18" charset="0"/>
              </a:rPr>
              <a:t>i</a:t>
            </a:r>
            <a:r>
              <a:rPr lang="en-IE" sz="2400" kern="100" dirty="0">
                <a:effectLst/>
                <a:latin typeface="Calibri" panose="020F0502020204030204" pitchFamily="34" charset="0"/>
                <a:ea typeface="Calibri" panose="020F0502020204030204" pitchFamily="34" charset="0"/>
                <a:cs typeface="Times New Roman" panose="02020603050405020304" pitchFamily="18" charset="0"/>
              </a:rPr>
              <a:t>) an opinion that the Local Area Plan remains consistent with the objectives and core strategy of the relevant development plan, </a:t>
            </a:r>
          </a:p>
          <a:p>
            <a:pPr marL="0" indent="0">
              <a:spcAft>
                <a:spcPts val="800"/>
              </a:spcAft>
              <a:buNone/>
            </a:pPr>
            <a:r>
              <a:rPr lang="en-IE" sz="2400" kern="100" dirty="0">
                <a:effectLst/>
                <a:latin typeface="Calibri" panose="020F0502020204030204" pitchFamily="34" charset="0"/>
                <a:ea typeface="Calibri" panose="020F0502020204030204" pitchFamily="34" charset="0"/>
                <a:cs typeface="Times New Roman" panose="02020603050405020304" pitchFamily="18" charset="0"/>
              </a:rPr>
              <a:t>(ii) an opinion that the objectives of the LAP have not been substantially secured, and </a:t>
            </a:r>
          </a:p>
          <a:p>
            <a:pPr marL="0" indent="0">
              <a:spcAft>
                <a:spcPts val="800"/>
              </a:spcAft>
              <a:buNone/>
            </a:pPr>
            <a:r>
              <a:rPr lang="en-IE" sz="2400" kern="100" dirty="0">
                <a:effectLst/>
                <a:latin typeface="Calibri" panose="020F0502020204030204" pitchFamily="34" charset="0"/>
                <a:ea typeface="Calibri" panose="020F0502020204030204" pitchFamily="34" charset="0"/>
                <a:cs typeface="Times New Roman" panose="02020603050405020304" pitchFamily="18" charset="0"/>
              </a:rPr>
              <a:t>(iii) Confirmation that the sending and publishing of notices to commence the review of the LAP may be deferred and the period for which they may be deferred</a:t>
            </a:r>
            <a:r>
              <a:rPr lang="en-IE" sz="2400" b="1" kern="100" dirty="0">
                <a:effectLst/>
                <a:latin typeface="Calibri" panose="020F0502020204030204" pitchFamily="34" charset="0"/>
                <a:ea typeface="Calibri" panose="020F0502020204030204" pitchFamily="34" charset="0"/>
                <a:cs typeface="Times New Roman" panose="02020603050405020304" pitchFamily="18" charset="0"/>
              </a:rPr>
              <a:t>.</a:t>
            </a:r>
            <a:endParaRPr lang="en-IE"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sz="1800" dirty="0"/>
          </a:p>
        </p:txBody>
      </p:sp>
      <p:sp>
        <p:nvSpPr>
          <p:cNvPr id="4107" name="Oval 410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098" name="Picture 2">
            <a:extLst>
              <a:ext uri="{FF2B5EF4-FFF2-40B4-BE49-F238E27FC236}">
                <a16:creationId xmlns:a16="http://schemas.microsoft.com/office/drawing/2014/main" id="{EC695E93-E91E-AA1E-9DFF-865BA34959F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09962" y="3621810"/>
            <a:ext cx="4221597" cy="2529607"/>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961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415E79-CC67-8CC7-38F3-B4215EA6A7E8}"/>
              </a:ext>
            </a:extLst>
          </p:cNvPr>
          <p:cNvSpPr>
            <a:spLocks noGrp="1"/>
          </p:cNvSpPr>
          <p:nvPr>
            <p:ph type="title"/>
          </p:nvPr>
        </p:nvSpPr>
        <p:spPr>
          <a:xfrm>
            <a:off x="838200" y="459863"/>
            <a:ext cx="10515600" cy="1004594"/>
          </a:xfrm>
        </p:spPr>
        <p:txBody>
          <a:bodyPr>
            <a:normAutofit/>
          </a:bodyPr>
          <a:lstStyle/>
          <a:p>
            <a:pPr algn="ctr"/>
            <a:r>
              <a:rPr lang="en-GB">
                <a:solidFill>
                  <a:srgbClr val="FFFFFF"/>
                </a:solidFill>
              </a:rPr>
              <a:t>Future LAPs and new CDP – Next Steps </a:t>
            </a:r>
            <a:endParaRPr lang="en-IE">
              <a:solidFill>
                <a:srgbClr val="FFFFFF"/>
              </a:solidFill>
            </a:endParaRP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A04C5FD-F560-3548-C7B4-A947044607D9}"/>
              </a:ext>
            </a:extLst>
          </p:cNvPr>
          <p:cNvGraphicFramePr>
            <a:graphicFrameLocks noGrp="1"/>
          </p:cNvGraphicFramePr>
          <p:nvPr>
            <p:ph idx="1"/>
            <p:extLst>
              <p:ext uri="{D42A27DB-BD31-4B8C-83A1-F6EECF244321}">
                <p14:modId xmlns:p14="http://schemas.microsoft.com/office/powerpoint/2010/main" val="2647584459"/>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3269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104</TotalTime>
  <Words>460</Words>
  <Application>Microsoft Office PowerPoint</Application>
  <PresentationFormat>Widescreen</PresentationFormat>
  <Paragraphs>31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Calibri</vt:lpstr>
      <vt:lpstr>Office Theme</vt:lpstr>
      <vt:lpstr>PowerPoint Presentation</vt:lpstr>
      <vt:lpstr>Tallaght Town Centre Local Area Plan (LAP)</vt:lpstr>
      <vt:lpstr>Context</vt:lpstr>
      <vt:lpstr>Need for an Extension of the current LAP </vt:lpstr>
      <vt:lpstr>Process to Extend </vt:lpstr>
      <vt:lpstr>Future LAPs and new CDP – 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Padraig Collins</dc:creator>
  <cp:lastModifiedBy>Padraig Collins</cp:lastModifiedBy>
  <cp:revision>1</cp:revision>
  <dcterms:created xsi:type="dcterms:W3CDTF">2025-02-19T12:23:30Z</dcterms:created>
  <dcterms:modified xsi:type="dcterms:W3CDTF">2025-02-19T14:07:45Z</dcterms:modified>
</cp:coreProperties>
</file>