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0" r:id="rId3"/>
    <p:sldId id="261" r:id="rId4"/>
    <p:sldId id="264" r:id="rId5"/>
    <p:sldId id="265" r:id="rId6"/>
    <p:sldId id="266" r:id="rId7"/>
  </p:sldIdLst>
  <p:sldSz cx="18288000" cy="10287000"/>
  <p:notesSz cx="6858000" cy="9144000"/>
  <p:embeddedFontLst>
    <p:embeddedFont>
      <p:font typeface="Arial Bold" panose="020B0704020202020204" pitchFamily="34" charset="0"/>
      <p:regular r:id="rId8"/>
      <p:bold r:id="rId9"/>
    </p:embeddedFont>
    <p:embeddedFont>
      <p:font typeface="Gotham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28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grpSp>
        <p:nvGrpSpPr>
          <p:cNvPr id="3" name="Group 3"/>
          <p:cNvGrpSpPr/>
          <p:nvPr/>
        </p:nvGrpSpPr>
        <p:grpSpPr>
          <a:xfrm>
            <a:off x="2258312" y="3093886"/>
            <a:ext cx="13771375" cy="4156379"/>
            <a:chOff x="0" y="76200"/>
            <a:chExt cx="18361834" cy="5541838"/>
          </a:xfrm>
        </p:grpSpPr>
        <p:sp>
          <p:nvSpPr>
            <p:cNvPr id="4" name="TextBox 4"/>
            <p:cNvSpPr txBox="1"/>
            <p:nvPr/>
          </p:nvSpPr>
          <p:spPr>
            <a:xfrm>
              <a:off x="0" y="76200"/>
              <a:ext cx="18361834" cy="14478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8250"/>
                </a:lnSpc>
              </a:pPr>
              <a:r>
                <a:rPr lang="en-US" sz="7500" dirty="0">
                  <a:solidFill>
                    <a:srgbClr val="51626F"/>
                  </a:solidFill>
                  <a:latin typeface="Gotham Bold"/>
                </a:rPr>
                <a:t>E-Planning 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2202753"/>
              <a:ext cx="18361834" cy="10131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080"/>
                </a:lnSpc>
              </a:pPr>
              <a:r>
                <a:rPr lang="en-US" sz="2200" dirty="0">
                  <a:solidFill>
                    <a:srgbClr val="51626F"/>
                  </a:solidFill>
                  <a:latin typeface="Arial"/>
                </a:rPr>
                <a:t>Land Use, Planning and Transportation Strategic Policy Committee</a:t>
              </a:r>
            </a:p>
            <a:p>
              <a:pPr marL="0" lvl="0" indent="0" algn="ctr">
                <a:lnSpc>
                  <a:spcPts val="3080"/>
                </a:lnSpc>
              </a:pPr>
              <a:r>
                <a:rPr lang="en-US" sz="2200" dirty="0">
                  <a:solidFill>
                    <a:srgbClr val="51626F"/>
                  </a:solidFill>
                  <a:latin typeface="Arial"/>
                </a:rPr>
                <a:t>27</a:t>
              </a:r>
              <a:r>
                <a:rPr lang="en-US" sz="2200" baseline="30000" dirty="0">
                  <a:solidFill>
                    <a:srgbClr val="51626F"/>
                  </a:solidFill>
                  <a:latin typeface="Arial"/>
                </a:rPr>
                <a:t>th</a:t>
              </a:r>
              <a:r>
                <a:rPr lang="en-US" sz="2200" dirty="0">
                  <a:solidFill>
                    <a:srgbClr val="51626F"/>
                  </a:solidFill>
                  <a:latin typeface="Arial"/>
                </a:rPr>
                <a:t> February 2025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3413424"/>
              <a:ext cx="18361834" cy="4372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2810"/>
                </a:lnSpc>
              </a:pPr>
              <a:endParaRPr lang="en-US" sz="2007" dirty="0">
                <a:solidFill>
                  <a:srgbClr val="51626F"/>
                </a:solidFill>
                <a:latin typeface="Arial"/>
              </a:endParaRPr>
            </a:p>
          </p:txBody>
        </p:sp>
        <p:sp>
          <p:nvSpPr>
            <p:cNvPr id="7" name="AutoShape 7"/>
            <p:cNvSpPr/>
            <p:nvPr/>
          </p:nvSpPr>
          <p:spPr>
            <a:xfrm>
              <a:off x="740999" y="5605338"/>
              <a:ext cx="16879836" cy="12700"/>
            </a:xfrm>
            <a:prstGeom prst="rect">
              <a:avLst/>
            </a:prstGeom>
            <a:solidFill>
              <a:srgbClr val="000000"/>
            </a:solidFill>
          </p:spPr>
          <p:txBody>
            <a:bodyPr/>
            <a:lstStyle/>
            <a:p>
              <a:endParaRPr lang="en-IE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0962" y="-30458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/>
          </a:p>
        </p:txBody>
      </p:sp>
      <p:sp>
        <p:nvSpPr>
          <p:cNvPr id="3" name="AutoShape 3"/>
          <p:cNvSpPr/>
          <p:nvPr/>
        </p:nvSpPr>
        <p:spPr>
          <a:xfrm>
            <a:off x="1190625" y="5133975"/>
            <a:ext cx="16068675" cy="0"/>
          </a:xfrm>
          <a:prstGeom prst="line">
            <a:avLst/>
          </a:prstGeom>
          <a:ln w="19050" cap="rnd">
            <a:solidFill>
              <a:srgbClr val="D95E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IE"/>
          </a:p>
        </p:txBody>
      </p:sp>
      <p:grpSp>
        <p:nvGrpSpPr>
          <p:cNvPr id="4" name="Group 4"/>
          <p:cNvGrpSpPr/>
          <p:nvPr/>
        </p:nvGrpSpPr>
        <p:grpSpPr>
          <a:xfrm>
            <a:off x="1028700" y="4981575"/>
            <a:ext cx="323850" cy="323850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5E00"/>
            </a:solidFill>
          </p:spPr>
          <p:txBody>
            <a:bodyPr/>
            <a:lstStyle/>
            <a:p>
              <a:endParaRPr lang="en-IE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5317258" y="4972050"/>
            <a:ext cx="323850" cy="323850"/>
            <a:chOff x="0" y="0"/>
            <a:chExt cx="6350000" cy="6350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5E00"/>
            </a:solidFill>
          </p:spPr>
          <p:txBody>
            <a:bodyPr/>
            <a:lstStyle/>
            <a:p>
              <a:endParaRPr lang="en-IE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605817" y="4972050"/>
            <a:ext cx="323850" cy="323850"/>
            <a:chOff x="0" y="0"/>
            <a:chExt cx="6350000" cy="635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5E00"/>
            </a:solidFill>
          </p:spPr>
          <p:txBody>
            <a:bodyPr/>
            <a:lstStyle/>
            <a:p>
              <a:endParaRPr lang="en-IE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1028700" y="866775"/>
            <a:ext cx="16230600" cy="24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  <a:spcBef>
                <a:spcPct val="0"/>
              </a:spcBef>
            </a:pPr>
            <a:r>
              <a:rPr lang="en-US" sz="8000" dirty="0">
                <a:solidFill>
                  <a:srgbClr val="51626F"/>
                </a:solidFill>
                <a:latin typeface="Arial Bold"/>
              </a:rPr>
              <a:t>A More Efficient and Customer Focused Planning Service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28700" y="5915025"/>
            <a:ext cx="3364925" cy="4279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dirty="0">
                <a:solidFill>
                  <a:srgbClr val="D95E00"/>
                </a:solidFill>
                <a:latin typeface="Arial Bold"/>
              </a:rPr>
              <a:t>Citizen Portal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28700" y="7145909"/>
            <a:ext cx="3364925" cy="1455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40"/>
              </a:lnSpc>
              <a:spcBef>
                <a:spcPct val="0"/>
              </a:spcBef>
            </a:pPr>
            <a:r>
              <a:rPr lang="en-US" sz="2100" u="none" dirty="0">
                <a:solidFill>
                  <a:srgbClr val="000000"/>
                </a:solidFill>
                <a:latin typeface="Arial"/>
              </a:rPr>
              <a:t>Allows 3</a:t>
            </a:r>
            <a:r>
              <a:rPr lang="en-US" sz="2100" u="none" baseline="30000" dirty="0">
                <a:solidFill>
                  <a:srgbClr val="000000"/>
                </a:solidFill>
                <a:latin typeface="Arial"/>
              </a:rPr>
              <a:t>rd</a:t>
            </a:r>
            <a:r>
              <a:rPr lang="en-US" sz="2100" u="none" dirty="0">
                <a:solidFill>
                  <a:srgbClr val="000000"/>
                </a:solidFill>
                <a:latin typeface="Arial"/>
              </a:rPr>
              <a:t> parties to make observations on planning applications through online portal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317258" y="5915025"/>
            <a:ext cx="3364925" cy="13512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dirty="0">
                <a:solidFill>
                  <a:srgbClr val="D95E00"/>
                </a:solidFill>
                <a:latin typeface="Arial Bold"/>
              </a:rPr>
              <a:t>Pre-Planning Online Application System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294846" y="7253685"/>
            <a:ext cx="3364925" cy="1084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40"/>
              </a:lnSpc>
              <a:spcBef>
                <a:spcPct val="0"/>
              </a:spcBef>
            </a:pPr>
            <a:r>
              <a:rPr lang="en-US" sz="2100" u="none" dirty="0">
                <a:solidFill>
                  <a:srgbClr val="000000"/>
                </a:solidFill>
                <a:latin typeface="Arial"/>
              </a:rPr>
              <a:t>Allows applicants to apply for Pre-Planning applications online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894375" y="5876115"/>
            <a:ext cx="3364925" cy="889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dirty="0">
                <a:solidFill>
                  <a:srgbClr val="D95E00"/>
                </a:solidFill>
                <a:latin typeface="Arial Bold"/>
              </a:rPr>
              <a:t>National Online Planning Portal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3894374" y="7258366"/>
            <a:ext cx="3364925" cy="1084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40"/>
              </a:lnSpc>
              <a:spcBef>
                <a:spcPct val="0"/>
              </a:spcBef>
            </a:pPr>
            <a:r>
              <a:rPr lang="en-US" sz="2100" u="none" dirty="0">
                <a:solidFill>
                  <a:srgbClr val="000000"/>
                </a:solidFill>
                <a:latin typeface="Arial"/>
              </a:rPr>
              <a:t>Allows for submission of full Planning Applications in soft copy format </a:t>
            </a:r>
          </a:p>
        </p:txBody>
      </p:sp>
      <p:grpSp>
        <p:nvGrpSpPr>
          <p:cNvPr id="21" name="Group 8">
            <a:extLst>
              <a:ext uri="{FF2B5EF4-FFF2-40B4-BE49-F238E27FC236}">
                <a16:creationId xmlns:a16="http://schemas.microsoft.com/office/drawing/2014/main" id="{6EC5D2E9-8E75-F76C-AD30-50FFEDE7A53F}"/>
              </a:ext>
            </a:extLst>
          </p:cNvPr>
          <p:cNvGrpSpPr/>
          <p:nvPr/>
        </p:nvGrpSpPr>
        <p:grpSpPr>
          <a:xfrm>
            <a:off x="14630400" y="4991100"/>
            <a:ext cx="323850" cy="323850"/>
            <a:chOff x="0" y="0"/>
            <a:chExt cx="6350000" cy="6350000"/>
          </a:xfrm>
        </p:grpSpPr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53801ECE-A728-A2F6-55D9-C5A2E3BA73D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5E00"/>
            </a:solidFill>
          </p:spPr>
          <p:txBody>
            <a:bodyPr/>
            <a:lstStyle/>
            <a:p>
              <a:endParaRPr lang="en-IE"/>
            </a:p>
          </p:txBody>
        </p:sp>
      </p:grpSp>
      <p:sp>
        <p:nvSpPr>
          <p:cNvPr id="23" name="TextBox 17">
            <a:extLst>
              <a:ext uri="{FF2B5EF4-FFF2-40B4-BE49-F238E27FC236}">
                <a16:creationId xmlns:a16="http://schemas.microsoft.com/office/drawing/2014/main" id="{56C7F8EB-A42C-931D-D311-0B63DB1E9D0A}"/>
              </a:ext>
            </a:extLst>
          </p:cNvPr>
          <p:cNvSpPr txBox="1"/>
          <p:nvPr/>
        </p:nvSpPr>
        <p:spPr>
          <a:xfrm>
            <a:off x="9500750" y="5857065"/>
            <a:ext cx="3364925" cy="889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dirty="0">
                <a:solidFill>
                  <a:srgbClr val="D95E00"/>
                </a:solidFill>
                <a:latin typeface="Arial Bold"/>
              </a:rPr>
              <a:t>Enhanced Workflow Tool</a:t>
            </a:r>
          </a:p>
        </p:txBody>
      </p:sp>
      <p:sp>
        <p:nvSpPr>
          <p:cNvPr id="24" name="TextBox 18">
            <a:extLst>
              <a:ext uri="{FF2B5EF4-FFF2-40B4-BE49-F238E27FC236}">
                <a16:creationId xmlns:a16="http://schemas.microsoft.com/office/drawing/2014/main" id="{F599C391-4978-9DBD-59B6-5D8083EFC02B}"/>
              </a:ext>
            </a:extLst>
          </p:cNvPr>
          <p:cNvSpPr txBox="1"/>
          <p:nvPr/>
        </p:nvSpPr>
        <p:spPr>
          <a:xfrm>
            <a:off x="9500749" y="7145909"/>
            <a:ext cx="3364925" cy="2199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940"/>
              </a:lnSpc>
              <a:spcBef>
                <a:spcPct val="0"/>
              </a:spcBef>
            </a:pPr>
            <a:r>
              <a:rPr lang="en-US" sz="2100" u="none" dirty="0">
                <a:solidFill>
                  <a:srgbClr val="000000"/>
                </a:solidFill>
                <a:latin typeface="Arial"/>
              </a:rPr>
              <a:t>Internal system which allows for efficient distribution of files to planners, technicians, internal consultees and administrative staff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385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3"/>
          <p:cNvSpPr txBox="1"/>
          <p:nvPr/>
        </p:nvSpPr>
        <p:spPr>
          <a:xfrm>
            <a:off x="1922744" y="1584371"/>
            <a:ext cx="14442513" cy="1098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6000" dirty="0">
                <a:solidFill>
                  <a:srgbClr val="51626F"/>
                </a:solidFill>
                <a:latin typeface="Arial Bold"/>
              </a:rPr>
              <a:t>E-Planning Applications Received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22744" y="4323034"/>
            <a:ext cx="6799160" cy="4856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EB612-687C-D44F-FE75-3FA6CFC7396E}"/>
              </a:ext>
            </a:extLst>
          </p:cNvPr>
          <p:cNvSpPr txBox="1"/>
          <p:nvPr/>
        </p:nvSpPr>
        <p:spPr>
          <a:xfrm>
            <a:off x="1447800" y="3435340"/>
            <a:ext cx="14782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Soft launch with small number of agents – Jan – </a:t>
            </a:r>
            <a:r>
              <a:rPr lang="en-GB" sz="3600"/>
              <a:t>May 2024 </a:t>
            </a:r>
            <a:r>
              <a:rPr lang="en-GB" sz="3600" dirty="0"/>
              <a:t>– </a:t>
            </a:r>
            <a:r>
              <a:rPr lang="en-GB" sz="3600" b="1" dirty="0"/>
              <a:t>26% </a:t>
            </a:r>
            <a:r>
              <a:rPr lang="en-GB" sz="3600" dirty="0"/>
              <a:t>of applications received through new National Portal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Percentage being received through the portal increased month on month – </a:t>
            </a:r>
            <a:r>
              <a:rPr lang="en-GB" sz="3600" b="1" dirty="0"/>
              <a:t>56% </a:t>
            </a:r>
            <a:r>
              <a:rPr lang="en-GB" sz="3600" dirty="0"/>
              <a:t>of all applications received in 2024 were submitted through National Planning Portal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2025 to date – </a:t>
            </a:r>
            <a:r>
              <a:rPr lang="en-GB" sz="3600" b="1" dirty="0"/>
              <a:t>80% </a:t>
            </a:r>
            <a:r>
              <a:rPr lang="en-GB" sz="3600" dirty="0"/>
              <a:t>of applications submitted through National Planning Portal </a:t>
            </a:r>
            <a:endParaRPr lang="en-IE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120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3"/>
          <p:cNvSpPr txBox="1"/>
          <p:nvPr/>
        </p:nvSpPr>
        <p:spPr>
          <a:xfrm>
            <a:off x="1922744" y="1584371"/>
            <a:ext cx="14442513" cy="2329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6000" dirty="0">
                <a:solidFill>
                  <a:srgbClr val="51626F"/>
                </a:solidFill>
                <a:latin typeface="Arial Bold"/>
              </a:rPr>
              <a:t>Advantages of the E-Planning Portal – for Agents / Applicants 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22744" y="4323034"/>
            <a:ext cx="6799160" cy="47945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No longer a requirement to print and submit 6 hard copies of all planning applications - environmental and cost advantages 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Agents can register an account and keep track of all planning applications submitted through the portal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2799" b="1" dirty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EB612-687C-D44F-FE75-3FA6CFC7396E}"/>
              </a:ext>
            </a:extLst>
          </p:cNvPr>
          <p:cNvSpPr txBox="1"/>
          <p:nvPr/>
        </p:nvSpPr>
        <p:spPr>
          <a:xfrm>
            <a:off x="9144000" y="4316310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Option to submit further information online if required at later stage in the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24/7 access to account once registered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20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120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3"/>
          <p:cNvSpPr txBox="1"/>
          <p:nvPr/>
        </p:nvSpPr>
        <p:spPr>
          <a:xfrm>
            <a:off x="1922744" y="1584371"/>
            <a:ext cx="14442513" cy="2329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6000" dirty="0">
                <a:solidFill>
                  <a:srgbClr val="51626F"/>
                </a:solidFill>
                <a:latin typeface="Arial Bold"/>
              </a:rPr>
              <a:t>Advantages of the E-Planning Portal – for Citizens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22744" y="4323034"/>
            <a:ext cx="6799160" cy="42559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Planning Applications available online in more timely manner for all to view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2799" dirty="0">
              <a:solidFill>
                <a:srgbClr val="000000"/>
              </a:solidFill>
              <a:latin typeface="Arial"/>
            </a:endParaRP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Files are of a higher quality to view online than scanned versions of hard copy applications 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2799" b="1" dirty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EB612-687C-D44F-FE75-3FA6CFC7396E}"/>
              </a:ext>
            </a:extLst>
          </p:cNvPr>
          <p:cNvSpPr txBox="1"/>
          <p:nvPr/>
        </p:nvSpPr>
        <p:spPr>
          <a:xfrm>
            <a:off x="9144000" y="4316310"/>
            <a:ext cx="800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Option to submit further information online if required at later stage in the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24/7 access to account once registered</a:t>
            </a:r>
            <a:endParaRPr lang="en-I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8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1120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3"/>
          <p:cNvSpPr txBox="1"/>
          <p:nvPr/>
        </p:nvSpPr>
        <p:spPr>
          <a:xfrm>
            <a:off x="1922744" y="1584371"/>
            <a:ext cx="14442513" cy="2329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6000" dirty="0">
                <a:solidFill>
                  <a:srgbClr val="51626F"/>
                </a:solidFill>
                <a:latin typeface="Arial Bold"/>
              </a:rPr>
              <a:t>Advantages of the E-Planning Portal – for Staff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922744" y="4323034"/>
            <a:ext cx="6799160" cy="5871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More efficient process for registering applications on </a:t>
            </a:r>
            <a:r>
              <a:rPr lang="en-US" sz="2799">
                <a:solidFill>
                  <a:srgbClr val="000000"/>
                </a:solidFill>
                <a:latin typeface="Arial"/>
              </a:rPr>
              <a:t>APAS planning </a:t>
            </a:r>
            <a:r>
              <a:rPr lang="en-US" sz="2799" dirty="0">
                <a:solidFill>
                  <a:srgbClr val="000000"/>
                </a:solidFill>
                <a:latin typeface="Arial"/>
              </a:rPr>
              <a:t>system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2799" dirty="0">
              <a:solidFill>
                <a:srgbClr val="000000"/>
              </a:solidFill>
              <a:latin typeface="Arial"/>
            </a:endParaRP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Reduces the requirement for scanning of hard copy files</a:t>
            </a:r>
          </a:p>
          <a:p>
            <a:pPr lvl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799" dirty="0">
                <a:solidFill>
                  <a:srgbClr val="000000"/>
                </a:solidFill>
                <a:latin typeface="Arial"/>
              </a:rPr>
              <a:t>Allows staff to meet requirement to make planning applications available to view online in 5 working days </a:t>
            </a:r>
          </a:p>
          <a:p>
            <a:pPr marL="457200" lvl="0" indent="-457200" algn="l">
              <a:lnSpc>
                <a:spcPts val="4199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2799" b="1" dirty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ts val="4199"/>
              </a:lnSpc>
              <a:spcBef>
                <a:spcPct val="0"/>
              </a:spcBef>
            </a:pPr>
            <a:endParaRPr lang="en-US" sz="2799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EB612-687C-D44F-FE75-3FA6CFC7396E}"/>
              </a:ext>
            </a:extLst>
          </p:cNvPr>
          <p:cNvSpPr txBox="1"/>
          <p:nvPr/>
        </p:nvSpPr>
        <p:spPr>
          <a:xfrm>
            <a:off x="9144000" y="4316310"/>
            <a:ext cx="8001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Allows staff working from home to deal with processing of applications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Better quality of documentation available online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Enhanced Workflow allows for more efficient distribution of files among Planners, technicians, internal consultees and administrative staff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9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350</Words>
  <Application>Microsoft Office PowerPoint</Application>
  <PresentationFormat>Custom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Gotham Bold</vt:lpstr>
      <vt:lpstr>Arial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SDCC - PPT Template</dc:title>
  <dc:creator>Fiona Campbell</dc:creator>
  <cp:lastModifiedBy>Mary Maguire</cp:lastModifiedBy>
  <cp:revision>7</cp:revision>
  <dcterms:created xsi:type="dcterms:W3CDTF">2006-08-16T00:00:00Z</dcterms:created>
  <dcterms:modified xsi:type="dcterms:W3CDTF">2025-02-20T09:29:53Z</dcterms:modified>
  <dc:identifier>DAGCkzqZMNw</dc:identifier>
</cp:coreProperties>
</file>