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651" r:id="rId5"/>
    <p:sldId id="650" r:id="rId6"/>
    <p:sldId id="264" r:id="rId7"/>
    <p:sldId id="272" r:id="rId8"/>
    <p:sldId id="645" r:id="rId9"/>
    <p:sldId id="646" r:id="rId10"/>
    <p:sldId id="649" r:id="rId11"/>
    <p:sldId id="647" r:id="rId12"/>
    <p:sldId id="648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 err="1">
                  <a:solidFill>
                    <a:srgbClr val="51626F"/>
                  </a:solidFill>
                  <a:latin typeface="Gotham Bold"/>
                </a:rPr>
                <a:t>Balgaddy</a:t>
              </a: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 Housing Update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514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r>
                <a:rPr lang="en-US" sz="4000" b="1" dirty="0">
                  <a:solidFill>
                    <a:srgbClr val="51626F"/>
                  </a:solidFill>
                  <a:latin typeface="Arial"/>
                </a:rPr>
                <a:t>Q4 Report - Housing Maintenance &amp; Estate Management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53B9A-27A0-2D4E-9133-7F549B217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86C4C4-5022-C006-643E-72851D2DA7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7810C15-3E8D-FCA5-AD71-314BD7A44A4A}"/>
              </a:ext>
            </a:extLst>
          </p:cNvPr>
          <p:cNvSpPr txBox="1"/>
          <p:nvPr/>
        </p:nvSpPr>
        <p:spPr>
          <a:xfrm>
            <a:off x="1922744" y="1584371"/>
            <a:ext cx="14442513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51626F"/>
                </a:solidFill>
                <a:latin typeface="Arial Bold"/>
              </a:rPr>
              <a:t>Estate Management Initiatives Contd. </a:t>
            </a:r>
            <a:endParaRPr lang="en-US" sz="4800" b="1" dirty="0">
              <a:latin typeface="Arial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79EEAD8-5F2F-CDCE-3FAB-780488864594}"/>
              </a:ext>
            </a:extLst>
          </p:cNvPr>
          <p:cNvSpPr txBox="1"/>
          <p:nvPr/>
        </p:nvSpPr>
        <p:spPr>
          <a:xfrm>
            <a:off x="1887486" y="3239504"/>
            <a:ext cx="6799160" cy="4834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 Day of Action to take</a:t>
            </a:r>
            <a:r>
              <a:rPr lang="en-IE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place – further discussion with An Garda Síochána required, as well as internal departments.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E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solidFill>
                  <a:prstClr val="black"/>
                </a:solidFill>
              </a:rPr>
              <a:t>SDCC will carry out a Tenancy Audit in </a:t>
            </a:r>
            <a:r>
              <a:rPr lang="en-IE" sz="2400" dirty="0" err="1">
                <a:solidFill>
                  <a:prstClr val="black"/>
                </a:solidFill>
              </a:rPr>
              <a:t>Balgaddy</a:t>
            </a:r>
            <a:r>
              <a:rPr lang="en-IE" sz="2400" dirty="0">
                <a:solidFill>
                  <a:prstClr val="black"/>
                </a:solidFill>
              </a:rPr>
              <a:t> in March/April. </a:t>
            </a:r>
            <a:br>
              <a:rPr lang="en-IE" sz="2400" dirty="0">
                <a:solidFill>
                  <a:prstClr val="black"/>
                </a:solidFill>
              </a:rPr>
            </a:br>
            <a:endParaRPr lang="en-IE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"/>
              <a:defRPr/>
            </a:pPr>
            <a:r>
              <a:rPr lang="en-IE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 Garda </a:t>
            </a:r>
            <a:r>
              <a:rPr lang="en-IE" sz="24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Siochána</a:t>
            </a:r>
            <a:r>
              <a:rPr lang="en-IE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plan </a:t>
            </a:r>
            <a:r>
              <a:rPr lang="en-IE" sz="2400" dirty="0">
                <a:ea typeface="Aptos" panose="020B0004020202020204" pitchFamily="34" charset="0"/>
                <a:cs typeface="Aptos" panose="020B0004020202020204" pitchFamily="34" charset="0"/>
              </a:rPr>
              <a:t>to carry out a door to door exercise on all homes in the </a:t>
            </a:r>
            <a:r>
              <a:rPr lang="en-IE" sz="2400" dirty="0" err="1">
                <a:ea typeface="Aptos" panose="020B0004020202020204" pitchFamily="34" charset="0"/>
                <a:cs typeface="Aptos" panose="020B0004020202020204" pitchFamily="34" charset="0"/>
              </a:rPr>
              <a:t>Balgaddy</a:t>
            </a:r>
            <a:r>
              <a:rPr lang="en-IE" sz="2400" dirty="0">
                <a:ea typeface="Aptos" panose="020B0004020202020204" pitchFamily="34" charset="0"/>
                <a:cs typeface="Aptos" panose="020B0004020202020204" pitchFamily="34" charset="0"/>
              </a:rPr>
              <a:t> area to advise local people to contact the Gardai with any issues and to provide information on local services. </a:t>
            </a:r>
            <a:br>
              <a:rPr lang="en-IE" sz="2400" dirty="0">
                <a:solidFill>
                  <a:prstClr val="black"/>
                </a:solidFill>
              </a:rPr>
            </a:br>
            <a:endParaRPr lang="en-IE" sz="24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IE" sz="2400" dirty="0">
              <a:solidFill>
                <a:prstClr val="black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8965289-F6E7-F0C9-98EB-93EB020E1720}"/>
              </a:ext>
            </a:extLst>
          </p:cNvPr>
          <p:cNvSpPr txBox="1"/>
          <p:nvPr/>
        </p:nvSpPr>
        <p:spPr>
          <a:xfrm>
            <a:off x="9448800" y="3296840"/>
            <a:ext cx="6799160" cy="3819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"/>
              <a:defRPr/>
            </a:pPr>
            <a:r>
              <a:rPr lang="en-IE" sz="2400" dirty="0">
                <a:ea typeface="Aptos" panose="020B0004020202020204" pitchFamily="34" charset="0"/>
                <a:cs typeface="Aptos" panose="020B0004020202020204" pitchFamily="34" charset="0"/>
              </a:rPr>
              <a:t>School talks to be delivered by Council staff and the Gardai – dates and times to be agreed.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Easter fun days being planned in the area, which the Estate Management team will support. </a:t>
            </a:r>
            <a:b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8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51626F"/>
                </a:solidFill>
                <a:latin typeface="Arial Bold"/>
              </a:rPr>
              <a:t>Balgaddy</a:t>
            </a:r>
            <a:r>
              <a:rPr lang="en-US" sz="4800" b="1" dirty="0">
                <a:solidFill>
                  <a:srgbClr val="51626F"/>
                </a:solidFill>
                <a:latin typeface="Arial Bold"/>
              </a:rPr>
              <a:t> Higher Level Working Group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EDCDE-6C6E-9CE5-5CB5-0A3EEFA51D5F}"/>
              </a:ext>
            </a:extLst>
          </p:cNvPr>
          <p:cNvSpPr txBox="1"/>
          <p:nvPr/>
        </p:nvSpPr>
        <p:spPr>
          <a:xfrm>
            <a:off x="914400" y="2019300"/>
            <a:ext cx="16916400" cy="911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effectLst/>
                <a:ea typeface="Calibri" panose="020F0502020204030204" pitchFamily="34" charset="0"/>
              </a:rPr>
              <a:t>New Independent Chair Liam Casey (Former Inspector </a:t>
            </a:r>
            <a:r>
              <a:rPr lang="en-IE" sz="2800" dirty="0" err="1">
                <a:effectLst/>
                <a:ea typeface="Calibri" panose="020F0502020204030204" pitchFamily="34" charset="0"/>
              </a:rPr>
              <a:t>Ronanstown</a:t>
            </a:r>
            <a:r>
              <a:rPr lang="en-IE" sz="2800" dirty="0">
                <a:effectLst/>
                <a:ea typeface="Calibri" panose="020F0502020204030204" pitchFamily="34" charset="0"/>
              </a:rPr>
              <a:t> Garda Station) 	</a:t>
            </a:r>
          </a:p>
          <a:p>
            <a:pPr marL="324000" lvl="1">
              <a:spcBef>
                <a:spcPts val="600"/>
              </a:spcBef>
            </a:pPr>
            <a:endParaRPr lang="en-IE" sz="1200" dirty="0">
              <a:effectLst/>
              <a:ea typeface="Calibri" panose="020F0502020204030204" pitchFamily="34" charset="0"/>
            </a:endParaRP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ea typeface="Calibri" panose="020F0502020204030204" pitchFamily="34" charset="0"/>
              </a:rPr>
              <a:t>DLETB and Partnership representative appointed.  Nominations sought for </a:t>
            </a:r>
            <a:r>
              <a:rPr lang="en-IE" sz="2800" dirty="0" err="1">
                <a:ea typeface="Calibri" panose="020F0502020204030204" pitchFamily="34" charset="0"/>
              </a:rPr>
              <a:t>Tusla</a:t>
            </a:r>
            <a:r>
              <a:rPr lang="en-IE" sz="2800" dirty="0">
                <a:ea typeface="Calibri" panose="020F0502020204030204" pitchFamily="34" charset="0"/>
              </a:rPr>
              <a:t> - awaiting response.</a:t>
            </a:r>
          </a:p>
          <a:p>
            <a:pPr marL="324000" lvl="1">
              <a:spcBef>
                <a:spcPts val="600"/>
              </a:spcBef>
            </a:pPr>
            <a:endParaRPr lang="en-IE" sz="1200" dirty="0">
              <a:ea typeface="Calibri" panose="020F0502020204030204" pitchFamily="34" charset="0"/>
            </a:endParaRP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ea typeface="Calibri" panose="020F0502020204030204" pitchFamily="34" charset="0"/>
              </a:rPr>
              <a:t>4 meetings took place in 2024, and 1 meeting to date in 2025.  </a:t>
            </a:r>
          </a:p>
          <a:p>
            <a:pPr marL="324000" lvl="1">
              <a:spcBef>
                <a:spcPts val="600"/>
              </a:spcBef>
            </a:pPr>
            <a:r>
              <a:rPr lang="en-IE" sz="2800" b="1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Updates</a:t>
            </a:r>
            <a:endParaRPr lang="en-IE" sz="2800" b="1" dirty="0"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Construction works on the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Balgaddy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Community Centre continues, with expected opening in October 2025. The Community Section have established a new Regional Board of Management to manage the operations of the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Balgaddy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Neilstown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and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Rowlagh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Community Centres, all of which has received broad community approval. </a:t>
            </a:r>
            <a:r>
              <a:rPr lang="en-IE" sz="2800" dirty="0">
                <a:ea typeface="Aptos" panose="020B0004020202020204" pitchFamily="34" charset="0"/>
                <a:cs typeface="Aptos" panose="020B0004020202020204" pitchFamily="34" charset="0"/>
              </a:rPr>
              <a:t>It was agreed to look at the possibility of organising a tour of the new community centre and to hold meetings in the </a:t>
            </a:r>
            <a:r>
              <a:rPr lang="en-IE" sz="2800" dirty="0" err="1">
                <a:ea typeface="Aptos" panose="020B0004020202020204" pitchFamily="34" charset="0"/>
                <a:cs typeface="Aptos" panose="020B0004020202020204" pitchFamily="34" charset="0"/>
              </a:rPr>
              <a:t>Balgaddy</a:t>
            </a:r>
            <a:r>
              <a:rPr lang="en-IE" sz="2800" dirty="0">
                <a:ea typeface="Aptos" panose="020B0004020202020204" pitchFamily="34" charset="0"/>
                <a:cs typeface="Aptos" panose="020B0004020202020204" pitchFamily="34" charset="0"/>
              </a:rPr>
              <a:t> area twice per annum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SDCC Allocations</a:t>
            </a:r>
            <a:r>
              <a:rPr lang="en-IE" sz="2800" dirty="0">
                <a:ea typeface="Aptos" panose="020B0004020202020204" pitchFamily="34" charset="0"/>
                <a:cs typeface="Aptos" panose="020B0004020202020204" pitchFamily="34" charset="0"/>
              </a:rPr>
              <a:t> Support Team to carry out tenancy checks in the area in March / April 2024.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>
                <a:ea typeface="Aptos" panose="020B0004020202020204" pitchFamily="34" charset="0"/>
                <a:cs typeface="Aptos" panose="020B0004020202020204" pitchFamily="34" charset="0"/>
              </a:rPr>
              <a:t>An Garda </a:t>
            </a:r>
            <a:r>
              <a:rPr lang="en-IE" sz="2800" dirty="0" err="1">
                <a:ea typeface="Aptos" panose="020B0004020202020204" pitchFamily="34" charset="0"/>
                <a:cs typeface="Aptos" panose="020B0004020202020204" pitchFamily="34" charset="0"/>
              </a:rPr>
              <a:t>Siochána</a:t>
            </a:r>
            <a:r>
              <a:rPr lang="en-IE" sz="2800" dirty="0">
                <a:ea typeface="Aptos" panose="020B0004020202020204" pitchFamily="34" charset="0"/>
                <a:cs typeface="Aptos" panose="020B0004020202020204" pitchFamily="34" charset="0"/>
              </a:rPr>
              <a:t>  to carry out a door knocking exercise to all homes in </a:t>
            </a:r>
            <a:r>
              <a:rPr lang="en-IE" sz="2800" dirty="0" err="1">
                <a:ea typeface="Aptos" panose="020B0004020202020204" pitchFamily="34" charset="0"/>
                <a:cs typeface="Aptos" panose="020B0004020202020204" pitchFamily="34" charset="0"/>
              </a:rPr>
              <a:t>Balgaddy</a:t>
            </a:r>
            <a:r>
              <a:rPr lang="en-IE" sz="2800" dirty="0"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The group are working on an information package of the local services and activities in the area, the Gardaí will hand these out as they call to doors. </a:t>
            </a:r>
            <a:endParaRPr lang="en-IE" sz="28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>
                <a:ea typeface="Aptos" panose="020B0004020202020204" pitchFamily="34" charset="0"/>
                <a:cs typeface="Aptos" panose="020B0004020202020204" pitchFamily="34" charset="0"/>
              </a:rPr>
              <a:t>ETB and </a:t>
            </a:r>
            <a:r>
              <a:rPr lang="en-IE" sz="2800" dirty="0" err="1">
                <a:ea typeface="Aptos" panose="020B0004020202020204" pitchFamily="34" charset="0"/>
                <a:cs typeface="Aptos" panose="020B0004020202020204" pitchFamily="34" charset="0"/>
              </a:rPr>
              <a:t>Crosscare</a:t>
            </a:r>
            <a:r>
              <a:rPr lang="en-IE" sz="2800" dirty="0">
                <a:ea typeface="Aptos" panose="020B0004020202020204" pitchFamily="34" charset="0"/>
                <a:cs typeface="Aptos" panose="020B0004020202020204" pitchFamily="34" charset="0"/>
              </a:rPr>
              <a:t> to identify potential funding for early intervention workers and extra youth workers for </a:t>
            </a:r>
            <a:r>
              <a:rPr lang="en-IE" sz="2800" dirty="0" err="1">
                <a:ea typeface="Aptos" panose="020B0004020202020204" pitchFamily="34" charset="0"/>
                <a:cs typeface="Aptos" panose="020B0004020202020204" pitchFamily="34" charset="0"/>
              </a:rPr>
              <a:t>Balgaddy</a:t>
            </a:r>
            <a:r>
              <a:rPr lang="en-IE" sz="2800" dirty="0">
                <a:ea typeface="Aptos" panose="020B0004020202020204" pitchFamily="34" charset="0"/>
                <a:cs typeface="Aptos" panose="020B0004020202020204" pitchFamily="34" charset="0"/>
              </a:rPr>
              <a:t> area specifically.  </a:t>
            </a:r>
          </a:p>
          <a:p>
            <a:pPr lvl="0">
              <a:tabLst>
                <a:tab pos="457200" algn="l"/>
              </a:tabLst>
            </a:pPr>
            <a:br>
              <a:rPr lang="en-I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IE" sz="28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IE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1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922744" y="1584371"/>
            <a:ext cx="14442513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51626F"/>
                </a:solidFill>
                <a:latin typeface="Arial Bold"/>
              </a:rPr>
              <a:t>Balgaddy</a:t>
            </a:r>
            <a:r>
              <a:rPr lang="en-US" sz="4800" b="1" dirty="0">
                <a:solidFill>
                  <a:srgbClr val="51626F"/>
                </a:solidFill>
                <a:latin typeface="Arial Bold"/>
              </a:rPr>
              <a:t> Working Group </a:t>
            </a:r>
            <a:endParaRPr lang="en-US" sz="4800" b="1" dirty="0">
              <a:latin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87486" y="3239504"/>
            <a:ext cx="9237714" cy="6391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Balgaddy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working Group was established to implement the recommendations outlined in the Community Crime Impact assessment undertaken in March 2021.  Group meets on a quarterly basis. 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The membership consists of:</a:t>
            </a:r>
            <a:endParaRPr lang="en-IE" sz="2400" dirty="0"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Estate Management and Community Development Teams from SDCC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 Garda Siochana (</a:t>
            </a:r>
            <a:r>
              <a:rPr lang="en-IE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Ronanstown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North Clondalkin Community Development Programme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Co- Ordinator from Clondalkin Drugs Task Force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Ronanstown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E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Crosscare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Chair of Local Policing Forum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DDETB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Tusla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(awaiting response and nomination)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South Dublin Partnership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IE" sz="2400" dirty="0">
              <a:solidFill>
                <a:prstClr val="black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92200" y="5753100"/>
            <a:ext cx="3534428" cy="4523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400" b="1" dirty="0"/>
              <a:t>Meeting Dates for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en-IE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February 2025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en-IE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May 2025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en-IE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September 2025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en-IE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December 2025 </a:t>
            </a:r>
          </a:p>
          <a:p>
            <a:b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796BE38-6D0F-0A8C-C225-7EB837E74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39" r="-2" b="6099"/>
          <a:stretch/>
        </p:blipFill>
        <p:spPr>
          <a:xfrm>
            <a:off x="13059429" y="2324100"/>
            <a:ext cx="4267200" cy="298132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4002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920692" y="1986089"/>
            <a:ext cx="7451405" cy="6294095"/>
            <a:chOff x="0" y="0"/>
            <a:chExt cx="9935206" cy="839212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6932" r="26932"/>
            <a:stretch>
              <a:fillRect/>
            </a:stretch>
          </p:blipFill>
          <p:spPr>
            <a:xfrm>
              <a:off x="0" y="0"/>
              <a:ext cx="9935206" cy="839212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851880" y="1824164"/>
            <a:ext cx="591212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Response Maintenance </a:t>
            </a:r>
            <a:b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2024</a:t>
            </a:r>
            <a:endParaRPr lang="en-US" sz="8000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F1DCC-F2FB-7AD5-133F-F7103622B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690173"/>
            <a:ext cx="9127901" cy="8263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922744" y="1584371"/>
            <a:ext cx="14442513" cy="1081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</a:rPr>
              <a:t>Allocations and Relets 2024 </a:t>
            </a:r>
            <a:endParaRPr lang="en-US" sz="4800" dirty="0">
              <a:latin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48800" y="3296840"/>
            <a:ext cx="679916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6AFC5-5BB3-A64C-5B01-B01CFEEF3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52771"/>
            <a:ext cx="9754961" cy="1000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433C74-5991-FC56-BB94-DEA37F44C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468443"/>
            <a:ext cx="7772397" cy="568963"/>
          </a:xfrm>
          <a:prstGeom prst="rect">
            <a:avLst/>
          </a:prstGeom>
        </p:spPr>
      </p:pic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398352B7-8AC7-0F5F-B025-8016A39EC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807760"/>
              </p:ext>
            </p:extLst>
          </p:nvPr>
        </p:nvGraphicFramePr>
        <p:xfrm>
          <a:off x="1371600" y="3608836"/>
          <a:ext cx="7772398" cy="3287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5785">
                  <a:extLst>
                    <a:ext uri="{9D8B030D-6E8A-4147-A177-3AD203B41FA5}">
                      <a16:colId xmlns:a16="http://schemas.microsoft.com/office/drawing/2014/main" val="2755250943"/>
                    </a:ext>
                  </a:extLst>
                </a:gridCol>
                <a:gridCol w="1918523">
                  <a:extLst>
                    <a:ext uri="{9D8B030D-6E8A-4147-A177-3AD203B41FA5}">
                      <a16:colId xmlns:a16="http://schemas.microsoft.com/office/drawing/2014/main" val="3175512548"/>
                    </a:ext>
                  </a:extLst>
                </a:gridCol>
                <a:gridCol w="1635664">
                  <a:extLst>
                    <a:ext uri="{9D8B030D-6E8A-4147-A177-3AD203B41FA5}">
                      <a16:colId xmlns:a16="http://schemas.microsoft.com/office/drawing/2014/main" val="1843326544"/>
                    </a:ext>
                  </a:extLst>
                </a:gridCol>
                <a:gridCol w="1650876">
                  <a:extLst>
                    <a:ext uri="{9D8B030D-6E8A-4147-A177-3AD203B41FA5}">
                      <a16:colId xmlns:a16="http://schemas.microsoft.com/office/drawing/2014/main" val="150322154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861168571"/>
                    </a:ext>
                  </a:extLst>
                </a:gridCol>
              </a:tblGrid>
              <a:tr h="164363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Pre - Works</a:t>
                      </a:r>
                      <a:endParaRPr lang="en-IE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Work  in Progress</a:t>
                      </a:r>
                      <a:endParaRPr lang="en-IE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Ready for Allocation </a:t>
                      </a:r>
                      <a:endParaRPr lang="en-IE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Allocated</a:t>
                      </a:r>
                      <a:endParaRPr lang="en-IE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Total</a:t>
                      </a:r>
                      <a:endParaRPr lang="en-IE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17466"/>
                  </a:ext>
                </a:extLst>
              </a:tr>
              <a:tr h="1643632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  <a:p>
                      <a:pPr algn="ctr"/>
                      <a:r>
                        <a:rPr lang="en-GB" sz="2400" b="1" dirty="0"/>
                        <a:t>0</a:t>
                      </a:r>
                      <a:endParaRPr lang="en-IE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  <a:p>
                      <a:pPr algn="ctr"/>
                      <a:r>
                        <a:rPr lang="en-GB" sz="2400" b="1" dirty="0"/>
                        <a:t>9</a:t>
                      </a:r>
                      <a:endParaRPr lang="en-IE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  <a:p>
                      <a:pPr algn="ctr"/>
                      <a:r>
                        <a:rPr lang="en-GB" sz="2400" b="1" dirty="0"/>
                        <a:t>6</a:t>
                      </a:r>
                      <a:endParaRPr lang="en-IE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  <a:p>
                      <a:pPr algn="ctr"/>
                      <a:r>
                        <a:rPr lang="en-GB" sz="2400" b="1" dirty="0"/>
                        <a:t>4</a:t>
                      </a:r>
                      <a:endParaRPr lang="en-IE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  <a:p>
                      <a:pPr algn="ctr"/>
                      <a:r>
                        <a:rPr lang="en-GB" sz="2400" b="1" dirty="0"/>
                        <a:t>19</a:t>
                      </a:r>
                      <a:endParaRPr lang="en-IE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84934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977CC00-EEE0-09CE-2EC2-3D69FB3A1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74438"/>
              </p:ext>
            </p:extLst>
          </p:nvPr>
        </p:nvGraphicFramePr>
        <p:xfrm>
          <a:off x="9448800" y="3608836"/>
          <a:ext cx="4953000" cy="3287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3853448859"/>
                    </a:ext>
                  </a:extLst>
                </a:gridCol>
              </a:tblGrid>
              <a:tr h="1643632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  <a:p>
                      <a:pPr algn="ctr"/>
                      <a:r>
                        <a:rPr lang="en-GB" sz="2800" dirty="0"/>
                        <a:t>Allocations for 2024</a:t>
                      </a:r>
                      <a:endParaRPr lang="en-IE" sz="2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050937"/>
                  </a:ext>
                </a:extLst>
              </a:tr>
              <a:tr h="1643632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359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334D4-8578-7229-CCEB-6041EC5D8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62C3902-FFE8-3620-4C06-02EB49BE099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1"/>
            <a:r>
              <a:rPr lang="en-US" sz="4400" b="1" dirty="0">
                <a:solidFill>
                  <a:srgbClr val="51626F"/>
                </a:solidFill>
                <a:latin typeface="Arial Bold"/>
              </a:rPr>
              <a:t>  </a:t>
            </a:r>
          </a:p>
          <a:p>
            <a:pPr lvl="1"/>
            <a:r>
              <a:rPr lang="en-US" sz="4400" b="1" dirty="0">
                <a:solidFill>
                  <a:srgbClr val="51626F"/>
                </a:solidFill>
                <a:latin typeface="Arial Bold"/>
              </a:rPr>
              <a:t>           </a:t>
            </a:r>
            <a:r>
              <a:rPr lang="en-US" sz="4800" b="1" dirty="0">
                <a:solidFill>
                  <a:srgbClr val="51626F"/>
                </a:solidFill>
                <a:latin typeface="Arial Bold"/>
              </a:rPr>
              <a:t>Housing Maintenance Operations </a:t>
            </a:r>
            <a:r>
              <a:rPr lang="en-US" sz="4800" b="1" dirty="0" err="1">
                <a:solidFill>
                  <a:srgbClr val="51626F"/>
                </a:solidFill>
                <a:latin typeface="Arial Bold"/>
              </a:rPr>
              <a:t>Balgaddy</a:t>
            </a:r>
            <a:r>
              <a:rPr lang="en-US" sz="4800" b="1" dirty="0">
                <a:solidFill>
                  <a:srgbClr val="51626F"/>
                </a:solidFill>
                <a:latin typeface="Arial Bold"/>
              </a:rPr>
              <a:t> </a:t>
            </a:r>
            <a:endParaRPr lang="en-US" sz="4800" b="1" dirty="0">
              <a:latin typeface="Arial Bold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51626F"/>
                </a:solidFill>
                <a:latin typeface="Arial Bold"/>
              </a:rPr>
              <a:t>           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51626F"/>
              </a:solidFill>
              <a:latin typeface="Arial Bold"/>
            </a:endParaRPr>
          </a:p>
          <a:p>
            <a:pPr lvl="1"/>
            <a:r>
              <a:rPr lang="en-US" sz="2800" b="1" dirty="0">
                <a:solidFill>
                  <a:srgbClr val="51626F"/>
                </a:solidFill>
                <a:latin typeface="Arial Bold"/>
              </a:rPr>
              <a:t> </a:t>
            </a:r>
            <a:r>
              <a:rPr lang="en-GB" sz="2800" b="1" dirty="0">
                <a:ea typeface="MS Gothic" panose="020B0609070205080204" pitchFamily="49" charset="-128"/>
                <a:cs typeface="Arial" panose="020B0604020202020204" pitchFamily="34" charset="0"/>
              </a:rPr>
              <a:t>Repairs to Vacant Properties – Reduce turnaround times</a:t>
            </a:r>
          </a:p>
          <a:p>
            <a:pPr marL="1828800" lvl="3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a typeface="MS Gothic" panose="020B0609070205080204" pitchFamily="49" charset="-128"/>
                <a:cs typeface="Arial" panose="020B0604020202020204" pitchFamily="34" charset="0"/>
              </a:rPr>
              <a:t>23% reduction in relet turnaround times county-wide in comparison to 2023.</a:t>
            </a:r>
          </a:p>
          <a:p>
            <a:pPr lvl="3"/>
            <a:endParaRPr lang="en-GB" sz="2800" b="1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/>
            <a:r>
              <a:rPr lang="en-GB" sz="2800" b="1" dirty="0">
                <a:ea typeface="MS Gothic" panose="020B0609070205080204" pitchFamily="49" charset="-128"/>
                <a:cs typeface="Arial" panose="020B0604020202020204" pitchFamily="34" charset="0"/>
              </a:rPr>
              <a:t>Response Maintenance and Property Management</a:t>
            </a:r>
          </a:p>
          <a:p>
            <a:pPr marL="1828800" lvl="3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ea typeface="MS Gothic" panose="020B0609070205080204" pitchFamily="49" charset="-128"/>
                <a:cs typeface="Arial" panose="020B0604020202020204" pitchFamily="34" charset="0"/>
              </a:rPr>
              <a:t>639 Work Orders completed in 2024 by Direct Labour, Electrical, Mechanical and Response Maintenance Contractors. </a:t>
            </a:r>
          </a:p>
          <a:p>
            <a:pPr marL="1828800" lvl="3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ea typeface="MS Gothic" panose="020B0609070205080204" pitchFamily="49" charset="-128"/>
                <a:cs typeface="Arial" panose="020B0604020202020204" pitchFamily="34" charset="0"/>
              </a:rPr>
              <a:t>Clean-up of communal areas completed </a:t>
            </a:r>
            <a:r>
              <a:rPr lang="en-GB" sz="2800">
                <a:ea typeface="MS Gothic" panose="020B0609070205080204" pitchFamily="49" charset="-128"/>
                <a:cs typeface="Arial" panose="020B0604020202020204" pitchFamily="34" charset="0"/>
              </a:rPr>
              <a:t>for 2024:</a:t>
            </a:r>
            <a:r>
              <a:rPr lang="en-IE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March, 11</a:t>
            </a:r>
            <a:r>
              <a:rPr lang="en-GB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May, 10</a:t>
            </a:r>
            <a:r>
              <a:rPr lang="en-GB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August, 2</a:t>
            </a:r>
            <a:r>
              <a:rPr lang="en-GB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16</a:t>
            </a:r>
            <a:r>
              <a:rPr lang="en-GB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November.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sz="28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/>
            <a:r>
              <a:rPr lang="en-GB" sz="2800" b="1" dirty="0">
                <a:ea typeface="MS Gothic" panose="020B0609070205080204" pitchFamily="49" charset="-128"/>
                <a:cs typeface="Arial" panose="020B0604020202020204" pitchFamily="34" charset="0"/>
              </a:rPr>
              <a:t>Property Condition Surveys – Identify condition and maintenance requirements</a:t>
            </a:r>
          </a:p>
          <a:p>
            <a:pPr marL="1828800" lvl="3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a typeface="MS Gothic" panose="020B0609070205080204" pitchFamily="49" charset="-128"/>
                <a:cs typeface="Arial" panose="020B0604020202020204" pitchFamily="34" charset="0"/>
              </a:rPr>
              <a:t>Properties surveyed on 5-year cycle</a:t>
            </a:r>
          </a:p>
          <a:p>
            <a:pPr marL="1828800" lvl="3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a typeface="MS Gothic" panose="020B0609070205080204" pitchFamily="49" charset="-128"/>
                <a:cs typeface="Arial" panose="020B0604020202020204" pitchFamily="34" charset="0"/>
              </a:rPr>
              <a:t>Contract has commenced</a:t>
            </a:r>
          </a:p>
          <a:p>
            <a:pPr marL="1828800" lvl="3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err="1">
                <a:ea typeface="MS Gothic" panose="020B0609070205080204" pitchFamily="49" charset="-128"/>
                <a:cs typeface="Arial" panose="020B0604020202020204" pitchFamily="34" charset="0"/>
              </a:rPr>
              <a:t>Balgaddy</a:t>
            </a:r>
            <a:r>
              <a:rPr lang="en-GB" sz="2800" dirty="0">
                <a:ea typeface="MS Gothic" panose="020B0609070205080204" pitchFamily="49" charset="-128"/>
                <a:cs typeface="Arial" panose="020B0604020202020204" pitchFamily="34" charset="0"/>
              </a:rPr>
              <a:t> included in year two surveys</a:t>
            </a:r>
          </a:p>
          <a:p>
            <a:pPr marL="1828800" lvl="3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a typeface="MS Gothic" panose="020B0609070205080204" pitchFamily="49" charset="-128"/>
                <a:cs typeface="Arial" panose="020B0604020202020204" pitchFamily="34" charset="0"/>
              </a:rPr>
              <a:t>Outcome of surveys will determine future planned maintenance programmes</a:t>
            </a:r>
            <a:endParaRPr lang="en-US" sz="4400" b="1" dirty="0">
              <a:solidFill>
                <a:srgbClr val="51626F"/>
              </a:solidFill>
              <a:latin typeface="Arial Bold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3C2E4C8-EE9E-93BA-4968-F272AC2272A7}"/>
              </a:ext>
            </a:extLst>
          </p:cNvPr>
          <p:cNvSpPr txBox="1"/>
          <p:nvPr/>
        </p:nvSpPr>
        <p:spPr>
          <a:xfrm>
            <a:off x="1922744" y="1584371"/>
            <a:ext cx="14442513" cy="1081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</a:rPr>
              <a:t>Allocations and Relets 2024 </a:t>
            </a:r>
            <a:endParaRPr lang="en-US" sz="4800" dirty="0">
              <a:latin typeface="Arial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9E40C60-97AD-24AC-7F5B-0B1CD4D1DCC2}"/>
              </a:ext>
            </a:extLst>
          </p:cNvPr>
          <p:cNvSpPr txBox="1"/>
          <p:nvPr/>
        </p:nvSpPr>
        <p:spPr>
          <a:xfrm>
            <a:off x="9448800" y="3296840"/>
            <a:ext cx="679916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1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BA345-F7AB-D512-30F7-F6B2A77CC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6F9FC9-055F-F189-0702-0A34EAE3B63A}"/>
              </a:ext>
            </a:extLst>
          </p:cNvPr>
          <p:cNvSpPr/>
          <p:nvPr/>
        </p:nvSpPr>
        <p:spPr>
          <a:xfrm>
            <a:off x="568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457200" lvl="1">
              <a:spcBef>
                <a:spcPts val="0"/>
              </a:spcBef>
            </a:pPr>
            <a:endParaRPr lang="en-US" sz="1800" b="1" dirty="0"/>
          </a:p>
          <a:p>
            <a:pPr marL="457200" lvl="1">
              <a:spcBef>
                <a:spcPts val="0"/>
              </a:spcBef>
            </a:pPr>
            <a:endParaRPr lang="en-US" b="1" dirty="0"/>
          </a:p>
          <a:p>
            <a:pPr marL="457200" lvl="1">
              <a:spcBef>
                <a:spcPts val="0"/>
              </a:spcBef>
            </a:pPr>
            <a:endParaRPr lang="en-US" sz="1800" b="1" dirty="0"/>
          </a:p>
          <a:p>
            <a:pPr marL="457200" lvl="1">
              <a:spcBef>
                <a:spcPts val="0"/>
              </a:spcBef>
            </a:pPr>
            <a:endParaRPr lang="en-US" b="1" dirty="0"/>
          </a:p>
          <a:p>
            <a:pPr marL="457200" lvl="1">
              <a:spcBef>
                <a:spcPts val="0"/>
              </a:spcBef>
            </a:pP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Planned Maintenance 1-</a:t>
            </a:r>
          </a:p>
          <a:p>
            <a:pPr marL="457200" lvl="1">
              <a:spcBef>
                <a:spcPts val="0"/>
              </a:spcBef>
            </a:pPr>
            <a:r>
              <a:rPr lang="en-US" sz="6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Balgaddy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lvl="1">
              <a:spcBef>
                <a:spcPts val="0"/>
              </a:spcBef>
            </a:pPr>
            <a:endParaRPr lang="en-US" b="1" dirty="0"/>
          </a:p>
          <a:p>
            <a:pPr marL="457200" lvl="1">
              <a:spcBef>
                <a:spcPts val="0"/>
              </a:spcBef>
            </a:pPr>
            <a:endParaRPr lang="en-US" sz="1800" b="1" dirty="0"/>
          </a:p>
          <a:p>
            <a:pPr marL="457200" lvl="1">
              <a:spcBef>
                <a:spcPts val="0"/>
              </a:spcBef>
            </a:pPr>
            <a:r>
              <a:rPr lang="en-US" sz="2800" b="1" dirty="0"/>
              <a:t>Roofing Works 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Works complete at two locations within Meile An Rí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Works complete at three locations within Tor An Rí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Works complete at two locations within </a:t>
            </a:r>
            <a:r>
              <a:rPr lang="en-US" sz="2800" dirty="0" err="1"/>
              <a:t>Buirg</a:t>
            </a:r>
            <a:r>
              <a:rPr lang="en-US" sz="2800" dirty="0"/>
              <a:t> An Rí</a:t>
            </a:r>
          </a:p>
          <a:p>
            <a:pPr marL="457200" lvl="1">
              <a:spcBef>
                <a:spcPts val="0"/>
              </a:spcBef>
            </a:pPr>
            <a:endParaRPr lang="en-US" sz="2800" b="1" dirty="0"/>
          </a:p>
          <a:p>
            <a:pPr marL="457200" lvl="1">
              <a:spcBef>
                <a:spcPts val="0"/>
              </a:spcBef>
            </a:pPr>
            <a:r>
              <a:rPr lang="en-US" sz="2800" b="1" dirty="0"/>
              <a:t>Energy Efficiency Retrofit Programme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/>
              <a:t>Works were </a:t>
            </a:r>
            <a:r>
              <a:rPr lang="en-US" sz="2800" dirty="0"/>
              <a:t>completed at fifteen locations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      within Tor An Rí Walk.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sz="2800" dirty="0"/>
          </a:p>
          <a:p>
            <a:pPr marL="457200" lvl="1"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Safety Works Programme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Works have commenced within </a:t>
            </a:r>
            <a:r>
              <a:rPr lang="en-US" sz="2800" dirty="0" err="1"/>
              <a:t>Buirg</a:t>
            </a:r>
            <a:r>
              <a:rPr lang="en-US" sz="2800" dirty="0"/>
              <a:t> An Rí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      with 82 locations selected to upgrade fire detection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      systems to LD2 standard</a:t>
            </a:r>
          </a:p>
          <a:p>
            <a:endParaRPr lang="en-IE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D596DF3-2F4B-8AC9-4EDA-2D9E2F05FC64}"/>
              </a:ext>
            </a:extLst>
          </p:cNvPr>
          <p:cNvSpPr txBox="1"/>
          <p:nvPr/>
        </p:nvSpPr>
        <p:spPr>
          <a:xfrm>
            <a:off x="1887486" y="3239504"/>
            <a:ext cx="6799160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70DF59A-0189-8081-CC8E-6CF457834686}"/>
              </a:ext>
            </a:extLst>
          </p:cNvPr>
          <p:cNvSpPr txBox="1"/>
          <p:nvPr/>
        </p:nvSpPr>
        <p:spPr>
          <a:xfrm>
            <a:off x="9448800" y="3296840"/>
            <a:ext cx="679916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B5FA4-13B6-BDBC-DC8F-B79F0C31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53" r="3" b="2"/>
          <a:stretch/>
        </p:blipFill>
        <p:spPr>
          <a:xfrm>
            <a:off x="9064890" y="0"/>
            <a:ext cx="9198089" cy="917029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661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endParaRPr lang="en-IE" dirty="0"/>
          </a:p>
        </p:txBody>
      </p:sp>
      <p:sp>
        <p:nvSpPr>
          <p:cNvPr id="3" name="TextBox 3"/>
          <p:cNvSpPr txBox="1"/>
          <p:nvPr/>
        </p:nvSpPr>
        <p:spPr>
          <a:xfrm>
            <a:off x="-3505200" y="144972"/>
            <a:ext cx="14442513" cy="229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51626F"/>
                </a:solidFill>
                <a:latin typeface="Arial Bold"/>
              </a:rPr>
              <a:t>Planned Maintenance 2 – </a:t>
            </a: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51626F"/>
                </a:solidFill>
                <a:latin typeface="Arial Bold"/>
              </a:rPr>
              <a:t>Balgaddy</a:t>
            </a:r>
            <a:r>
              <a:rPr lang="en-US" sz="4800" b="1" dirty="0">
                <a:solidFill>
                  <a:srgbClr val="51626F"/>
                </a:solidFill>
                <a:latin typeface="Arial Bold"/>
              </a:rPr>
              <a:t> </a:t>
            </a:r>
            <a:endParaRPr lang="en-US" sz="4800" b="1" dirty="0">
              <a:latin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4384" y="3054903"/>
            <a:ext cx="7681415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    </a:t>
            </a:r>
            <a:r>
              <a:rPr lang="en-US" sz="4000" b="1" dirty="0"/>
              <a:t>Painting Programme 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endParaRPr lang="en-US" sz="3600" b="1" dirty="0"/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99 Units complete to date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19 Units in progress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18 Units surveyed and </a:t>
            </a:r>
          </a:p>
          <a:p>
            <a:pPr marL="342900" lvl="1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   awaiting commencement of works</a:t>
            </a:r>
          </a:p>
          <a:p>
            <a:pPr lvl="1">
              <a:spcBef>
                <a:spcPts val="0"/>
              </a:spcBef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48800" y="3296840"/>
            <a:ext cx="679916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7DD17A-A2FD-7E3E-10B9-95EEF0F5D2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42" r="-2" b="22941"/>
          <a:stretch/>
        </p:blipFill>
        <p:spPr>
          <a:xfrm>
            <a:off x="7122135" y="29570"/>
            <a:ext cx="11165865" cy="514065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CF6E2A-883E-17E0-E6CB-2809369342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160" r="-2" b="9625"/>
          <a:stretch/>
        </p:blipFill>
        <p:spPr>
          <a:xfrm>
            <a:off x="7122135" y="5132991"/>
            <a:ext cx="11130608" cy="512444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228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10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-</a:t>
            </a:r>
            <a:endParaRPr lang="en-IE" dirty="0"/>
          </a:p>
        </p:txBody>
      </p:sp>
      <p:sp>
        <p:nvSpPr>
          <p:cNvPr id="7" name="TextBox 7"/>
          <p:cNvSpPr txBox="1"/>
          <p:nvPr/>
        </p:nvSpPr>
        <p:spPr>
          <a:xfrm>
            <a:off x="9204270" y="3157726"/>
            <a:ext cx="7322748" cy="347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marL="342900" lvl="1" indent="-342900" algn="l">
              <a:lnSpc>
                <a:spcPts val="84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01847" y="3461251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04270" y="5721863"/>
            <a:ext cx="7322748" cy="88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2800" dirty="0">
                <a:latin typeface="Arial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01847" y="6020932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Bold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4D5BA-07E9-82CE-3E39-D137E2411911}"/>
              </a:ext>
            </a:extLst>
          </p:cNvPr>
          <p:cNvSpPr txBox="1"/>
          <p:nvPr/>
        </p:nvSpPr>
        <p:spPr>
          <a:xfrm>
            <a:off x="381000" y="176704"/>
            <a:ext cx="16916400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 sz="4800" b="1" dirty="0" err="1">
                <a:solidFill>
                  <a:schemeClr val="accent6">
                    <a:lumMod val="75000"/>
                  </a:schemeClr>
                </a:solidFill>
              </a:rPr>
              <a:t>Balgaddy</a:t>
            </a:r>
            <a:r>
              <a:rPr lang="en-GB" altLang="en-US" sz="4800" b="1" dirty="0">
                <a:solidFill>
                  <a:schemeClr val="accent6">
                    <a:lumMod val="75000"/>
                  </a:schemeClr>
                </a:solidFill>
              </a:rPr>
              <a:t> Advanced Maintenance Works</a:t>
            </a:r>
          </a:p>
          <a:p>
            <a:pPr>
              <a:spcBef>
                <a:spcPct val="20000"/>
              </a:spcBef>
            </a:pPr>
            <a:endParaRPr lang="en-GB" alt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/>
              <a:t>Roof repairs and associated works to be carried out above the Child and Family Centre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Completion of meter cover upgrade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Continued upgrade of bin storage areas</a:t>
            </a:r>
          </a:p>
        </p:txBody>
      </p:sp>
      <p:pic>
        <p:nvPicPr>
          <p:cNvPr id="4" name="Picture 3" descr="A red wooden door with holes&#10;&#10;Description automatically generated">
            <a:extLst>
              <a:ext uri="{FF2B5EF4-FFF2-40B4-BE49-F238E27FC236}">
                <a16:creationId xmlns:a16="http://schemas.microsoft.com/office/drawing/2014/main" id="{FC964F7B-4E59-EC3A-CA39-A5593309E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6973" y="4114698"/>
            <a:ext cx="6176779" cy="4262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0A8C8-AC73-7ECA-5B45-92F7DD3F5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874" y="3157726"/>
            <a:ext cx="4410926" cy="6290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ACD55-7E69-3BEA-741E-436CABC99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058" y="3002093"/>
            <a:ext cx="9634478" cy="64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FC80-85ED-3DC9-7983-77AC1035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7666-5FD8-BCDE-683E-DE2557215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900C2-CEBD-FA91-3FEC-6015916A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96"/>
            <a:ext cx="18351102" cy="103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0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922744" y="1584371"/>
            <a:ext cx="14442513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51626F"/>
                </a:solidFill>
                <a:latin typeface="Arial Bold"/>
              </a:rPr>
              <a:t>Estate Management Initiatives </a:t>
            </a:r>
            <a:endParaRPr lang="en-US" sz="4800" b="1" dirty="0">
              <a:latin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87486" y="3239504"/>
            <a:ext cx="6799160" cy="616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solidFill>
                  <a:prstClr val="black"/>
                </a:solidFill>
                <a:ea typeface="Calibri" panose="020F0502020204030204" pitchFamily="34" charset="0"/>
              </a:rPr>
              <a:t>Community Safety Officers and Housing Officer assigned to the </a:t>
            </a:r>
            <a:r>
              <a:rPr lang="en-IE" sz="2400" dirty="0" err="1">
                <a:solidFill>
                  <a:prstClr val="black"/>
                </a:solidFill>
                <a:ea typeface="Calibri" panose="020F0502020204030204" pitchFamily="34" charset="0"/>
              </a:rPr>
              <a:t>Balgaddy</a:t>
            </a:r>
            <a:r>
              <a:rPr lang="en-IE" sz="2400" dirty="0">
                <a:solidFill>
                  <a:prstClr val="black"/>
                </a:solidFill>
                <a:ea typeface="Calibri" panose="020F0502020204030204" pitchFamily="34" charset="0"/>
              </a:rPr>
              <a:t> area. Following up on a number of complaints, intimidation and drug dealing in the wider </a:t>
            </a:r>
            <a:r>
              <a:rPr lang="en-IE" sz="2400" dirty="0" err="1">
                <a:solidFill>
                  <a:prstClr val="black"/>
                </a:solidFill>
                <a:ea typeface="Calibri" panose="020F0502020204030204" pitchFamily="34" charset="0"/>
              </a:rPr>
              <a:t>Balgaddy</a:t>
            </a:r>
            <a:r>
              <a:rPr lang="en-IE" sz="2400" dirty="0">
                <a:solidFill>
                  <a:prstClr val="black"/>
                </a:solidFill>
                <a:ea typeface="Calibri" panose="020F0502020204030204" pitchFamily="34" charset="0"/>
              </a:rPr>
              <a:t> estate. Actions available to the Council and the Gardaí are being taken.</a:t>
            </a:r>
            <a:endParaRPr lang="en-IE" sz="24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solidFill>
                  <a:prstClr val="black"/>
                </a:solidFill>
              </a:rPr>
              <a:t>Quarterly meetings with Community Development Team to share information </a:t>
            </a:r>
            <a:br>
              <a:rPr lang="en-IE" sz="2400" dirty="0">
                <a:solidFill>
                  <a:prstClr val="black"/>
                </a:solidFill>
              </a:rPr>
            </a:br>
            <a:endParaRPr lang="en-IE" sz="24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solidFill>
                  <a:prstClr val="black"/>
                </a:solidFill>
              </a:rPr>
              <a:t>Estate Management represented on the </a:t>
            </a:r>
            <a:r>
              <a:rPr lang="en-IE" sz="2400" dirty="0" err="1">
                <a:solidFill>
                  <a:prstClr val="black"/>
                </a:solidFill>
              </a:rPr>
              <a:t>Balgaddy</a:t>
            </a:r>
            <a:r>
              <a:rPr lang="en-IE" sz="2400" dirty="0">
                <a:solidFill>
                  <a:prstClr val="black"/>
                </a:solidFill>
              </a:rPr>
              <a:t> Action Group and Higher Level Working group – meetings take place quarterly. </a:t>
            </a:r>
            <a:br>
              <a:rPr lang="en-IE" sz="2400" dirty="0">
                <a:solidFill>
                  <a:prstClr val="black"/>
                </a:solidFill>
              </a:rPr>
            </a:br>
            <a:endParaRPr lang="en-IE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"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Estate management and Housing Maintenance are currently liaising with residents regarding planned works to be carried out in Tor an Rí.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IE" sz="2400" dirty="0">
              <a:solidFill>
                <a:prstClr val="black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48800" y="3296840"/>
            <a:ext cx="6799160" cy="739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Joint housing maintenance and Estate Management approach agreed and commenced to monitor communal areas to ensure items do not accumulate. Records will be kept and notification/warning letters to issue as appropriate.</a:t>
            </a:r>
            <a:b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Anti-Social Team following up on issues regarding vacant dwellings in Tor an Ri.</a:t>
            </a:r>
            <a:b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Meetings have taken place with Senior Gardaí to examine ways to contact Anti-social behaviour in the estate.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Garda / Estate Management weekly clinic takes place Thursday mornings in the Bush Centre, plans to relocate to the community centre.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5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899</Words>
  <Application>Microsoft Office PowerPoint</Application>
  <PresentationFormat>Custom</PresentationFormat>
  <Paragraphs>148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Gothic</vt:lpstr>
      <vt:lpstr>Aptos</vt:lpstr>
      <vt:lpstr>Arial</vt:lpstr>
      <vt:lpstr>Arial Bold</vt:lpstr>
      <vt:lpstr>Calibri</vt:lpstr>
      <vt:lpstr>Gotham Bold</vt:lpstr>
      <vt:lpstr>Open Sans Bold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Amanda Mills</dc:creator>
  <cp:lastModifiedBy>Amanda Mills</cp:lastModifiedBy>
  <cp:revision>17</cp:revision>
  <dcterms:created xsi:type="dcterms:W3CDTF">2006-08-16T00:00:00Z</dcterms:created>
  <dcterms:modified xsi:type="dcterms:W3CDTF">2025-02-25T13:21:18Z</dcterms:modified>
  <dc:identifier>DAGCkzqZMNw</dc:identifier>
</cp:coreProperties>
</file>