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651" r:id="rId5"/>
    <p:sldId id="650" r:id="rId6"/>
    <p:sldId id="264" r:id="rId7"/>
    <p:sldId id="272" r:id="rId8"/>
    <p:sldId id="645" r:id="rId9"/>
    <p:sldId id="646" r:id="rId10"/>
    <p:sldId id="649" r:id="rId11"/>
    <p:sldId id="647" r:id="rId12"/>
    <p:sldId id="648" r:id="rId13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2258312" y="3093886"/>
            <a:ext cx="13771375" cy="4156379"/>
            <a:chOff x="0" y="76200"/>
            <a:chExt cx="18361834" cy="5541838"/>
          </a:xfrm>
        </p:grpSpPr>
        <p:sp>
          <p:nvSpPr>
            <p:cNvPr id="4" name="TextBox 4"/>
            <p:cNvSpPr txBox="1"/>
            <p:nvPr/>
          </p:nvSpPr>
          <p:spPr>
            <a:xfrm>
              <a:off x="0" y="76200"/>
              <a:ext cx="18361834" cy="1447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8250"/>
                </a:lnSpc>
              </a:pPr>
              <a:r>
                <a:rPr lang="en-US" sz="7500" dirty="0" err="1">
                  <a:solidFill>
                    <a:srgbClr val="51626F"/>
                  </a:solidFill>
                  <a:latin typeface="Gotham Bold"/>
                </a:rPr>
                <a:t>Balgaddy</a:t>
              </a:r>
              <a:r>
                <a:rPr lang="en-US" sz="7500" dirty="0">
                  <a:solidFill>
                    <a:srgbClr val="51626F"/>
                  </a:solidFill>
                  <a:latin typeface="Gotham Bold"/>
                </a:rPr>
                <a:t> Housing Update 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202753"/>
              <a:ext cx="18361834" cy="4831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080"/>
                </a:lnSpc>
              </a:pPr>
              <a:endParaRPr lang="en-US" sz="2200" dirty="0">
                <a:solidFill>
                  <a:srgbClr val="51626F"/>
                </a:solidFill>
                <a:latin typeface="Arial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3413424"/>
              <a:ext cx="18361834" cy="5147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810"/>
                </a:lnSpc>
              </a:pPr>
              <a:r>
                <a:rPr lang="en-US" sz="4000" b="1" dirty="0">
                  <a:solidFill>
                    <a:srgbClr val="51626F"/>
                  </a:solidFill>
                  <a:latin typeface="Arial"/>
                </a:rPr>
                <a:t>Q4 Report - Housing Maintenance &amp; Estate Management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740999" y="5605338"/>
              <a:ext cx="16879836" cy="12700"/>
            </a:xfrm>
            <a:prstGeom prst="rect">
              <a:avLst/>
            </a:prstGeom>
            <a:solidFill>
              <a:srgbClr val="000000"/>
            </a:solidFill>
          </p:spPr>
          <p:txBody>
            <a:bodyPr/>
            <a:lstStyle/>
            <a:p>
              <a:endParaRPr lang="en-IE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53B9A-27A0-2D4E-9133-7F549B217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86C4C4-5022-C006-643E-72851D2DA7D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37810C15-3E8D-FCA5-AD71-314BD7A44A4A}"/>
              </a:ext>
            </a:extLst>
          </p:cNvPr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Estate Management Initiatives Contd.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79EEAD8-5F2F-CDCE-3FAB-780488864594}"/>
              </a:ext>
            </a:extLst>
          </p:cNvPr>
          <p:cNvSpPr txBox="1"/>
          <p:nvPr/>
        </p:nvSpPr>
        <p:spPr>
          <a:xfrm>
            <a:off x="1887486" y="3239504"/>
            <a:ext cx="6799160" cy="4834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 Day of Action to take</a:t>
            </a:r>
            <a:r>
              <a:rPr lang="en-IE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place – further discussion with An Garda Síochána required, as well as internal departments.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IE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</a:rPr>
              <a:t>SDCC will carry out a Tenancy Audit in </a:t>
            </a:r>
            <a:r>
              <a:rPr lang="en-IE" sz="2400" dirty="0" err="1">
                <a:solidFill>
                  <a:prstClr val="black"/>
                </a:solidFill>
              </a:rPr>
              <a:t>Balgaddy</a:t>
            </a:r>
            <a:r>
              <a:rPr lang="en-IE" sz="2400" dirty="0">
                <a:solidFill>
                  <a:prstClr val="black"/>
                </a:solidFill>
              </a:rPr>
              <a:t> in March/April.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anose="05050102010706020507" pitchFamily="18" charset="2"/>
              <a:buChar char=""/>
              <a:defRPr/>
            </a:pPr>
            <a:r>
              <a:rPr lang="en-IE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An Garda </a:t>
            </a:r>
            <a:r>
              <a:rPr lang="en-IE" sz="24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Siochána</a:t>
            </a:r>
            <a:r>
              <a:rPr lang="en-IE" sz="24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plan </a:t>
            </a:r>
            <a:r>
              <a:rPr lang="en-IE" sz="2400" dirty="0">
                <a:ea typeface="Aptos" panose="020B0004020202020204" pitchFamily="34" charset="0"/>
                <a:cs typeface="Aptos" panose="020B0004020202020204" pitchFamily="34" charset="0"/>
              </a:rPr>
              <a:t>to carry out a door to door exercise on all homes in the </a:t>
            </a:r>
            <a:r>
              <a:rPr lang="en-IE" sz="2400" dirty="0" err="1"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400" dirty="0">
                <a:ea typeface="Aptos" panose="020B0004020202020204" pitchFamily="34" charset="0"/>
                <a:cs typeface="Aptos" panose="020B0004020202020204" pitchFamily="34" charset="0"/>
              </a:rPr>
              <a:t> area to advise local people to contact the Gardai with any issues and to provide information on local services.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IE" sz="2400" dirty="0">
              <a:solidFill>
                <a:prstClr val="black"/>
              </a:solidFill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8965289-F6E7-F0C9-98EB-93EB020E1720}"/>
              </a:ext>
            </a:extLst>
          </p:cNvPr>
          <p:cNvSpPr txBox="1"/>
          <p:nvPr/>
        </p:nvSpPr>
        <p:spPr>
          <a:xfrm>
            <a:off x="9448800" y="3296840"/>
            <a:ext cx="6799160" cy="3819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anose="05050102010706020507" pitchFamily="18" charset="2"/>
              <a:buChar char=""/>
              <a:defRPr/>
            </a:pPr>
            <a:r>
              <a:rPr lang="en-IE" sz="2400" dirty="0">
                <a:ea typeface="Aptos" panose="020B0004020202020204" pitchFamily="34" charset="0"/>
                <a:cs typeface="Aptos" panose="020B0004020202020204" pitchFamily="34" charset="0"/>
              </a:rPr>
              <a:t>School talks to be delivered by Council staff and the Gardai – dates and times to be agreed. 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Easter fun days being planned in the area, which the Estate Management team will support. </a:t>
            </a:r>
            <a:b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885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 dirty="0"/>
          </a:p>
        </p:txBody>
      </p:sp>
      <p:sp>
        <p:nvSpPr>
          <p:cNvPr id="5" name="TextBox 5"/>
          <p:cNvSpPr txBox="1"/>
          <p:nvPr/>
        </p:nvSpPr>
        <p:spPr>
          <a:xfrm>
            <a:off x="1028700" y="257175"/>
            <a:ext cx="15912385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Higher Level Working Group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9EDCDE-6C6E-9CE5-5CB5-0A3EEFA51D5F}"/>
              </a:ext>
            </a:extLst>
          </p:cNvPr>
          <p:cNvSpPr txBox="1"/>
          <p:nvPr/>
        </p:nvSpPr>
        <p:spPr>
          <a:xfrm>
            <a:off x="914400" y="2019300"/>
            <a:ext cx="16916400" cy="9110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ffectLst/>
                <a:ea typeface="Calibri" panose="020F0502020204030204" pitchFamily="34" charset="0"/>
              </a:rPr>
              <a:t>New Independent Chair Liam Casey (Former Inspector </a:t>
            </a:r>
            <a:r>
              <a:rPr lang="en-IE" sz="2800" dirty="0" err="1">
                <a:effectLst/>
                <a:ea typeface="Calibri" panose="020F0502020204030204" pitchFamily="34" charset="0"/>
              </a:rPr>
              <a:t>Ronanstown</a:t>
            </a:r>
            <a:r>
              <a:rPr lang="en-IE" sz="2800" dirty="0">
                <a:effectLst/>
                <a:ea typeface="Calibri" panose="020F0502020204030204" pitchFamily="34" charset="0"/>
              </a:rPr>
              <a:t> Garda Station) 	</a:t>
            </a:r>
          </a:p>
          <a:p>
            <a:pPr marL="324000" lvl="1">
              <a:spcBef>
                <a:spcPts val="600"/>
              </a:spcBef>
            </a:pPr>
            <a:endParaRPr lang="en-IE" sz="1200" dirty="0">
              <a:effectLst/>
              <a:ea typeface="Calibri" panose="020F050202020403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a typeface="Calibri" panose="020F0502020204030204" pitchFamily="34" charset="0"/>
              </a:rPr>
              <a:t>DLETB and Partnership representative appointed.  Nominations sought for </a:t>
            </a:r>
            <a:r>
              <a:rPr lang="en-IE" sz="2800" dirty="0" err="1">
                <a:ea typeface="Calibri" panose="020F0502020204030204" pitchFamily="34" charset="0"/>
              </a:rPr>
              <a:t>Tusla</a:t>
            </a:r>
            <a:r>
              <a:rPr lang="en-IE" sz="2800" dirty="0">
                <a:ea typeface="Calibri" panose="020F0502020204030204" pitchFamily="34" charset="0"/>
              </a:rPr>
              <a:t> - awaiting response.</a:t>
            </a:r>
          </a:p>
          <a:p>
            <a:pPr marL="324000" lvl="1">
              <a:spcBef>
                <a:spcPts val="600"/>
              </a:spcBef>
            </a:pPr>
            <a:endParaRPr lang="en-IE" sz="1200" dirty="0">
              <a:ea typeface="Calibri" panose="020F050202020403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a typeface="Calibri" panose="020F0502020204030204" pitchFamily="34" charset="0"/>
              </a:rPr>
              <a:t>4 meetings took place in 2024, and 1 meeting to date in 2025.  </a:t>
            </a:r>
          </a:p>
          <a:p>
            <a:pPr marL="324000" lvl="1">
              <a:spcBef>
                <a:spcPts val="600"/>
              </a:spcBef>
            </a:pPr>
            <a:r>
              <a:rPr lang="en-IE" sz="2800" b="1" dirty="0">
                <a:effectLst/>
                <a:ea typeface="Calibri" panose="020F0502020204030204" pitchFamily="34" charset="0"/>
                <a:cs typeface="Aptos" panose="020B0004020202020204" pitchFamily="34" charset="0"/>
              </a:rPr>
              <a:t>Updates</a:t>
            </a:r>
            <a:endParaRPr lang="en-IE" sz="2800" b="1" dirty="0">
              <a:ea typeface="Calibri" panose="020F0502020204030204" pitchFamily="34" charset="0"/>
              <a:cs typeface="Aptos" panose="020B0004020202020204" pitchFamily="34" charset="0"/>
            </a:endParaRPr>
          </a:p>
          <a:p>
            <a:pPr marL="781200" lvl="1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Construction works on the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Community Centre continues, with expected opening in October 2025. The Community Section have established a new Regional Board of Management to manage the operations of the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,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Neilstown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and </a:t>
            </a:r>
            <a:r>
              <a:rPr lang="en-IE" sz="2800" dirty="0" err="1">
                <a:effectLst/>
                <a:ea typeface="Aptos" panose="020B0004020202020204" pitchFamily="34" charset="0"/>
                <a:cs typeface="Aptos" panose="020B0004020202020204" pitchFamily="34" charset="0"/>
              </a:rPr>
              <a:t>Rowlagh</a:t>
            </a: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 Community Centres, all of which has received broad community approval. 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It was agreed to look at the possibility of organising a tour of the new community centre and to hold meetings in the </a:t>
            </a:r>
            <a:r>
              <a:rPr lang="en-IE" sz="2800" dirty="0" err="1"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 area twice per annum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>
                <a:effectLst/>
                <a:ea typeface="Aptos" panose="020B0004020202020204" pitchFamily="34" charset="0"/>
                <a:cs typeface="Aptos" panose="020B0004020202020204" pitchFamily="34" charset="0"/>
              </a:rPr>
              <a:t>SDCC Allocations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 Support Team to carry out tenancy checks in the area in March / April 2024.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An Garda </a:t>
            </a:r>
            <a:r>
              <a:rPr lang="en-IE" sz="2800" dirty="0" err="1">
                <a:ea typeface="Aptos" panose="020B0004020202020204" pitchFamily="34" charset="0"/>
                <a:cs typeface="Aptos" panose="020B0004020202020204" pitchFamily="34" charset="0"/>
              </a:rPr>
              <a:t>Siochána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  to carry out a door knocking exercise to all homes in </a:t>
            </a:r>
            <a:r>
              <a:rPr lang="en-IE" sz="2800" dirty="0" err="1"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The group are working on an information package of the local services and activities in the area, the Gardaí will hand these out as they call to doors. </a:t>
            </a:r>
            <a:endParaRPr lang="en-IE" sz="2800" dirty="0"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ETB and </a:t>
            </a:r>
            <a:r>
              <a:rPr lang="en-IE" sz="2800" dirty="0" err="1">
                <a:ea typeface="Aptos" panose="020B0004020202020204" pitchFamily="34" charset="0"/>
                <a:cs typeface="Aptos" panose="020B0004020202020204" pitchFamily="34" charset="0"/>
              </a:rPr>
              <a:t>Crosscare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 to identify potential funding for early intervention workers and extra youth workers for </a:t>
            </a:r>
            <a:r>
              <a:rPr lang="en-IE" sz="2800" dirty="0" err="1">
                <a:ea typeface="Aptos" panose="020B0004020202020204" pitchFamily="34" charset="0"/>
                <a:cs typeface="Aptos" panose="020B0004020202020204" pitchFamily="34" charset="0"/>
              </a:rPr>
              <a:t>Balgaddy</a:t>
            </a:r>
            <a:r>
              <a:rPr lang="en-IE" sz="2800" dirty="0">
                <a:ea typeface="Aptos" panose="020B0004020202020204" pitchFamily="34" charset="0"/>
                <a:cs typeface="Aptos" panose="020B0004020202020204" pitchFamily="34" charset="0"/>
              </a:rPr>
              <a:t> area specifically.  </a:t>
            </a:r>
          </a:p>
          <a:p>
            <a:pPr lvl="0">
              <a:tabLst>
                <a:tab pos="457200" algn="l"/>
              </a:tabLst>
            </a:pPr>
            <a:br>
              <a:rPr lang="en-IE" sz="2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IE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endParaRPr lang="en-IE" sz="28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457200" algn="l"/>
              </a:tabLst>
            </a:pPr>
            <a:endParaRPr lang="en-IE" sz="28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12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Working Group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9237714" cy="63912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24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Balgaddy</a:t>
            </a:r>
            <a:r>
              <a:rPr lang="en-GB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working Group was established to implement the recommendations outlined in the Community Crime Impact assessment undertaken in March 2021.  Group meets on a quarterly basis. 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The membership consists of:</a:t>
            </a:r>
            <a:endParaRPr lang="en-IE" sz="2400" dirty="0">
              <a:latin typeface="+mj-lt"/>
              <a:ea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Estate Management and Community Development Teams from SDCC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An Garda Siochana (</a:t>
            </a: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North Clondalkin Community Development Programme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Co- Ordinator from Clondalkin Drugs Task Force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Ronanstown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Crosscare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Chair of Local Policing Forum</a:t>
            </a:r>
            <a:endParaRPr lang="en-IE" sz="2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DDETB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Tusla</a:t>
            </a: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 (awaiting response and nomination)</a:t>
            </a:r>
          </a:p>
          <a:p>
            <a:pPr marL="342900" indent="-342900">
              <a:lnSpc>
                <a:spcPct val="100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E" sz="24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Calibri" panose="020F0502020204030204" pitchFamily="34" charset="0"/>
              </a:rPr>
              <a:t>South Dublin Partnership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IE" sz="2400" dirty="0">
              <a:solidFill>
                <a:prstClr val="black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792200" y="5753100"/>
            <a:ext cx="3534428" cy="4523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2400" b="1" dirty="0"/>
              <a:t>Meeting Dates for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20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February 2025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13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May 2025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September 2025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9</a:t>
            </a:r>
            <a:r>
              <a:rPr lang="en-IE" sz="24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December 2025 </a:t>
            </a:r>
          </a:p>
          <a:p>
            <a:b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7796BE38-6D0F-0A8C-C225-7EB837E747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39" r="-2" b="6099"/>
          <a:stretch/>
        </p:blipFill>
        <p:spPr>
          <a:xfrm>
            <a:off x="13059429" y="2324100"/>
            <a:ext cx="4267200" cy="2981325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740024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grpSp>
        <p:nvGrpSpPr>
          <p:cNvPr id="3" name="Group 3"/>
          <p:cNvGrpSpPr/>
          <p:nvPr/>
        </p:nvGrpSpPr>
        <p:grpSpPr>
          <a:xfrm>
            <a:off x="1920692" y="1986089"/>
            <a:ext cx="7451405" cy="6294095"/>
            <a:chOff x="0" y="0"/>
            <a:chExt cx="9935206" cy="8392127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26932" r="26932"/>
            <a:stretch>
              <a:fillRect/>
            </a:stretch>
          </p:blipFill>
          <p:spPr>
            <a:xfrm>
              <a:off x="0" y="0"/>
              <a:ext cx="9935206" cy="8392127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851880" y="1824164"/>
            <a:ext cx="5912120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Response Maintenance </a:t>
            </a:r>
            <a:b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8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2024</a:t>
            </a:r>
            <a:endParaRPr lang="en-US" sz="8000" dirty="0">
              <a:solidFill>
                <a:srgbClr val="51626F"/>
              </a:solidFill>
              <a:latin typeface="Arial Bold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F1DCC-F2FB-7AD5-133F-F7103622B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690173"/>
            <a:ext cx="9127901" cy="826332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81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</a:rPr>
              <a:t>Allocations and Relets 2024 </a:t>
            </a:r>
            <a:endParaRPr lang="en-US" sz="4800" dirty="0">
              <a:latin typeface="Arial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86AFC5-5BB3-A64C-5B01-B01CFEEF3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400" y="452771"/>
            <a:ext cx="9754961" cy="10002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6433C74-5991-FC56-BB94-DEA37F44C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600" y="2468443"/>
            <a:ext cx="7772397" cy="568963"/>
          </a:xfrm>
          <a:prstGeom prst="rect">
            <a:avLst/>
          </a:prstGeom>
        </p:spPr>
      </p:pic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398352B7-8AC7-0F5F-B025-8016A39EC7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3807760"/>
              </p:ext>
            </p:extLst>
          </p:nvPr>
        </p:nvGraphicFramePr>
        <p:xfrm>
          <a:off x="1371600" y="3608836"/>
          <a:ext cx="7772398" cy="32872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95785">
                  <a:extLst>
                    <a:ext uri="{9D8B030D-6E8A-4147-A177-3AD203B41FA5}">
                      <a16:colId xmlns:a16="http://schemas.microsoft.com/office/drawing/2014/main" val="2755250943"/>
                    </a:ext>
                  </a:extLst>
                </a:gridCol>
                <a:gridCol w="1918523">
                  <a:extLst>
                    <a:ext uri="{9D8B030D-6E8A-4147-A177-3AD203B41FA5}">
                      <a16:colId xmlns:a16="http://schemas.microsoft.com/office/drawing/2014/main" val="3175512548"/>
                    </a:ext>
                  </a:extLst>
                </a:gridCol>
                <a:gridCol w="1635664">
                  <a:extLst>
                    <a:ext uri="{9D8B030D-6E8A-4147-A177-3AD203B41FA5}">
                      <a16:colId xmlns:a16="http://schemas.microsoft.com/office/drawing/2014/main" val="1843326544"/>
                    </a:ext>
                  </a:extLst>
                </a:gridCol>
                <a:gridCol w="1650876">
                  <a:extLst>
                    <a:ext uri="{9D8B030D-6E8A-4147-A177-3AD203B41FA5}">
                      <a16:colId xmlns:a16="http://schemas.microsoft.com/office/drawing/2014/main" val="1503221543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861168571"/>
                    </a:ext>
                  </a:extLst>
                </a:gridCol>
              </a:tblGrid>
              <a:tr h="1643632"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  <a:p>
                      <a:pPr algn="ctr"/>
                      <a:r>
                        <a:rPr lang="en-GB" sz="2400" dirty="0"/>
                        <a:t>Pre - Works</a:t>
                      </a:r>
                      <a:endParaRPr lang="en-IE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  <a:p>
                      <a:pPr algn="ctr"/>
                      <a:r>
                        <a:rPr lang="en-GB" sz="2400" dirty="0"/>
                        <a:t>Work  in Progress</a:t>
                      </a:r>
                      <a:endParaRPr lang="en-IE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  <a:p>
                      <a:pPr algn="ctr"/>
                      <a:r>
                        <a:rPr lang="en-GB" sz="2400" dirty="0"/>
                        <a:t>Ready for Allocation </a:t>
                      </a:r>
                      <a:endParaRPr lang="en-IE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  <a:p>
                      <a:pPr algn="ctr"/>
                      <a:r>
                        <a:rPr lang="en-GB" sz="2400" dirty="0"/>
                        <a:t>Allocated</a:t>
                      </a:r>
                      <a:endParaRPr lang="en-IE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dirty="0"/>
                    </a:p>
                    <a:p>
                      <a:pPr algn="ctr"/>
                      <a:r>
                        <a:rPr lang="en-GB" sz="2400" dirty="0"/>
                        <a:t>Total</a:t>
                      </a:r>
                      <a:endParaRPr lang="en-IE" sz="24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3517466"/>
                  </a:ext>
                </a:extLst>
              </a:tr>
              <a:tr h="1643632">
                <a:tc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  <a:p>
                      <a:pPr algn="ctr"/>
                      <a:r>
                        <a:rPr lang="en-GB" sz="2400" b="1" dirty="0"/>
                        <a:t>0</a:t>
                      </a:r>
                      <a:endParaRPr lang="en-IE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  <a:p>
                      <a:pPr algn="ctr"/>
                      <a:r>
                        <a:rPr lang="en-GB" sz="2400" b="1" dirty="0"/>
                        <a:t>9</a:t>
                      </a:r>
                      <a:endParaRPr lang="en-IE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  <a:p>
                      <a:pPr algn="ctr"/>
                      <a:r>
                        <a:rPr lang="en-GB" sz="2400" b="1" dirty="0"/>
                        <a:t>6</a:t>
                      </a:r>
                      <a:endParaRPr lang="en-IE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  <a:p>
                      <a:pPr algn="ctr"/>
                      <a:r>
                        <a:rPr lang="en-GB" sz="2400" b="1" dirty="0"/>
                        <a:t>4</a:t>
                      </a:r>
                      <a:endParaRPr lang="en-IE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400" b="1" dirty="0"/>
                    </a:p>
                    <a:p>
                      <a:pPr algn="ctr"/>
                      <a:r>
                        <a:rPr lang="en-GB" sz="2400" b="1" dirty="0"/>
                        <a:t>19</a:t>
                      </a:r>
                      <a:endParaRPr lang="en-IE" sz="2400" b="1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84934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977CC00-EEE0-09CE-2EC2-3D69FB3A1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6174438"/>
              </p:ext>
            </p:extLst>
          </p:nvPr>
        </p:nvGraphicFramePr>
        <p:xfrm>
          <a:off x="9448800" y="3608836"/>
          <a:ext cx="4953000" cy="328726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3853448859"/>
                    </a:ext>
                  </a:extLst>
                </a:gridCol>
              </a:tblGrid>
              <a:tr h="1643632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  <a:p>
                      <a:pPr algn="ctr"/>
                      <a:r>
                        <a:rPr lang="en-GB" sz="2800" dirty="0"/>
                        <a:t>Allocations for 2024</a:t>
                      </a:r>
                      <a:endParaRPr lang="en-IE" sz="2800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050937"/>
                  </a:ext>
                </a:extLst>
              </a:tr>
              <a:tr h="1643632">
                <a:tc>
                  <a:txBody>
                    <a:bodyPr/>
                    <a:lstStyle/>
                    <a:p>
                      <a:pPr algn="ctr"/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GB" sz="2800" b="1">
                          <a:solidFill>
                            <a:schemeClr val="tx1"/>
                          </a:solidFill>
                        </a:rPr>
                        <a:t>34</a:t>
                      </a:r>
                      <a:endParaRPr lang="en-IE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3595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334D4-8578-7229-CCEB-6041EC5D8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62C3902-FFE8-3620-4C06-02EB49BE099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lvl="1"/>
            <a:r>
              <a:rPr lang="en-US" sz="4400" b="1" dirty="0">
                <a:solidFill>
                  <a:srgbClr val="51626F"/>
                </a:solidFill>
                <a:latin typeface="Arial Bold"/>
              </a:rPr>
              <a:t>  </a:t>
            </a:r>
          </a:p>
          <a:p>
            <a:pPr lvl="1"/>
            <a:r>
              <a:rPr lang="en-US" sz="4400" b="1" dirty="0">
                <a:solidFill>
                  <a:srgbClr val="51626F"/>
                </a:solidFill>
                <a:latin typeface="Arial Bold"/>
              </a:rPr>
              <a:t>           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Housing Maintenance Operations </a:t>
            </a: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</a:t>
            </a:r>
            <a:endParaRPr lang="en-US" sz="4800" b="1" dirty="0">
              <a:latin typeface="Arial Bold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51626F"/>
                </a:solidFill>
                <a:latin typeface="Arial Bold"/>
              </a:rPr>
              <a:t>            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4400" b="1" dirty="0">
              <a:solidFill>
                <a:srgbClr val="51626F"/>
              </a:solidFill>
              <a:latin typeface="Arial Bold"/>
            </a:endParaRPr>
          </a:p>
          <a:p>
            <a:pPr lvl="1"/>
            <a:r>
              <a:rPr lang="en-US" sz="2800" b="1" dirty="0">
                <a:solidFill>
                  <a:srgbClr val="51626F"/>
                </a:solidFill>
                <a:latin typeface="Arial Bold"/>
              </a:rPr>
              <a:t> </a:t>
            </a:r>
            <a:r>
              <a:rPr lang="en-GB" sz="2800" b="1" dirty="0">
                <a:ea typeface="MS Gothic" panose="020B0609070205080204" pitchFamily="49" charset="-128"/>
                <a:cs typeface="Arial" panose="020B0604020202020204" pitchFamily="34" charset="0"/>
              </a:rPr>
              <a:t>Repairs to Vacant Properties – Reduce turnaround times</a:t>
            </a:r>
          </a:p>
          <a:p>
            <a:pPr marL="1828800" lvl="3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23% reduction in relet turnaround times county-wide in comparison to 2023.</a:t>
            </a:r>
          </a:p>
          <a:p>
            <a:pPr lvl="3"/>
            <a:endParaRPr lang="en-GB" sz="2800" b="1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ea typeface="MS Gothic" panose="020B0609070205080204" pitchFamily="49" charset="-128"/>
                <a:cs typeface="Arial" panose="020B0604020202020204" pitchFamily="34" charset="0"/>
              </a:rPr>
              <a:t>Response Maintenance and Property Management</a:t>
            </a:r>
          </a:p>
          <a:p>
            <a:pPr marL="1828800" lvl="3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639 Work Orders completed in 2024 by Direct Labour, Electrical, Mechanical and Response Maintenance Contractors. </a:t>
            </a:r>
          </a:p>
          <a:p>
            <a:pPr marL="1828800" lvl="3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Clean-up of communal areas completed </a:t>
            </a:r>
            <a:r>
              <a:rPr lang="en-GB" sz="2800">
                <a:ea typeface="MS Gothic" panose="020B0609070205080204" pitchFamily="49" charset="-128"/>
                <a:cs typeface="Arial" panose="020B0604020202020204" pitchFamily="34" charset="0"/>
              </a:rPr>
              <a:t>for 2024:</a:t>
            </a:r>
            <a:r>
              <a:rPr lang="en-IE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GB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March, 11</a:t>
            </a:r>
            <a:r>
              <a:rPr lang="en-GB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May, 10</a:t>
            </a:r>
            <a:r>
              <a:rPr lang="en-GB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August, 2</a:t>
            </a:r>
            <a:r>
              <a:rPr lang="en-GB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16</a:t>
            </a:r>
            <a:r>
              <a:rPr lang="en-GB" sz="28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November.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endParaRPr lang="en-GB" sz="28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lvl="1"/>
            <a:r>
              <a:rPr lang="en-GB" sz="2800" b="1" dirty="0">
                <a:ea typeface="MS Gothic" panose="020B0609070205080204" pitchFamily="49" charset="-128"/>
                <a:cs typeface="Arial" panose="020B0604020202020204" pitchFamily="34" charset="0"/>
              </a:rPr>
              <a:t>Property Condition Surveys – Identify condition and maintenance requirements</a:t>
            </a:r>
          </a:p>
          <a:p>
            <a:pPr marL="1828800" lvl="3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Properties surveyed on 5-year cycle</a:t>
            </a:r>
          </a:p>
          <a:p>
            <a:pPr marL="1828800" lvl="3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Contract has commenced</a:t>
            </a:r>
          </a:p>
          <a:p>
            <a:pPr marL="1828800" lvl="3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 err="1">
                <a:ea typeface="MS Gothic" panose="020B0609070205080204" pitchFamily="49" charset="-128"/>
                <a:cs typeface="Arial" panose="020B0604020202020204" pitchFamily="34" charset="0"/>
              </a:rPr>
              <a:t>Balgaddy</a:t>
            </a: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 included in year two surveys</a:t>
            </a:r>
          </a:p>
          <a:p>
            <a:pPr marL="1828800" lvl="3" indent="-4572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ea typeface="MS Gothic" panose="020B0609070205080204" pitchFamily="49" charset="-128"/>
                <a:cs typeface="Arial" panose="020B0604020202020204" pitchFamily="34" charset="0"/>
              </a:rPr>
              <a:t>Outcome of surveys will determine future planned maintenance programmes</a:t>
            </a:r>
            <a:endParaRPr lang="en-US" sz="4400" b="1" dirty="0">
              <a:solidFill>
                <a:srgbClr val="51626F"/>
              </a:solidFill>
              <a:latin typeface="Arial Bold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3C2E4C8-EE9E-93BA-4968-F272AC2272A7}"/>
              </a:ext>
            </a:extLst>
          </p:cNvPr>
          <p:cNvSpPr txBox="1"/>
          <p:nvPr/>
        </p:nvSpPr>
        <p:spPr>
          <a:xfrm>
            <a:off x="1922744" y="1584371"/>
            <a:ext cx="14442513" cy="1081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</a:rPr>
              <a:t>Allocations and Relets 2024 </a:t>
            </a:r>
            <a:endParaRPr lang="en-US" sz="4800" dirty="0">
              <a:latin typeface="Arial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9E40C60-97AD-24AC-7F5B-0B1CD4D1DCC2}"/>
              </a:ext>
            </a:extLst>
          </p:cNvPr>
          <p:cNvSpPr txBox="1"/>
          <p:nvPr/>
        </p:nvSpPr>
        <p:spPr>
          <a:xfrm>
            <a:off x="9448800" y="3296840"/>
            <a:ext cx="679916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112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BA345-F7AB-D512-30F7-F6B2A77CC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36F9FC9-055F-F189-0702-0A34EAE3B63A}"/>
              </a:ext>
            </a:extLst>
          </p:cNvPr>
          <p:cNvSpPr/>
          <p:nvPr/>
        </p:nvSpPr>
        <p:spPr>
          <a:xfrm>
            <a:off x="5687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marL="457200" lvl="1">
              <a:spcBef>
                <a:spcPts val="0"/>
              </a:spcBef>
            </a:pPr>
            <a:endParaRPr lang="en-US" sz="1800" b="1" dirty="0"/>
          </a:p>
          <a:p>
            <a:pPr marL="457200" lvl="1">
              <a:spcBef>
                <a:spcPts val="0"/>
              </a:spcBef>
            </a:pPr>
            <a:endParaRPr lang="en-US" b="1" dirty="0"/>
          </a:p>
          <a:p>
            <a:pPr marL="457200" lvl="1">
              <a:spcBef>
                <a:spcPts val="0"/>
              </a:spcBef>
            </a:pPr>
            <a:endParaRPr lang="en-US" sz="1800" b="1" dirty="0"/>
          </a:p>
          <a:p>
            <a:pPr marL="457200" lvl="1">
              <a:spcBef>
                <a:spcPts val="0"/>
              </a:spcBef>
            </a:pPr>
            <a:endParaRPr lang="en-US" b="1" dirty="0"/>
          </a:p>
          <a:p>
            <a:pPr marL="457200" lvl="1">
              <a:spcBef>
                <a:spcPts val="0"/>
              </a:spcBef>
            </a:pPr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Planned Maintenance 1-</a:t>
            </a:r>
          </a:p>
          <a:p>
            <a:pPr marL="457200" lvl="1">
              <a:spcBef>
                <a:spcPts val="0"/>
              </a:spcBef>
            </a:pPr>
            <a:r>
              <a:rPr lang="en-US" sz="60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Balgaddy</a:t>
            </a:r>
            <a:r>
              <a:rPr lang="en-US" sz="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457200" lvl="1">
              <a:spcBef>
                <a:spcPts val="0"/>
              </a:spcBef>
            </a:pPr>
            <a:endParaRPr lang="en-US" b="1" dirty="0"/>
          </a:p>
          <a:p>
            <a:pPr marL="457200" lvl="1">
              <a:spcBef>
                <a:spcPts val="0"/>
              </a:spcBef>
            </a:pPr>
            <a:endParaRPr lang="en-US" sz="1800" b="1" dirty="0"/>
          </a:p>
          <a:p>
            <a:pPr marL="457200" lvl="1">
              <a:spcBef>
                <a:spcPts val="0"/>
              </a:spcBef>
            </a:pPr>
            <a:r>
              <a:rPr lang="en-US" sz="2800" b="1" dirty="0"/>
              <a:t>Roofing Works 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Works complete at two locations within Meile An Rí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Works complete at three locations within Tor An Rí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Works complete at two locations within </a:t>
            </a:r>
            <a:r>
              <a:rPr lang="en-US" sz="2800" dirty="0" err="1"/>
              <a:t>Buirg</a:t>
            </a:r>
            <a:r>
              <a:rPr lang="en-US" sz="2800" dirty="0"/>
              <a:t> An Rí</a:t>
            </a:r>
          </a:p>
          <a:p>
            <a:pPr marL="457200" lvl="1">
              <a:spcBef>
                <a:spcPts val="0"/>
              </a:spcBef>
            </a:pPr>
            <a:endParaRPr lang="en-US" sz="2800" b="1" dirty="0"/>
          </a:p>
          <a:p>
            <a:pPr marL="457200" lvl="1">
              <a:spcBef>
                <a:spcPts val="0"/>
              </a:spcBef>
            </a:pPr>
            <a:r>
              <a:rPr lang="en-US" sz="2800" b="1" dirty="0"/>
              <a:t>Energy Efficiency Retrofit Programme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/>
              <a:t>Works were </a:t>
            </a:r>
            <a:r>
              <a:rPr lang="en-US" sz="2800" dirty="0"/>
              <a:t>completed at fifteen locations </a:t>
            </a:r>
          </a:p>
          <a:p>
            <a:pPr lvl="1">
              <a:spcBef>
                <a:spcPts val="0"/>
              </a:spcBef>
            </a:pPr>
            <a:r>
              <a:rPr lang="en-US" sz="2800" dirty="0"/>
              <a:t>      within Tor An Rí Walk.</a:t>
            </a:r>
          </a:p>
          <a:p>
            <a:pPr marL="228600" lvl="1" indent="0">
              <a:spcBef>
                <a:spcPts val="0"/>
              </a:spcBef>
              <a:buNone/>
            </a:pPr>
            <a:endParaRPr lang="en-US" sz="2800" dirty="0"/>
          </a:p>
          <a:p>
            <a:pPr marL="457200" lvl="1">
              <a:spcBef>
                <a:spcPts val="0"/>
              </a:spcBef>
              <a:spcAft>
                <a:spcPts val="0"/>
              </a:spcAft>
            </a:pPr>
            <a:r>
              <a:rPr lang="en-US" sz="2800" b="1" dirty="0"/>
              <a:t>Safety Works Programme</a:t>
            </a:r>
          </a:p>
          <a:p>
            <a:pPr marL="914400" lvl="1" indent="-4572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Works have commenced within </a:t>
            </a:r>
            <a:r>
              <a:rPr lang="en-US" sz="2800" dirty="0" err="1"/>
              <a:t>Buirg</a:t>
            </a:r>
            <a:r>
              <a:rPr lang="en-US" sz="2800" dirty="0"/>
              <a:t> An Rí </a:t>
            </a:r>
          </a:p>
          <a:p>
            <a:pPr lvl="1">
              <a:spcBef>
                <a:spcPts val="0"/>
              </a:spcBef>
            </a:pPr>
            <a:r>
              <a:rPr lang="en-US" sz="2800" dirty="0"/>
              <a:t>      with 82 locations selected to upgrade fire detection</a:t>
            </a:r>
          </a:p>
          <a:p>
            <a:pPr lvl="1">
              <a:spcBef>
                <a:spcPts val="0"/>
              </a:spcBef>
            </a:pPr>
            <a:r>
              <a:rPr lang="en-US" sz="2800" dirty="0"/>
              <a:t>      systems to LD2 standard</a:t>
            </a:r>
          </a:p>
          <a:p>
            <a:endParaRPr lang="en-IE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D596DF3-2F4B-8AC9-4EDA-2D9E2F05FC64}"/>
              </a:ext>
            </a:extLst>
          </p:cNvPr>
          <p:cNvSpPr txBox="1"/>
          <p:nvPr/>
        </p:nvSpPr>
        <p:spPr>
          <a:xfrm>
            <a:off x="1887486" y="3239504"/>
            <a:ext cx="6799160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70DF59A-0189-8081-CC8E-6CF457834686}"/>
              </a:ext>
            </a:extLst>
          </p:cNvPr>
          <p:cNvSpPr txBox="1"/>
          <p:nvPr/>
        </p:nvSpPr>
        <p:spPr>
          <a:xfrm>
            <a:off x="9448800" y="3296840"/>
            <a:ext cx="679916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8B5FA4-13B6-BDBC-DC8F-B79F0C31D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53" r="3" b="2"/>
          <a:stretch/>
        </p:blipFill>
        <p:spPr>
          <a:xfrm>
            <a:off x="9064890" y="0"/>
            <a:ext cx="9198089" cy="917029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6610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algn="ctr"/>
            <a:endParaRPr lang="en-IE" dirty="0"/>
          </a:p>
        </p:txBody>
      </p:sp>
      <p:sp>
        <p:nvSpPr>
          <p:cNvPr id="3" name="TextBox 3"/>
          <p:cNvSpPr txBox="1"/>
          <p:nvPr/>
        </p:nvSpPr>
        <p:spPr>
          <a:xfrm>
            <a:off x="-3505200" y="144972"/>
            <a:ext cx="14442513" cy="2294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Planned Maintenance 2 – </a:t>
            </a:r>
          </a:p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 err="1">
                <a:solidFill>
                  <a:srgbClr val="51626F"/>
                </a:solidFill>
                <a:latin typeface="Arial Bold"/>
              </a:rPr>
              <a:t>Balgaddy</a:t>
            </a:r>
            <a:r>
              <a:rPr lang="en-US" sz="4800" b="1" dirty="0">
                <a:solidFill>
                  <a:srgbClr val="51626F"/>
                </a:solidFill>
                <a:latin typeface="Arial Bold"/>
              </a:rPr>
              <a:t>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4384" y="3054903"/>
            <a:ext cx="7681415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>
              <a:lnSpc>
                <a:spcPct val="90000"/>
              </a:lnSpc>
              <a:spcAft>
                <a:spcPts val="600"/>
              </a:spcAft>
            </a:pPr>
            <a:r>
              <a:rPr lang="en-US" sz="3200" b="1" dirty="0"/>
              <a:t>    </a:t>
            </a:r>
            <a:r>
              <a:rPr lang="en-US" sz="4000" b="1" dirty="0"/>
              <a:t>Painting Programme </a:t>
            </a:r>
          </a:p>
          <a:p>
            <a:pPr marL="0" lvl="1">
              <a:lnSpc>
                <a:spcPct val="90000"/>
              </a:lnSpc>
              <a:spcAft>
                <a:spcPts val="600"/>
              </a:spcAft>
            </a:pPr>
            <a:endParaRPr lang="en-US" sz="3600" b="1" dirty="0"/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99 Units complete to date</a:t>
            </a:r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19 Units in progress</a:t>
            </a:r>
          </a:p>
          <a:p>
            <a:pPr marL="57150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600" dirty="0"/>
              <a:t>18 Units surveyed and </a:t>
            </a:r>
          </a:p>
          <a:p>
            <a:pPr marL="342900" lvl="1">
              <a:lnSpc>
                <a:spcPct val="90000"/>
              </a:lnSpc>
              <a:spcAft>
                <a:spcPts val="600"/>
              </a:spcAft>
            </a:pPr>
            <a:r>
              <a:rPr lang="en-US" sz="3600" dirty="0"/>
              <a:t>   awaiting commencement of works</a:t>
            </a:r>
          </a:p>
          <a:p>
            <a:pPr lvl="1">
              <a:spcBef>
                <a:spcPts val="0"/>
              </a:spcBef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C7DD17A-A2FD-7E3E-10B9-95EEF0F5D2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842" r="-2" b="22941"/>
          <a:stretch/>
        </p:blipFill>
        <p:spPr>
          <a:xfrm>
            <a:off x="7122135" y="29570"/>
            <a:ext cx="11165865" cy="5140657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CF6E2A-883E-17E0-E6CB-2809369342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60" r="-2" b="9625"/>
          <a:stretch/>
        </p:blipFill>
        <p:spPr>
          <a:xfrm>
            <a:off x="7122135" y="5132991"/>
            <a:ext cx="11130608" cy="5124440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92288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104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 dirty="0"/>
              <a:t>-</a:t>
            </a:r>
            <a:endParaRPr lang="en-IE" dirty="0"/>
          </a:p>
        </p:txBody>
      </p:sp>
      <p:sp>
        <p:nvSpPr>
          <p:cNvPr id="7" name="TextBox 7"/>
          <p:cNvSpPr txBox="1"/>
          <p:nvPr/>
        </p:nvSpPr>
        <p:spPr>
          <a:xfrm>
            <a:off x="9204270" y="3157726"/>
            <a:ext cx="7322748" cy="3474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marL="342900" lvl="1" indent="-342900" algn="l">
              <a:lnSpc>
                <a:spcPts val="84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Arial"/>
            </a:endParaRPr>
          </a:p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Arial"/>
            </a:endParaRPr>
          </a:p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901847" y="3461251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>
                <a:solidFill>
                  <a:srgbClr val="FFFFFF"/>
                </a:solidFill>
                <a:latin typeface="Open Sans Bold"/>
              </a:rPr>
              <a:t>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204270" y="5721863"/>
            <a:ext cx="7322748" cy="889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8400"/>
              </a:lnSpc>
              <a:spcBef>
                <a:spcPct val="0"/>
              </a:spcBef>
            </a:pPr>
            <a:r>
              <a:rPr lang="en-US" sz="2800" dirty="0">
                <a:latin typeface="Arial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01847" y="6020932"/>
            <a:ext cx="545211" cy="6690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u="none">
                <a:solidFill>
                  <a:srgbClr val="FFFFFF"/>
                </a:solidFill>
                <a:latin typeface="Open Sans Bold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54D5BA-07E9-82CE-3E39-D137E2411911}"/>
              </a:ext>
            </a:extLst>
          </p:cNvPr>
          <p:cNvSpPr txBox="1"/>
          <p:nvPr/>
        </p:nvSpPr>
        <p:spPr>
          <a:xfrm>
            <a:off x="381000" y="176704"/>
            <a:ext cx="16916400" cy="2825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</a:pPr>
            <a:r>
              <a:rPr lang="en-GB" altLang="en-US" sz="4800" b="1" dirty="0" err="1">
                <a:solidFill>
                  <a:schemeClr val="accent6">
                    <a:lumMod val="75000"/>
                  </a:schemeClr>
                </a:solidFill>
              </a:rPr>
              <a:t>Balgaddy</a:t>
            </a:r>
            <a:r>
              <a:rPr lang="en-GB" altLang="en-US" sz="4800" b="1" dirty="0">
                <a:solidFill>
                  <a:schemeClr val="accent6">
                    <a:lumMod val="75000"/>
                  </a:schemeClr>
                </a:solidFill>
              </a:rPr>
              <a:t> Advanced Maintenance Works</a:t>
            </a:r>
          </a:p>
          <a:p>
            <a:pPr>
              <a:spcBef>
                <a:spcPct val="20000"/>
              </a:spcBef>
            </a:pPr>
            <a:endParaRPr lang="en-GB" altLang="en-US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altLang="en-US" sz="2800" dirty="0"/>
              <a:t>Roof repairs and associated works to be carried out above the Child and Family Centre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Completion of meter cover upgrade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dirty="0"/>
              <a:t>Continued upgrade of bin storage areas</a:t>
            </a:r>
          </a:p>
        </p:txBody>
      </p:sp>
      <p:pic>
        <p:nvPicPr>
          <p:cNvPr id="4" name="Picture 3" descr="A red wooden door with holes&#10;&#10;Description automatically generated">
            <a:extLst>
              <a:ext uri="{FF2B5EF4-FFF2-40B4-BE49-F238E27FC236}">
                <a16:creationId xmlns:a16="http://schemas.microsoft.com/office/drawing/2014/main" id="{FC964F7B-4E59-EC3A-CA39-A5593309E1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6973" y="4114698"/>
            <a:ext cx="6176779" cy="4262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30A8C8-AC73-7ECA-5B45-92F7DD3F59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874" y="3157726"/>
            <a:ext cx="4410926" cy="62900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1ACD55-7E69-3BEA-741E-436CABC99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7058" y="3002093"/>
            <a:ext cx="9634478" cy="644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66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DFC80-85ED-3DC9-7983-77AC1035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67666-5FD8-BCDE-683E-DE2557215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4900C2-CEBD-FA91-3FEC-6015916AE4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96"/>
            <a:ext cx="18351102" cy="1032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03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IE"/>
          </a:p>
        </p:txBody>
      </p:sp>
      <p:sp>
        <p:nvSpPr>
          <p:cNvPr id="3" name="TextBox 3"/>
          <p:cNvSpPr txBox="1"/>
          <p:nvPr/>
        </p:nvSpPr>
        <p:spPr>
          <a:xfrm>
            <a:off x="1922744" y="1584371"/>
            <a:ext cx="14442513" cy="1063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4800" b="1" dirty="0">
                <a:solidFill>
                  <a:srgbClr val="51626F"/>
                </a:solidFill>
                <a:latin typeface="Arial Bold"/>
              </a:rPr>
              <a:t>Estate Management Initiatives </a:t>
            </a:r>
            <a:endParaRPr lang="en-US" sz="4800" b="1" dirty="0">
              <a:latin typeface="Arial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486" y="3239504"/>
            <a:ext cx="6799160" cy="6163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  <a:ea typeface="Calibri" panose="020F0502020204030204" pitchFamily="34" charset="0"/>
              </a:rPr>
              <a:t>Community Safety Officers and Housing Officer assigned to the </a:t>
            </a:r>
            <a:r>
              <a:rPr lang="en-IE" sz="2400" dirty="0" err="1">
                <a:solidFill>
                  <a:prstClr val="black"/>
                </a:solidFill>
                <a:ea typeface="Calibri" panose="020F0502020204030204" pitchFamily="34" charset="0"/>
              </a:rPr>
              <a:t>Balgaddy</a:t>
            </a:r>
            <a:r>
              <a:rPr lang="en-IE" sz="2400" dirty="0">
                <a:solidFill>
                  <a:prstClr val="black"/>
                </a:solidFill>
                <a:ea typeface="Calibri" panose="020F0502020204030204" pitchFamily="34" charset="0"/>
              </a:rPr>
              <a:t> area. Following up on a number of complaints, intimidation and drug dealing in the wider </a:t>
            </a:r>
            <a:r>
              <a:rPr lang="en-IE" sz="2400" dirty="0" err="1">
                <a:solidFill>
                  <a:prstClr val="black"/>
                </a:solidFill>
                <a:ea typeface="Calibri" panose="020F0502020204030204" pitchFamily="34" charset="0"/>
              </a:rPr>
              <a:t>Balgaddy</a:t>
            </a:r>
            <a:r>
              <a:rPr lang="en-IE" sz="2400" dirty="0">
                <a:solidFill>
                  <a:prstClr val="black"/>
                </a:solidFill>
                <a:ea typeface="Calibri" panose="020F0502020204030204" pitchFamily="34" charset="0"/>
              </a:rPr>
              <a:t> estate. Actions available to the Council and the Gardaí are being taken.</a:t>
            </a:r>
            <a:endParaRPr lang="en-IE" sz="2400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</a:rPr>
              <a:t>Quarterly meetings with Community Development Team to share information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solidFill>
                  <a:prstClr val="black"/>
                </a:solidFill>
              </a:rPr>
              <a:t>Estate Management represented on the </a:t>
            </a:r>
            <a:r>
              <a:rPr lang="en-IE" sz="2400" dirty="0" err="1">
                <a:solidFill>
                  <a:prstClr val="black"/>
                </a:solidFill>
              </a:rPr>
              <a:t>Balgaddy</a:t>
            </a:r>
            <a:r>
              <a:rPr lang="en-IE" sz="2400" dirty="0">
                <a:solidFill>
                  <a:prstClr val="black"/>
                </a:solidFill>
              </a:rPr>
              <a:t> Action Group and Higher Level Working group – meetings take place quarterly. </a:t>
            </a:r>
            <a:br>
              <a:rPr lang="en-IE" sz="2400" dirty="0">
                <a:solidFill>
                  <a:prstClr val="black"/>
                </a:solidFill>
              </a:rPr>
            </a:br>
            <a:endParaRPr lang="en-IE" sz="2400" dirty="0">
              <a:solidFill>
                <a:prstClr val="black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Symbol" panose="05050102010706020507" pitchFamily="18" charset="2"/>
              <a:buChar char=""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Estate management and Housing Maintenance are currently liaising with residents regarding planned works to be carried out in Tor an Rí. 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IE" sz="2400" dirty="0">
              <a:solidFill>
                <a:prstClr val="black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448800" y="3296840"/>
            <a:ext cx="6799160" cy="7399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Joint housing maintenance and Estate Management approach agreed and commenced to monitor communal areas to ensure items do not accumulate. Records will be kept and notification/warning letters to issue as appropriate.</a:t>
            </a:r>
            <a:b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Anti-Social Team following up on issues regarding vacant dwellings in Tor an Ri.</a:t>
            </a:r>
            <a:b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Meetings have taken place with Senior Gardaí to examine ways to contact Anti-social behaviour in the estate.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I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Garda / Estate Management weekly clinic takes place Thursday mornings in the Bush Centre, plans to relocate to the community centre.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GB" sz="2400" dirty="0"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359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899</Words>
  <Application>Microsoft Office PowerPoint</Application>
  <PresentationFormat>Custom</PresentationFormat>
  <Paragraphs>148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MS Gothic</vt:lpstr>
      <vt:lpstr>Aptos</vt:lpstr>
      <vt:lpstr>Arial</vt:lpstr>
      <vt:lpstr>Arial Bold</vt:lpstr>
      <vt:lpstr>Calibri</vt:lpstr>
      <vt:lpstr>Gotham Bold</vt:lpstr>
      <vt:lpstr>Open Sans Bold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SDCC - PPT Template</dc:title>
  <dc:creator>Amanda Mills</dc:creator>
  <cp:lastModifiedBy>Amanda Mills</cp:lastModifiedBy>
  <cp:revision>17</cp:revision>
  <dcterms:created xsi:type="dcterms:W3CDTF">2006-08-16T00:00:00Z</dcterms:created>
  <dcterms:modified xsi:type="dcterms:W3CDTF">2025-02-25T13:21:18Z</dcterms:modified>
  <dc:identifier>DAGCkzqZMNw</dc:identifier>
</cp:coreProperties>
</file>