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59" r:id="rId4"/>
    <p:sldId id="258" r:id="rId5"/>
    <p:sldId id="265" r:id="rId6"/>
    <p:sldId id="257" r:id="rId7"/>
    <p:sldId id="277" r:id="rId8"/>
  </p:sldIdLst>
  <p:sldSz cx="18288000" cy="10287000"/>
  <p:notesSz cx="6858000" cy="9144000"/>
  <p:embeddedFontLst>
    <p:embeddedFont>
      <p:font typeface="Arial Bold" panose="020B0704020202020204" pitchFamily="34" charset="0"/>
      <p:regular r:id="rId10"/>
      <p:bold r:id="rId11"/>
    </p:embeddedFont>
    <p:embeddedFont>
      <p:font typeface="Gotham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521" autoAdjust="0"/>
  </p:normalViewPr>
  <p:slideViewPr>
    <p:cSldViewPr>
      <p:cViewPr varScale="1">
        <p:scale>
          <a:sx n="69" d="100"/>
          <a:sy n="69" d="100"/>
        </p:scale>
        <p:origin x="10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 Hartnett" userId="756016ee-939a-485e-9c2c-2f7ed1a833cd" providerId="ADAL" clId="{4D98040D-A765-4689-B935-FBB3AC625E6A}"/>
    <pc:docChg chg="modSld">
      <pc:chgData name="Vivienne Hartnett" userId="756016ee-939a-485e-9c2c-2f7ed1a833cd" providerId="ADAL" clId="{4D98040D-A765-4689-B935-FBB3AC625E6A}" dt="2025-02-17T12:24:17.409" v="0" actId="14100"/>
      <pc:docMkLst>
        <pc:docMk/>
      </pc:docMkLst>
      <pc:sldChg chg="modSp mod">
        <pc:chgData name="Vivienne Hartnett" userId="756016ee-939a-485e-9c2c-2f7ed1a833cd" providerId="ADAL" clId="{4D98040D-A765-4689-B935-FBB3AC625E6A}" dt="2025-02-17T12:24:17.409" v="0" actId="14100"/>
        <pc:sldMkLst>
          <pc:docMk/>
          <pc:sldMk cId="0" sldId="256"/>
        </pc:sldMkLst>
        <pc:spChg chg="mod">
          <ac:chgData name="Vivienne Hartnett" userId="756016ee-939a-485e-9c2c-2f7ed1a833cd" providerId="ADAL" clId="{4D98040D-A765-4689-B935-FBB3AC625E6A}" dt="2025-02-17T12:24:17.409" v="0" actId="14100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3E53EC2-0878-4375-8167-9A6DAB1AA8D5}">
      <dgm:prSet phldrT="[Text]" custT="1"/>
      <dgm:spPr/>
      <dgm:t>
        <a:bodyPr/>
        <a:lstStyle/>
        <a:p>
          <a:endParaRPr lang="en-IE" sz="24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C8914-FB53-4450-A315-B859EC13C457}" type="parTrans" cxnId="{E81182AA-74D3-42A5-AD81-99637B858DBF}">
      <dgm:prSet/>
      <dgm:spPr/>
      <dgm:t>
        <a:bodyPr/>
        <a:lstStyle/>
        <a:p>
          <a:endParaRPr lang="en-IE"/>
        </a:p>
      </dgm:t>
    </dgm:pt>
    <dgm:pt modelId="{45B1118E-299D-4235-A9E7-E59EFFB19CE9}" type="sibTrans" cxnId="{E81182AA-74D3-42A5-AD81-99637B858DBF}">
      <dgm:prSet/>
      <dgm:spPr/>
      <dgm:t>
        <a:bodyPr/>
        <a:lstStyle/>
        <a:p>
          <a:endParaRPr lang="en-IE"/>
        </a:p>
      </dgm:t>
    </dgm:pt>
    <dgm:pt modelId="{93537020-4321-4127-A18B-1CF0936DBA8E}">
      <dgm:prSet phldrT="[Text]" custT="1"/>
      <dgm:spPr/>
      <dgm:t>
        <a:bodyPr/>
        <a:lstStyle/>
        <a:p>
          <a:endParaRPr lang="en-IE" sz="2000" dirty="0">
            <a:latin typeface="+mn-lt"/>
            <a:cs typeface="Arial" panose="020B0604020202020204" pitchFamily="34" charset="0"/>
          </a:endParaRPr>
        </a:p>
      </dgm:t>
    </dgm:pt>
    <dgm:pt modelId="{E41F9F8B-B5FF-4D94-9349-33B8131A99B3}" type="parTrans" cxnId="{FB91ADEE-9258-41F6-A4F9-4A87D3E5BCC5}">
      <dgm:prSet/>
      <dgm:spPr/>
      <dgm:t>
        <a:bodyPr/>
        <a:lstStyle/>
        <a:p>
          <a:endParaRPr lang="en-IE"/>
        </a:p>
      </dgm:t>
    </dgm:pt>
    <dgm:pt modelId="{FDBB50D9-E67E-4436-AA63-6496EDFD4755}" type="sibTrans" cxnId="{FB91ADEE-9258-41F6-A4F9-4A87D3E5BCC5}">
      <dgm:prSet/>
      <dgm:spPr/>
      <dgm:t>
        <a:bodyPr/>
        <a:lstStyle/>
        <a:p>
          <a:endParaRPr lang="en-IE"/>
        </a:p>
      </dgm:t>
    </dgm:pt>
    <dgm:pt modelId="{EA2D4F4E-0235-459B-B7F9-D9F09EFB1355}">
      <dgm:prSet phldrT="[Text]" custT="1"/>
      <dgm:spPr>
        <a:noFill/>
      </dgm:spPr>
      <dgm:t>
        <a:bodyPr/>
        <a:lstStyle/>
        <a:p>
          <a:r>
            <a:rPr lang="en-GB" sz="20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rPr>
            <a:t>Killinarden Foothills: 620 homes (including 125 social , 123 Private &amp;  372 affordable purchase</a:t>
          </a: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Enabling works commenced in December 2024. Delivery of first homes in Phase 1 expected mid 2026.</a:t>
          </a:r>
          <a:endParaRPr lang="en-IE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60BC6-DB06-4DBE-9799-ECA664685AE8}" type="parTrans" cxnId="{0484FE4D-2AC7-4AD4-8DD4-D42F7435388A}">
      <dgm:prSet/>
      <dgm:spPr/>
      <dgm:t>
        <a:bodyPr/>
        <a:lstStyle/>
        <a:p>
          <a:endParaRPr lang="en-IE"/>
        </a:p>
      </dgm:t>
    </dgm:pt>
    <dgm:pt modelId="{7B1F22CA-79D3-441F-8786-F3E8630DE6CC}" type="sibTrans" cxnId="{0484FE4D-2AC7-4AD4-8DD4-D42F7435388A}">
      <dgm:prSet/>
      <dgm:spPr/>
      <dgm:t>
        <a:bodyPr/>
        <a:lstStyle/>
        <a:p>
          <a:endParaRPr lang="en-IE"/>
        </a:p>
      </dgm:t>
    </dgm:pt>
    <dgm:pt modelId="{3AD7B434-4CD8-4936-A8DC-7B277B393ACC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GB" sz="1800" cap="none" spc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rPr>
            <a:t>Belgard Square North: 133 cost rental apartments</a:t>
          </a:r>
          <a:endParaRPr lang="en-IE" sz="2000" cap="none" spc="0" dirty="0">
            <a:solidFill>
              <a:schemeClr val="tx2">
                <a:lumMod val="75000"/>
              </a:schemeClr>
            </a:solidFill>
            <a:latin typeface="+mn-lt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IE" sz="1800" cap="none" spc="0" dirty="0">
              <a:solidFill>
                <a:schemeClr val="tx1"/>
              </a:solidFill>
              <a:latin typeface="+mn-lt"/>
            </a:rPr>
            <a:t>Contractor commenced on site April 2023.  Substantial completion of units achieved in January 2025. Final snagging underway prior to handover.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IE" sz="1800" dirty="0">
            <a:solidFill>
              <a:schemeClr val="tx2">
                <a:lumMod val="75000"/>
              </a:schemeClr>
            </a:solidFill>
            <a:latin typeface="+mn-lt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91C1A-00A5-40BC-AFBB-957086A827FA}" type="parTrans" cxnId="{25BC25E3-D15E-4151-A7E0-D6AFB72074F1}">
      <dgm:prSet/>
      <dgm:spPr/>
      <dgm:t>
        <a:bodyPr/>
        <a:lstStyle/>
        <a:p>
          <a:endParaRPr lang="en-IE"/>
        </a:p>
      </dgm:t>
    </dgm:pt>
    <dgm:pt modelId="{B1EE934C-AF93-4D8A-92D0-ECB484A14484}" type="sibTrans" cxnId="{25BC25E3-D15E-4151-A7E0-D6AFB72074F1}">
      <dgm:prSet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  <dgm:pt modelId="{7DB15B7B-FA9B-4483-8370-0FE45D03092E}" type="pres">
      <dgm:prSet presAssocID="{F3E53EC2-0878-4375-8167-9A6DAB1AA8D5}" presName="thickLine" presStyleLbl="alignNode1" presStyleIdx="0" presStyleCnt="1"/>
      <dgm:spPr/>
    </dgm:pt>
    <dgm:pt modelId="{29AC66BA-2018-45B8-BF65-55D58C05BAAE}" type="pres">
      <dgm:prSet presAssocID="{F3E53EC2-0878-4375-8167-9A6DAB1AA8D5}" presName="horz1" presStyleCnt="0"/>
      <dgm:spPr/>
    </dgm:pt>
    <dgm:pt modelId="{CDC8A553-4CD5-4FB4-A341-75AA1B1A329E}" type="pres">
      <dgm:prSet presAssocID="{F3E53EC2-0878-4375-8167-9A6DAB1AA8D5}" presName="tx1" presStyleLbl="revTx" presStyleIdx="0" presStyleCnt="4" custScaleX="18750"/>
      <dgm:spPr/>
    </dgm:pt>
    <dgm:pt modelId="{ADF0C9E3-3467-4A58-BB1E-5E6DDAF93AF9}" type="pres">
      <dgm:prSet presAssocID="{F3E53EC2-0878-4375-8167-9A6DAB1AA8D5}" presName="vert1" presStyleCnt="0"/>
      <dgm:spPr/>
    </dgm:pt>
    <dgm:pt modelId="{9AEB7221-52F1-4317-B768-FF5E030B0293}" type="pres">
      <dgm:prSet presAssocID="{93537020-4321-4127-A18B-1CF0936DBA8E}" presName="vertSpace2a" presStyleCnt="0"/>
      <dgm:spPr/>
    </dgm:pt>
    <dgm:pt modelId="{FF25040A-678D-4A2A-9AF8-77AB30A87E3B}" type="pres">
      <dgm:prSet presAssocID="{93537020-4321-4127-A18B-1CF0936DBA8E}" presName="horz2" presStyleCnt="0"/>
      <dgm:spPr/>
    </dgm:pt>
    <dgm:pt modelId="{FE245F73-75D4-4F9E-AE3D-A595D48B5F74}" type="pres">
      <dgm:prSet presAssocID="{93537020-4321-4127-A18B-1CF0936DBA8E}" presName="horzSpace2" presStyleCnt="0"/>
      <dgm:spPr/>
    </dgm:pt>
    <dgm:pt modelId="{AE992A85-DE6C-4233-9CF3-930B586B0922}" type="pres">
      <dgm:prSet presAssocID="{93537020-4321-4127-A18B-1CF0936DBA8E}" presName="tx2" presStyleLbl="revTx" presStyleIdx="1" presStyleCnt="4" custScaleX="127389" custScaleY="46812"/>
      <dgm:spPr/>
    </dgm:pt>
    <dgm:pt modelId="{31211FA8-D55E-49DB-9285-829E606684B7}" type="pres">
      <dgm:prSet presAssocID="{93537020-4321-4127-A18B-1CF0936DBA8E}" presName="vert2" presStyleCnt="0"/>
      <dgm:spPr/>
    </dgm:pt>
    <dgm:pt modelId="{882419E3-7196-4B77-8369-D067C2846167}" type="pres">
      <dgm:prSet presAssocID="{93537020-4321-4127-A18B-1CF0936DBA8E}" presName="thinLine2b" presStyleLbl="callout" presStyleIdx="0" presStyleCnt="3"/>
      <dgm:spPr>
        <a:ln>
          <a:noFill/>
        </a:ln>
      </dgm:spPr>
    </dgm:pt>
    <dgm:pt modelId="{00ADAADE-7C20-4A08-85B0-52F0355AAE8D}" type="pres">
      <dgm:prSet presAssocID="{93537020-4321-4127-A18B-1CF0936DBA8E}" presName="vertSpace2b" presStyleCnt="0"/>
      <dgm:spPr/>
    </dgm:pt>
    <dgm:pt modelId="{AF1ABA10-8812-4A78-AF73-5971EBBA58AE}" type="pres">
      <dgm:prSet presAssocID="{EA2D4F4E-0235-459B-B7F9-D9F09EFB1355}" presName="horz2" presStyleCnt="0"/>
      <dgm:spPr/>
    </dgm:pt>
    <dgm:pt modelId="{13A6D9E2-C5BD-424A-95E2-49F7F1A26FC7}" type="pres">
      <dgm:prSet presAssocID="{EA2D4F4E-0235-459B-B7F9-D9F09EFB1355}" presName="horzSpace2" presStyleCnt="0"/>
      <dgm:spPr/>
    </dgm:pt>
    <dgm:pt modelId="{C3FFDB80-E9CE-4F25-89D9-E25554DF3D25}" type="pres">
      <dgm:prSet presAssocID="{EA2D4F4E-0235-459B-B7F9-D9F09EFB1355}" presName="tx2" presStyleLbl="revTx" presStyleIdx="2" presStyleCnt="4" custScaleX="123200" custScaleY="21955" custLinFactNeighborX="-550" custLinFactNeighborY="-48601"/>
      <dgm:spPr/>
    </dgm:pt>
    <dgm:pt modelId="{8B6BE48F-C27E-427E-97CD-BA608B1FBAE2}" type="pres">
      <dgm:prSet presAssocID="{EA2D4F4E-0235-459B-B7F9-D9F09EFB1355}" presName="vert2" presStyleCnt="0"/>
      <dgm:spPr/>
    </dgm:pt>
    <dgm:pt modelId="{B58D3E9C-7584-4556-97AD-15BFA95AA73D}" type="pres">
      <dgm:prSet presAssocID="{EA2D4F4E-0235-459B-B7F9-D9F09EFB1355}" presName="thinLine2b" presStyleLbl="callout" presStyleIdx="1" presStyleCnt="3"/>
      <dgm:spPr>
        <a:ln>
          <a:noFill/>
        </a:ln>
      </dgm:spPr>
    </dgm:pt>
    <dgm:pt modelId="{44CA2922-58FC-4C49-A9E3-9B0DFD5C51D2}" type="pres">
      <dgm:prSet presAssocID="{EA2D4F4E-0235-459B-B7F9-D9F09EFB1355}" presName="vertSpace2b" presStyleCnt="0"/>
      <dgm:spPr/>
    </dgm:pt>
    <dgm:pt modelId="{224CB37F-B21B-44B8-B849-C80367CC1B6D}" type="pres">
      <dgm:prSet presAssocID="{3AD7B434-4CD8-4936-A8DC-7B277B393ACC}" presName="horz2" presStyleCnt="0"/>
      <dgm:spPr/>
    </dgm:pt>
    <dgm:pt modelId="{FA6C67A1-0DF9-41E9-835C-D4B4AA0C2BD8}" type="pres">
      <dgm:prSet presAssocID="{3AD7B434-4CD8-4936-A8DC-7B277B393ACC}" presName="horzSpace2" presStyleCnt="0"/>
      <dgm:spPr/>
    </dgm:pt>
    <dgm:pt modelId="{3B09C857-CBFF-4059-A50C-411BE6F08F96}" type="pres">
      <dgm:prSet presAssocID="{3AD7B434-4CD8-4936-A8DC-7B277B393ACC}" presName="tx2" presStyleLbl="revTx" presStyleIdx="3" presStyleCnt="4" custAng="0" custScaleX="134204" custLinFactNeighborX="-213" custLinFactNeighborY="-53431"/>
      <dgm:spPr/>
    </dgm:pt>
    <dgm:pt modelId="{9561E58F-B281-484F-B658-69590D6AB1ED}" type="pres">
      <dgm:prSet presAssocID="{3AD7B434-4CD8-4936-A8DC-7B277B393ACC}" presName="vert2" presStyleCnt="0"/>
      <dgm:spPr/>
    </dgm:pt>
    <dgm:pt modelId="{B6CD4AB9-B63A-4847-A862-B9689BD3AC55}" type="pres">
      <dgm:prSet presAssocID="{3AD7B434-4CD8-4936-A8DC-7B277B393ACC}" presName="thinLine2b" presStyleLbl="callout" presStyleIdx="2" presStyleCnt="3"/>
      <dgm:spPr/>
    </dgm:pt>
    <dgm:pt modelId="{4DB5B8F5-5A61-44BF-9A2A-45F906A06049}" type="pres">
      <dgm:prSet presAssocID="{3AD7B434-4CD8-4936-A8DC-7B277B393ACC}" presName="vertSpace2b" presStyleCnt="0"/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  <dgm:cxn modelId="{0484FE4D-2AC7-4AD4-8DD4-D42F7435388A}" srcId="{F3E53EC2-0878-4375-8167-9A6DAB1AA8D5}" destId="{EA2D4F4E-0235-459B-B7F9-D9F09EFB1355}" srcOrd="1" destOrd="0" parTransId="{C2160BC6-DB06-4DBE-9799-ECA664685AE8}" sibTransId="{7B1F22CA-79D3-441F-8786-F3E8630DE6CC}"/>
    <dgm:cxn modelId="{F6EB4652-3DF4-4621-99F0-DEABD743F5CD}" type="presOf" srcId="{3AD7B434-4CD8-4936-A8DC-7B277B393ACC}" destId="{3B09C857-CBFF-4059-A50C-411BE6F08F96}" srcOrd="0" destOrd="0" presId="urn:microsoft.com/office/officeart/2008/layout/LinedList"/>
    <dgm:cxn modelId="{B87BE59B-A8B3-40BA-94A3-D1CAD177BDB5}" type="presOf" srcId="{93537020-4321-4127-A18B-1CF0936DBA8E}" destId="{AE992A85-DE6C-4233-9CF3-930B586B0922}" srcOrd="0" destOrd="0" presId="urn:microsoft.com/office/officeart/2008/layout/LinedList"/>
    <dgm:cxn modelId="{E81182AA-74D3-42A5-AD81-99637B858DBF}" srcId="{B79F705A-2E37-4D41-AC2C-87D2405DDD40}" destId="{F3E53EC2-0878-4375-8167-9A6DAB1AA8D5}" srcOrd="0" destOrd="0" parTransId="{D71C8914-FB53-4450-A315-B859EC13C457}" sibTransId="{45B1118E-299D-4235-A9E7-E59EFFB19CE9}"/>
    <dgm:cxn modelId="{25BC25E3-D15E-4151-A7E0-D6AFB72074F1}" srcId="{F3E53EC2-0878-4375-8167-9A6DAB1AA8D5}" destId="{3AD7B434-4CD8-4936-A8DC-7B277B393ACC}" srcOrd="2" destOrd="0" parTransId="{8E591C1A-00A5-40BC-AFBB-957086A827FA}" sibTransId="{B1EE934C-AF93-4D8A-92D0-ECB484A14484}"/>
    <dgm:cxn modelId="{54737CE7-9D46-4864-B0A6-27626341285C}" type="presOf" srcId="{F3E53EC2-0878-4375-8167-9A6DAB1AA8D5}" destId="{CDC8A553-4CD5-4FB4-A341-75AA1B1A329E}" srcOrd="0" destOrd="0" presId="urn:microsoft.com/office/officeart/2008/layout/LinedList"/>
    <dgm:cxn modelId="{FB91ADEE-9258-41F6-A4F9-4A87D3E5BCC5}" srcId="{F3E53EC2-0878-4375-8167-9A6DAB1AA8D5}" destId="{93537020-4321-4127-A18B-1CF0936DBA8E}" srcOrd="0" destOrd="0" parTransId="{E41F9F8B-B5FF-4D94-9349-33B8131A99B3}" sibTransId="{FDBB50D9-E67E-4436-AA63-6496EDFD4755}"/>
    <dgm:cxn modelId="{6E1F39F0-F6AD-4F4E-AED8-0C0460665D52}" type="presOf" srcId="{EA2D4F4E-0235-459B-B7F9-D9F09EFB1355}" destId="{C3FFDB80-E9CE-4F25-89D9-E25554DF3D25}" srcOrd="0" destOrd="0" presId="urn:microsoft.com/office/officeart/2008/layout/LinedList"/>
    <dgm:cxn modelId="{A750C32A-7E01-4117-8408-5688AE29D6DE}" type="presParOf" srcId="{C2B95432-2F2B-4D4D-A046-5B8E4638A7DD}" destId="{7DB15B7B-FA9B-4483-8370-0FE45D03092E}" srcOrd="0" destOrd="0" presId="urn:microsoft.com/office/officeart/2008/layout/LinedList"/>
    <dgm:cxn modelId="{9A7F4894-9797-4CDA-8B8B-ED4097CA6F42}" type="presParOf" srcId="{C2B95432-2F2B-4D4D-A046-5B8E4638A7DD}" destId="{29AC66BA-2018-45B8-BF65-55D58C05BAAE}" srcOrd="1" destOrd="0" presId="urn:microsoft.com/office/officeart/2008/layout/LinedList"/>
    <dgm:cxn modelId="{1F3370B6-AE0F-44F1-8DCF-5FCCAB0E5619}" type="presParOf" srcId="{29AC66BA-2018-45B8-BF65-55D58C05BAAE}" destId="{CDC8A553-4CD5-4FB4-A341-75AA1B1A329E}" srcOrd="0" destOrd="0" presId="urn:microsoft.com/office/officeart/2008/layout/LinedList"/>
    <dgm:cxn modelId="{E5F2D60D-2918-48FF-BFA1-987AD4B20566}" type="presParOf" srcId="{29AC66BA-2018-45B8-BF65-55D58C05BAAE}" destId="{ADF0C9E3-3467-4A58-BB1E-5E6DDAF93AF9}" srcOrd="1" destOrd="0" presId="urn:microsoft.com/office/officeart/2008/layout/LinedList"/>
    <dgm:cxn modelId="{C87EE4CF-6CBE-47B8-9BE5-DC4171387D7A}" type="presParOf" srcId="{ADF0C9E3-3467-4A58-BB1E-5E6DDAF93AF9}" destId="{9AEB7221-52F1-4317-B768-FF5E030B0293}" srcOrd="0" destOrd="0" presId="urn:microsoft.com/office/officeart/2008/layout/LinedList"/>
    <dgm:cxn modelId="{35C96FDB-4D17-49E2-BF8D-6F8880BFFD41}" type="presParOf" srcId="{ADF0C9E3-3467-4A58-BB1E-5E6DDAF93AF9}" destId="{FF25040A-678D-4A2A-9AF8-77AB30A87E3B}" srcOrd="1" destOrd="0" presId="urn:microsoft.com/office/officeart/2008/layout/LinedList"/>
    <dgm:cxn modelId="{7E1CE84C-C1E5-437B-9EC5-B2852660A200}" type="presParOf" srcId="{FF25040A-678D-4A2A-9AF8-77AB30A87E3B}" destId="{FE245F73-75D4-4F9E-AE3D-A595D48B5F74}" srcOrd="0" destOrd="0" presId="urn:microsoft.com/office/officeart/2008/layout/LinedList"/>
    <dgm:cxn modelId="{34F17237-7E3C-4501-ACD9-88E80EA1DF03}" type="presParOf" srcId="{FF25040A-678D-4A2A-9AF8-77AB30A87E3B}" destId="{AE992A85-DE6C-4233-9CF3-930B586B0922}" srcOrd="1" destOrd="0" presId="urn:microsoft.com/office/officeart/2008/layout/LinedList"/>
    <dgm:cxn modelId="{712ED9E1-8C84-46D9-9292-799CB5405978}" type="presParOf" srcId="{FF25040A-678D-4A2A-9AF8-77AB30A87E3B}" destId="{31211FA8-D55E-49DB-9285-829E606684B7}" srcOrd="2" destOrd="0" presId="urn:microsoft.com/office/officeart/2008/layout/LinedList"/>
    <dgm:cxn modelId="{D1E31959-1DF7-4AC9-8160-2900F541022C}" type="presParOf" srcId="{ADF0C9E3-3467-4A58-BB1E-5E6DDAF93AF9}" destId="{882419E3-7196-4B77-8369-D067C2846167}" srcOrd="2" destOrd="0" presId="urn:microsoft.com/office/officeart/2008/layout/LinedList"/>
    <dgm:cxn modelId="{99C57A18-6ADD-4DC9-832E-69CF8924E5A7}" type="presParOf" srcId="{ADF0C9E3-3467-4A58-BB1E-5E6DDAF93AF9}" destId="{00ADAADE-7C20-4A08-85B0-52F0355AAE8D}" srcOrd="3" destOrd="0" presId="urn:microsoft.com/office/officeart/2008/layout/LinedList"/>
    <dgm:cxn modelId="{D1154D21-C2CF-42F9-8848-35C68C9FD0E0}" type="presParOf" srcId="{ADF0C9E3-3467-4A58-BB1E-5E6DDAF93AF9}" destId="{AF1ABA10-8812-4A78-AF73-5971EBBA58AE}" srcOrd="4" destOrd="0" presId="urn:microsoft.com/office/officeart/2008/layout/LinedList"/>
    <dgm:cxn modelId="{6965F139-898D-4679-B924-97E08CF10278}" type="presParOf" srcId="{AF1ABA10-8812-4A78-AF73-5971EBBA58AE}" destId="{13A6D9E2-C5BD-424A-95E2-49F7F1A26FC7}" srcOrd="0" destOrd="0" presId="urn:microsoft.com/office/officeart/2008/layout/LinedList"/>
    <dgm:cxn modelId="{6BC9629D-6972-4649-9898-0534E36D21AF}" type="presParOf" srcId="{AF1ABA10-8812-4A78-AF73-5971EBBA58AE}" destId="{C3FFDB80-E9CE-4F25-89D9-E25554DF3D25}" srcOrd="1" destOrd="0" presId="urn:microsoft.com/office/officeart/2008/layout/LinedList"/>
    <dgm:cxn modelId="{7C703D08-4B2A-4150-935B-C37477EBE4A1}" type="presParOf" srcId="{AF1ABA10-8812-4A78-AF73-5971EBBA58AE}" destId="{8B6BE48F-C27E-427E-97CD-BA608B1FBAE2}" srcOrd="2" destOrd="0" presId="urn:microsoft.com/office/officeart/2008/layout/LinedList"/>
    <dgm:cxn modelId="{C6C490BF-B1D3-4122-9285-362B17489AD5}" type="presParOf" srcId="{ADF0C9E3-3467-4A58-BB1E-5E6DDAF93AF9}" destId="{B58D3E9C-7584-4556-97AD-15BFA95AA73D}" srcOrd="5" destOrd="0" presId="urn:microsoft.com/office/officeart/2008/layout/LinedList"/>
    <dgm:cxn modelId="{14D2747D-3274-427A-8B8E-75C213409E69}" type="presParOf" srcId="{ADF0C9E3-3467-4A58-BB1E-5E6DDAF93AF9}" destId="{44CA2922-58FC-4C49-A9E3-9B0DFD5C51D2}" srcOrd="6" destOrd="0" presId="urn:microsoft.com/office/officeart/2008/layout/LinedList"/>
    <dgm:cxn modelId="{18584A31-D898-42C4-AACA-2E188604CCA3}" type="presParOf" srcId="{ADF0C9E3-3467-4A58-BB1E-5E6DDAF93AF9}" destId="{224CB37F-B21B-44B8-B849-C80367CC1B6D}" srcOrd="7" destOrd="0" presId="urn:microsoft.com/office/officeart/2008/layout/LinedList"/>
    <dgm:cxn modelId="{38280955-5B4A-41EB-8F39-0651C5D26774}" type="presParOf" srcId="{224CB37F-B21B-44B8-B849-C80367CC1B6D}" destId="{FA6C67A1-0DF9-41E9-835C-D4B4AA0C2BD8}" srcOrd="0" destOrd="0" presId="urn:microsoft.com/office/officeart/2008/layout/LinedList"/>
    <dgm:cxn modelId="{19FF99B6-3730-44DD-8565-BA2EADE7D444}" type="presParOf" srcId="{224CB37F-B21B-44B8-B849-C80367CC1B6D}" destId="{3B09C857-CBFF-4059-A50C-411BE6F08F96}" srcOrd="1" destOrd="0" presId="urn:microsoft.com/office/officeart/2008/layout/LinedList"/>
    <dgm:cxn modelId="{2F18C958-6ED7-41F3-B82A-25FB6C6A2C68}" type="presParOf" srcId="{224CB37F-B21B-44B8-B849-C80367CC1B6D}" destId="{9561E58F-B281-484F-B658-69590D6AB1ED}" srcOrd="2" destOrd="0" presId="urn:microsoft.com/office/officeart/2008/layout/LinedList"/>
    <dgm:cxn modelId="{6647022A-0C78-4BB5-8970-FBF65728BB0D}" type="presParOf" srcId="{ADF0C9E3-3467-4A58-BB1E-5E6DDAF93AF9}" destId="{B6CD4AB9-B63A-4847-A862-B9689BD3AC55}" srcOrd="8" destOrd="0" presId="urn:microsoft.com/office/officeart/2008/layout/LinedList"/>
    <dgm:cxn modelId="{1FA6E01D-5BBA-4354-A3A5-1D78F70F6A55}" type="presParOf" srcId="{ADF0C9E3-3467-4A58-BB1E-5E6DDAF93AF9}" destId="{4DB5B8F5-5A61-44BF-9A2A-45F906A0604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5B7B-FA9B-4483-8370-0FE45D03092E}">
      <dsp:nvSpPr>
        <dsp:cNvPr id="0" name=""/>
        <dsp:cNvSpPr/>
      </dsp:nvSpPr>
      <dsp:spPr>
        <a:xfrm>
          <a:off x="0" y="3655"/>
          <a:ext cx="131310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A553-4CD5-4FB4-A341-75AA1B1A329E}">
      <dsp:nvSpPr>
        <dsp:cNvPr id="0" name=""/>
        <dsp:cNvSpPr/>
      </dsp:nvSpPr>
      <dsp:spPr>
        <a:xfrm>
          <a:off x="0" y="3655"/>
          <a:ext cx="444808" cy="7479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55"/>
        <a:ext cx="444808" cy="7479152"/>
      </dsp:txXfrm>
    </dsp:sp>
    <dsp:sp modelId="{AE992A85-DE6C-4233-9CF3-930B586B0922}">
      <dsp:nvSpPr>
        <dsp:cNvPr id="0" name=""/>
        <dsp:cNvSpPr/>
      </dsp:nvSpPr>
      <dsp:spPr>
        <a:xfrm>
          <a:off x="622731" y="201590"/>
          <a:ext cx="11861590" cy="1853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+mn-lt"/>
            <a:cs typeface="Arial" panose="020B0604020202020204" pitchFamily="34" charset="0"/>
          </a:endParaRPr>
        </a:p>
      </dsp:txBody>
      <dsp:txXfrm>
        <a:off x="622731" y="201590"/>
        <a:ext cx="11861590" cy="1853142"/>
      </dsp:txXfrm>
    </dsp:sp>
    <dsp:sp modelId="{882419E3-7196-4B77-8369-D067C2846167}">
      <dsp:nvSpPr>
        <dsp:cNvPr id="0" name=""/>
        <dsp:cNvSpPr/>
      </dsp:nvSpPr>
      <dsp:spPr>
        <a:xfrm>
          <a:off x="444808" y="2054732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FDB80-E9CE-4F25-89D9-E25554DF3D25}">
      <dsp:nvSpPr>
        <dsp:cNvPr id="0" name=""/>
        <dsp:cNvSpPr/>
      </dsp:nvSpPr>
      <dsp:spPr>
        <a:xfrm>
          <a:off x="571518" y="328703"/>
          <a:ext cx="11471539" cy="86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rPr>
            <a:t>Killinarden Foothills: 620 homes (including 125 social , 123 Private &amp;  372 affordable purchase</a:t>
          </a: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Enabling works commenced in December 2024. Delivery of first homes in Phase 1 expected mid 2026.</a:t>
          </a:r>
          <a:endParaRPr lang="en-IE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518" y="328703"/>
        <a:ext cx="11471539" cy="869130"/>
      </dsp:txXfrm>
    </dsp:sp>
    <dsp:sp modelId="{B58D3E9C-7584-4556-97AD-15BFA95AA73D}">
      <dsp:nvSpPr>
        <dsp:cNvPr id="0" name=""/>
        <dsp:cNvSpPr/>
      </dsp:nvSpPr>
      <dsp:spPr>
        <a:xfrm>
          <a:off x="444808" y="3121798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C857-CBFF-4059-A50C-411BE6F08F96}">
      <dsp:nvSpPr>
        <dsp:cNvPr id="0" name=""/>
        <dsp:cNvSpPr/>
      </dsp:nvSpPr>
      <dsp:spPr>
        <a:xfrm>
          <a:off x="602898" y="1204564"/>
          <a:ext cx="12496156" cy="395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cap="none" spc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rPr>
            <a:t>Belgard Square North: 133 cost rental apartments</a:t>
          </a:r>
          <a:endParaRPr lang="en-IE" sz="2000" kern="1200" cap="none" spc="0" dirty="0">
            <a:solidFill>
              <a:schemeClr val="tx2">
                <a:lumMod val="75000"/>
              </a:schemeClr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800" kern="1200" cap="none" spc="0" dirty="0">
              <a:solidFill>
                <a:schemeClr val="tx1"/>
              </a:solidFill>
              <a:latin typeface="+mn-lt"/>
            </a:rPr>
            <a:t>Contractor commenced on site April 2023.  Substantial completion of units achieved in January 2025. Final snagging underway prior to handover.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800" kern="1200" dirty="0">
            <a:solidFill>
              <a:schemeClr val="tx2">
                <a:lumMod val="75000"/>
              </a:schemeClr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898" y="1204564"/>
        <a:ext cx="12496156" cy="3958691"/>
      </dsp:txXfrm>
    </dsp:sp>
    <dsp:sp modelId="{B6CD4AB9-B63A-4847-A862-B9689BD3AC55}">
      <dsp:nvSpPr>
        <dsp:cNvPr id="0" name=""/>
        <dsp:cNvSpPr/>
      </dsp:nvSpPr>
      <dsp:spPr>
        <a:xfrm>
          <a:off x="444808" y="7278424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17/02/2025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Housing for All Delivery Pipeline 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Status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Number of EOIs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8adcf4f-526d-4d0a-a410-d7034aaeb492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4200" cy="1040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pSp>
        <p:nvGrpSpPr>
          <p:cNvPr id="3" name="Group 3"/>
          <p:cNvGrpSpPr/>
          <p:nvPr/>
        </p:nvGrpSpPr>
        <p:grpSpPr>
          <a:xfrm>
            <a:off x="457200" y="3093887"/>
            <a:ext cx="17221200" cy="4126899"/>
            <a:chOff x="0" y="76200"/>
            <a:chExt cx="18361834" cy="9713927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9713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Social Housing Delivery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GB" sz="4400" dirty="0">
                  <a:solidFill>
                    <a:srgbClr val="51626F"/>
                  </a:solidFill>
                  <a:latin typeface="Gotham Bold"/>
                </a:rPr>
                <a:t>Tallaght Area Committee Meeting</a:t>
              </a:r>
              <a:br>
                <a:rPr lang="en-GB" sz="4400" dirty="0">
                  <a:solidFill>
                    <a:srgbClr val="51626F"/>
                  </a:solidFill>
                  <a:latin typeface="Gotham Bold"/>
                </a:rPr>
              </a:br>
              <a:r>
                <a:rPr lang="en-GB" sz="4400" dirty="0">
                  <a:solidFill>
                    <a:srgbClr val="51626F"/>
                  </a:solidFill>
                  <a:latin typeface="Gotham Bold"/>
                </a:rPr>
                <a:t>24</a:t>
              </a:r>
              <a:r>
                <a:rPr lang="en-GB" sz="4400" baseline="30000" dirty="0">
                  <a:solidFill>
                    <a:srgbClr val="51626F"/>
                  </a:solidFill>
                  <a:latin typeface="Gotham Bold"/>
                </a:rPr>
                <a:t>th</a:t>
              </a:r>
              <a:r>
                <a:rPr lang="en-GB" sz="4400" dirty="0">
                  <a:solidFill>
                    <a:srgbClr val="51626F"/>
                  </a:solidFill>
                  <a:latin typeface="Gotham Bold"/>
                </a:rPr>
                <a:t> February 2025</a:t>
              </a:r>
              <a:endParaRPr lang="en-US" sz="4400" dirty="0">
                <a:solidFill>
                  <a:srgbClr val="51626F"/>
                </a:solidFill>
                <a:latin typeface="Gotha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Housing for All Delivery Pipeline 2024 ,No. of Potential Units Per LEA ,textbox ,Potential Units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Large Development Sites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221049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A3ECAE-3CFA-FF88-76C6-82CBB1FB5C90}"/>
              </a:ext>
            </a:extLst>
          </p:cNvPr>
          <p:cNvSpPr txBox="1"/>
          <p:nvPr/>
        </p:nvSpPr>
        <p:spPr>
          <a:xfrm>
            <a:off x="14525697" y="4024247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Square, 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Belgard Square North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A61B1-0F55-171B-5804-DE65352CBA72}"/>
              </a:ext>
            </a:extLst>
          </p:cNvPr>
          <p:cNvSpPr txBox="1"/>
          <p:nvPr/>
        </p:nvSpPr>
        <p:spPr>
          <a:xfrm>
            <a:off x="14405519" y="8013867"/>
            <a:ext cx="2480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Square, 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Belgard Square North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98413-89E4-9F7B-C3CE-2E7003D2D8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9411" y="5297424"/>
            <a:ext cx="3823496" cy="2543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67C2A-B746-A135-047D-8952724256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9411" y="1543237"/>
            <a:ext cx="3823496" cy="2395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0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03632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latin typeface="Arial Bold"/>
              </a:rPr>
              <a:t>Own Build Developments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42858E-4919-08C0-6FB3-42F60143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93380"/>
              </p:ext>
            </p:extLst>
          </p:nvPr>
        </p:nvGraphicFramePr>
        <p:xfrm>
          <a:off x="909918" y="1293528"/>
          <a:ext cx="9377084" cy="1529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716740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971802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Tallaght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+mn-lt"/>
                          <a:cs typeface="Arial" panose="020B0604020202020204" pitchFamily="34" charset="0"/>
                        </a:rPr>
                        <a:t>Rossfield</a:t>
                      </a:r>
                      <a:endParaRPr lang="en-I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Enabling works commenced December 2024</a:t>
                      </a: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</a:rPr>
                        <a:t>Tallaght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</a:rPr>
                        <a:t>St </a:t>
                      </a:r>
                      <a:r>
                        <a:rPr lang="en-IE" sz="1600" dirty="0" err="1">
                          <a:latin typeface="+mn-lt"/>
                        </a:rPr>
                        <a:t>Aongus</a:t>
                      </a:r>
                      <a:r>
                        <a:rPr lang="en-IE" sz="1600" dirty="0">
                          <a:latin typeface="+mn-lt"/>
                        </a:rPr>
                        <a:t> Green (Age-Friendly)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</a:rPr>
                        <a:t>Construction commenced August 2024 – 50 week programme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3348DD7-2380-60A5-5485-399DC7115D68}"/>
              </a:ext>
            </a:extLst>
          </p:cNvPr>
          <p:cNvSpPr txBox="1"/>
          <p:nvPr/>
        </p:nvSpPr>
        <p:spPr>
          <a:xfrm>
            <a:off x="5791200" y="4800236"/>
            <a:ext cx="174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St </a:t>
            </a:r>
            <a:r>
              <a:rPr lang="en-IE" dirty="0" err="1">
                <a:solidFill>
                  <a:schemeClr val="tx2">
                    <a:lumMod val="75000"/>
                  </a:schemeClr>
                </a:solidFill>
              </a:rPr>
              <a:t>Aongus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 Green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2832E-2251-DB00-856E-E01B3ABF0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83" y="3750694"/>
            <a:ext cx="4542349" cy="278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399" y="419100"/>
            <a:ext cx="1461946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Approved Housing Bodies – Social Housing Investment Programme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42858E-4919-08C0-6FB3-42F60143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2464"/>
              </p:ext>
            </p:extLst>
          </p:nvPr>
        </p:nvGraphicFramePr>
        <p:xfrm>
          <a:off x="914400" y="952500"/>
          <a:ext cx="9377084" cy="47928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58047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LEA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Project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Units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Status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Tallaght South</a:t>
                      </a:r>
                    </a:p>
                    <a:p>
                      <a:pPr algn="ctr"/>
                      <a:endParaRPr lang="en-IE" sz="17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 err="1">
                          <a:latin typeface="+mn-lt"/>
                          <a:cs typeface="Arial" panose="020B0604020202020204" pitchFamily="34" charset="0"/>
                        </a:rPr>
                        <a:t>Cuil</a:t>
                      </a: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700" dirty="0" err="1">
                          <a:latin typeface="+mn-lt"/>
                          <a:cs typeface="Arial" panose="020B0604020202020204" pitchFamily="34" charset="0"/>
                        </a:rPr>
                        <a:t>Duin</a:t>
                      </a: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, Citywest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Tuath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Complete – delivered June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7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Foxwood Barn, Citywest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Tuath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Complete – delivered December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7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Foxwood Barn, Citywest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Tuath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On-site – due to deliver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05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7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 err="1">
                          <a:latin typeface="+mn-lt"/>
                          <a:cs typeface="Arial" panose="020B0604020202020204" pitchFamily="34" charset="0"/>
                        </a:rPr>
                        <a:t>Carrigmore</a:t>
                      </a: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 Woods, Citywest. 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Tuath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On-site – phased delivery from Q3.2025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Tallaght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Airton Plaza, Belgard Road</a:t>
                      </a:r>
                    </a:p>
                    <a:p>
                      <a:pPr algn="ctr"/>
                      <a:r>
                        <a:rPr lang="en-IE" sz="1700" dirty="0" err="1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Complete – delivered December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  <a:tr h="500473">
                <a:tc>
                  <a:txBody>
                    <a:bodyPr/>
                    <a:lstStyle/>
                    <a:p>
                      <a:pPr algn="ctr"/>
                      <a:endParaRPr lang="en-IE" sz="17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Airton Rise, Greenhills Road.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Respond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On-site – phased delivery from Q3.2025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573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9CAB2-49E1-C7AA-BBD4-8BA5F9E1E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0" y="1648321"/>
            <a:ext cx="3709620" cy="30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348DD7-2380-60A5-5485-399DC7115D68}"/>
              </a:ext>
            </a:extLst>
          </p:cNvPr>
          <p:cNvSpPr txBox="1"/>
          <p:nvPr/>
        </p:nvSpPr>
        <p:spPr>
          <a:xfrm>
            <a:off x="5029200" y="7046697"/>
            <a:ext cx="158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Foxwood Barn,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Citywest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2832E-2251-DB00-856E-E01B3ABF0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9" y="5981700"/>
            <a:ext cx="3709620" cy="30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905DD-AA40-BAA5-AF7D-4EE619D42A58}"/>
              </a:ext>
            </a:extLst>
          </p:cNvPr>
          <p:cNvSpPr txBox="1"/>
          <p:nvPr/>
        </p:nvSpPr>
        <p:spPr>
          <a:xfrm>
            <a:off x="11162479" y="2794052"/>
            <a:ext cx="13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Airton Plaza </a:t>
            </a:r>
          </a:p>
        </p:txBody>
      </p:sp>
      <p:pic>
        <p:nvPicPr>
          <p:cNvPr id="7" name="Picture 6" descr="A building with trees around it&#10;&#10;AI-generated content may be incorrect.">
            <a:extLst>
              <a:ext uri="{FF2B5EF4-FFF2-40B4-BE49-F238E27FC236}">
                <a16:creationId xmlns:a16="http://schemas.microsoft.com/office/drawing/2014/main" id="{719D9996-9564-57C5-F893-83C8D43A2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05500"/>
            <a:ext cx="6019800" cy="3106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F5FE1F-8CE2-978A-AF77-94184DE30610}"/>
              </a:ext>
            </a:extLst>
          </p:cNvPr>
          <p:cNvSpPr txBox="1"/>
          <p:nvPr/>
        </p:nvSpPr>
        <p:spPr>
          <a:xfrm>
            <a:off x="13771918" y="7089331"/>
            <a:ext cx="223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Airton Rise, Greenhills Road  </a:t>
            </a:r>
          </a:p>
        </p:txBody>
      </p:sp>
    </p:spTree>
    <p:extLst>
      <p:ext uri="{BB962C8B-B14F-4D97-AF65-F5344CB8AC3E}">
        <p14:creationId xmlns:p14="http://schemas.microsoft.com/office/powerpoint/2010/main" val="168229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image ,Number of EOIs By Status ,Number of EOIs by LEA ,Total Number of EOI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1451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48C59-4A11-AA94-D9F2-767B43DBADBA}"/>
              </a:ext>
            </a:extLst>
          </p:cNvPr>
          <p:cNvSpPr txBox="1"/>
          <p:nvPr/>
        </p:nvSpPr>
        <p:spPr>
          <a:xfrm>
            <a:off x="3581400" y="28575"/>
            <a:ext cx="13792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4000" dirty="0"/>
              <a:t>EXPRESSIONS OF INTEREST 2022- 2025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6AAE3-E8E4-53EC-2169-E0F7512AD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314E759-0763-A1BF-867F-A57039885665}"/>
              </a:ext>
            </a:extLst>
          </p:cNvPr>
          <p:cNvSpPr/>
          <p:nvPr/>
        </p:nvSpPr>
        <p:spPr>
          <a:xfrm>
            <a:off x="4482" y="2017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F6E8146-E018-4BCE-9C2D-AA1F22C94728}"/>
              </a:ext>
            </a:extLst>
          </p:cNvPr>
          <p:cNvSpPr txBox="1"/>
          <p:nvPr/>
        </p:nvSpPr>
        <p:spPr>
          <a:xfrm>
            <a:off x="914400" y="419100"/>
            <a:ext cx="12496800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endParaRPr lang="en-US" sz="4000" dirty="0">
              <a:latin typeface="Arial Bold"/>
            </a:endParaRPr>
          </a:p>
          <a:p>
            <a:pPr>
              <a:spcBef>
                <a:spcPct val="0"/>
              </a:spcBef>
            </a:pPr>
            <a:r>
              <a:rPr lang="en-US" sz="4000" dirty="0">
                <a:latin typeface="Arial Bold"/>
              </a:rPr>
              <a:t>HOUSING DELIVERY 2025 – TARGETS</a:t>
            </a:r>
          </a:p>
          <a:p>
            <a:pPr marL="0" lvl="0" indent="0" algn="l">
              <a:spcBef>
                <a:spcPct val="0"/>
              </a:spcBef>
            </a:pPr>
            <a:endParaRPr lang="en-US" sz="40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7F27CCC-EE03-90E4-CBF0-985E9E90E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710836"/>
              </p:ext>
            </p:extLst>
          </p:nvPr>
        </p:nvGraphicFramePr>
        <p:xfrm>
          <a:off x="914400" y="2394268"/>
          <a:ext cx="11506200" cy="18491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02317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4432083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Target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Housing Delivery Action Plan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Social Housing Delivery Target 2025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772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Affordable &amp; Cost Rental Delivery Target 2025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278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19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Annual Service Delivery Plan 2025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South Dublin Own Build Homes 2025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138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295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Acquisitions Programme 2025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80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31588"/>
                  </a:ext>
                </a:extLst>
              </a:tr>
            </a:tbl>
          </a:graphicData>
        </a:graphic>
      </p:graphicFrame>
      <p:pic>
        <p:nvPicPr>
          <p:cNvPr id="11" name="Picture 10" descr="A construction site with cranes and trees&#10;&#10;AI-generated content may be incorrect.">
            <a:extLst>
              <a:ext uri="{FF2B5EF4-FFF2-40B4-BE49-F238E27FC236}">
                <a16:creationId xmlns:a16="http://schemas.microsoft.com/office/drawing/2014/main" id="{01067DE5-D321-AFAF-2E45-7214FBD84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10100"/>
            <a:ext cx="5486400" cy="41833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CD6343-76C1-DE0A-C6D8-222B2BFCB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6514" y="4610100"/>
            <a:ext cx="6288171" cy="41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5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357</Words>
  <Application>Microsoft Office PowerPoint</Application>
  <PresentationFormat>Custom</PresentationFormat>
  <Paragraphs>108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Bold</vt:lpstr>
      <vt:lpstr>Gotham Bold</vt:lpstr>
      <vt:lpstr>Arial</vt:lpstr>
      <vt:lpstr>Calibri</vt:lpstr>
      <vt:lpstr>Aptos</vt:lpstr>
      <vt:lpstr>Office Theme</vt:lpstr>
      <vt:lpstr>PowerPoint Presentation</vt:lpstr>
      <vt:lpstr>2024</vt:lpstr>
      <vt:lpstr>PowerPoint Presentation</vt:lpstr>
      <vt:lpstr>PowerPoint Presentation</vt:lpstr>
      <vt:lpstr>PowerPoint Presentation</vt:lpstr>
      <vt:lpstr>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Vivienne Hartnett</cp:lastModifiedBy>
  <cp:revision>12</cp:revision>
  <dcterms:created xsi:type="dcterms:W3CDTF">2006-08-16T00:00:00Z</dcterms:created>
  <dcterms:modified xsi:type="dcterms:W3CDTF">2025-02-17T12:24:19Z</dcterms:modified>
  <dc:identifier>DAGCkzqZMNw</dc:identifier>
</cp:coreProperties>
</file>